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78" r:id="rId3"/>
    <p:sldId id="279" r:id="rId4"/>
    <p:sldId id="280" r:id="rId5"/>
    <p:sldId id="281" r:id="rId6"/>
    <p:sldId id="289" r:id="rId7"/>
    <p:sldId id="285" r:id="rId8"/>
    <p:sldId id="274" r:id="rId9"/>
    <p:sldId id="275" r:id="rId10"/>
    <p:sldId id="268" r:id="rId11"/>
    <p:sldId id="288" r:id="rId12"/>
    <p:sldId id="282" r:id="rId13"/>
    <p:sldId id="283" r:id="rId14"/>
    <p:sldId id="267" r:id="rId15"/>
    <p:sldId id="292" r:id="rId16"/>
    <p:sldId id="257" r:id="rId17"/>
    <p:sldId id="259" r:id="rId18"/>
    <p:sldId id="261" r:id="rId19"/>
    <p:sldId id="264" r:id="rId20"/>
    <p:sldId id="290" r:id="rId21"/>
    <p:sldId id="265" r:id="rId22"/>
    <p:sldId id="266" r:id="rId23"/>
    <p:sldId id="284" r:id="rId24"/>
    <p:sldId id="291"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58" y="1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270529-272F-42D5-BDAE-EB2AD15394C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B25CD3BB-DDA1-4FA8-8650-B4BDB5EAE630}">
      <dgm:prSet phldrT="[Texte]"/>
      <dgm:spPr/>
      <dgm:t>
        <a:bodyPr/>
        <a:lstStyle/>
        <a:p>
          <a:r>
            <a:rPr lang="fr-FR" dirty="0" smtClean="0"/>
            <a:t>Discours filles-garçons</a:t>
          </a:r>
          <a:endParaRPr lang="fr-FR" dirty="0"/>
        </a:p>
      </dgm:t>
    </dgm:pt>
    <dgm:pt modelId="{7FA74650-F616-469C-8D6F-75677A1975C8}" type="parTrans" cxnId="{B3AB4C00-7404-4A85-A5BA-2D531CE5BED2}">
      <dgm:prSet/>
      <dgm:spPr/>
      <dgm:t>
        <a:bodyPr/>
        <a:lstStyle/>
        <a:p>
          <a:endParaRPr lang="fr-FR"/>
        </a:p>
      </dgm:t>
    </dgm:pt>
    <dgm:pt modelId="{2DD09316-0CED-4B6E-B6BC-8C776E9AE334}" type="sibTrans" cxnId="{B3AB4C00-7404-4A85-A5BA-2D531CE5BED2}">
      <dgm:prSet/>
      <dgm:spPr/>
      <dgm:t>
        <a:bodyPr/>
        <a:lstStyle/>
        <a:p>
          <a:endParaRPr lang="fr-FR"/>
        </a:p>
      </dgm:t>
    </dgm:pt>
    <dgm:pt modelId="{5D7D14E8-F612-4C73-85C3-B22DF7A7DBB1}">
      <dgm:prSet phldrT="[Texte]" custT="1"/>
      <dgm:spPr/>
      <dgm:t>
        <a:bodyPr/>
        <a:lstStyle/>
        <a:p>
          <a:r>
            <a:rPr lang="fr-FR" sz="2000" b="1" dirty="0" smtClean="0"/>
            <a:t>1:Parole consistante = dire « je suis »..différent, pareil, sensible, etc.</a:t>
          </a:r>
          <a:endParaRPr lang="fr-FR" sz="2000" b="1" dirty="0"/>
        </a:p>
      </dgm:t>
    </dgm:pt>
    <dgm:pt modelId="{BC5A1DB6-9DD9-432E-BD3F-6A2AF9C73D5B}" type="parTrans" cxnId="{EA5DFCC1-29E7-4E93-A994-2B80D94EE807}">
      <dgm:prSet/>
      <dgm:spPr/>
      <dgm:t>
        <a:bodyPr/>
        <a:lstStyle/>
        <a:p>
          <a:endParaRPr lang="fr-FR"/>
        </a:p>
      </dgm:t>
    </dgm:pt>
    <dgm:pt modelId="{0C24E819-CE34-4D49-8D49-C475910CFF51}" type="sibTrans" cxnId="{EA5DFCC1-29E7-4E93-A994-2B80D94EE807}">
      <dgm:prSet/>
      <dgm:spPr/>
      <dgm:t>
        <a:bodyPr/>
        <a:lstStyle/>
        <a:p>
          <a:endParaRPr lang="fr-FR"/>
        </a:p>
      </dgm:t>
    </dgm:pt>
    <dgm:pt modelId="{9962A82D-2781-4388-AD08-FC913F17C5BD}">
      <dgm:prSet phldrT="[Texte]" custT="1"/>
      <dgm:spPr/>
      <dgm:t>
        <a:bodyPr/>
        <a:lstStyle/>
        <a:p>
          <a:r>
            <a:rPr lang="fr-FR" sz="1800" b="1" dirty="0" smtClean="0"/>
            <a:t>2:Parler des manques, des différences, pour créer le commun (et non l’inverse) = se définir</a:t>
          </a:r>
          <a:endParaRPr lang="fr-FR" sz="1800" b="1" dirty="0"/>
        </a:p>
      </dgm:t>
    </dgm:pt>
    <dgm:pt modelId="{460DFFAB-B1EE-4E05-BB21-A79DB82FBFCD}" type="parTrans" cxnId="{B83B8A33-6694-4D9F-AAAD-8F2716481BFF}">
      <dgm:prSet/>
      <dgm:spPr/>
      <dgm:t>
        <a:bodyPr/>
        <a:lstStyle/>
        <a:p>
          <a:endParaRPr lang="fr-FR"/>
        </a:p>
      </dgm:t>
    </dgm:pt>
    <dgm:pt modelId="{3FA97F83-C5FB-467B-AA71-B929CB2A8785}" type="sibTrans" cxnId="{B83B8A33-6694-4D9F-AAAD-8F2716481BFF}">
      <dgm:prSet/>
      <dgm:spPr/>
      <dgm:t>
        <a:bodyPr/>
        <a:lstStyle/>
        <a:p>
          <a:endParaRPr lang="fr-FR"/>
        </a:p>
      </dgm:t>
    </dgm:pt>
    <dgm:pt modelId="{A48901CB-415D-45FF-B4BB-8C3DF20B0AAA}">
      <dgm:prSet phldrT="[Texte]"/>
      <dgm:spPr/>
      <dgm:t>
        <a:bodyPr/>
        <a:lstStyle/>
        <a:p>
          <a:r>
            <a:rPr lang="fr-FR" dirty="0" smtClean="0"/>
            <a:t>3:Trouver et construire sa place</a:t>
          </a:r>
          <a:endParaRPr lang="fr-FR" dirty="0"/>
        </a:p>
      </dgm:t>
    </dgm:pt>
    <dgm:pt modelId="{25248E82-6F7D-470E-8608-5927405A94EC}" type="parTrans" cxnId="{A03FBD97-DCF0-4CD2-A502-82EFCD44DE10}">
      <dgm:prSet/>
      <dgm:spPr/>
      <dgm:t>
        <a:bodyPr/>
        <a:lstStyle/>
        <a:p>
          <a:endParaRPr lang="fr-FR"/>
        </a:p>
      </dgm:t>
    </dgm:pt>
    <dgm:pt modelId="{77E43ECA-9A78-4C3E-87F0-A0F0F76A3D7B}" type="sibTrans" cxnId="{A03FBD97-DCF0-4CD2-A502-82EFCD44DE10}">
      <dgm:prSet/>
      <dgm:spPr/>
      <dgm:t>
        <a:bodyPr/>
        <a:lstStyle/>
        <a:p>
          <a:endParaRPr lang="fr-FR"/>
        </a:p>
      </dgm:t>
    </dgm:pt>
    <dgm:pt modelId="{C5479447-1EB8-4375-B741-3CBD5C182FFE}">
      <dgm:prSet phldrT="[Texte]"/>
      <dgm:spPr/>
      <dgm:t>
        <a:bodyPr/>
        <a:lstStyle/>
        <a:p>
          <a:r>
            <a:rPr lang="fr-FR" dirty="0" smtClean="0"/>
            <a:t>4:Refuser le discours tout égalitaire, tyrannique, qui nie le réel</a:t>
          </a:r>
          <a:endParaRPr lang="fr-FR" dirty="0"/>
        </a:p>
      </dgm:t>
    </dgm:pt>
    <dgm:pt modelId="{407205FB-9125-40DD-B179-C2A306D41BAE}" type="parTrans" cxnId="{4DC5CA79-C46D-482D-9EBB-5CF00F4FF598}">
      <dgm:prSet/>
      <dgm:spPr/>
      <dgm:t>
        <a:bodyPr/>
        <a:lstStyle/>
        <a:p>
          <a:endParaRPr lang="fr-FR"/>
        </a:p>
      </dgm:t>
    </dgm:pt>
    <dgm:pt modelId="{EC943BF8-254A-4922-B37E-3B234FED50A4}" type="sibTrans" cxnId="{4DC5CA79-C46D-482D-9EBB-5CF00F4FF598}">
      <dgm:prSet/>
      <dgm:spPr/>
      <dgm:t>
        <a:bodyPr/>
        <a:lstStyle/>
        <a:p>
          <a:endParaRPr lang="fr-FR"/>
        </a:p>
      </dgm:t>
    </dgm:pt>
    <dgm:pt modelId="{CE318EAC-5A10-4B81-BA91-2C32B5EE1C92}" type="pres">
      <dgm:prSet presAssocID="{32270529-272F-42D5-BDAE-EB2AD15394C2}" presName="composite" presStyleCnt="0">
        <dgm:presLayoutVars>
          <dgm:chMax val="1"/>
          <dgm:dir/>
          <dgm:resizeHandles val="exact"/>
        </dgm:presLayoutVars>
      </dgm:prSet>
      <dgm:spPr/>
      <dgm:t>
        <a:bodyPr/>
        <a:lstStyle/>
        <a:p>
          <a:endParaRPr lang="fr-FR"/>
        </a:p>
      </dgm:t>
    </dgm:pt>
    <dgm:pt modelId="{ECD5E9D2-B421-46A2-BF23-63E295906C3E}" type="pres">
      <dgm:prSet presAssocID="{32270529-272F-42D5-BDAE-EB2AD15394C2}" presName="radial" presStyleCnt="0">
        <dgm:presLayoutVars>
          <dgm:animLvl val="ctr"/>
        </dgm:presLayoutVars>
      </dgm:prSet>
      <dgm:spPr/>
    </dgm:pt>
    <dgm:pt modelId="{7C968BC9-D724-40AD-B655-4971B96A016C}" type="pres">
      <dgm:prSet presAssocID="{B25CD3BB-DDA1-4FA8-8650-B4BDB5EAE630}" presName="centerShape" presStyleLbl="vennNode1" presStyleIdx="0" presStyleCnt="5" custScaleX="78202" custScaleY="67175"/>
      <dgm:spPr/>
      <dgm:t>
        <a:bodyPr/>
        <a:lstStyle/>
        <a:p>
          <a:endParaRPr lang="fr-FR"/>
        </a:p>
      </dgm:t>
    </dgm:pt>
    <dgm:pt modelId="{0F46E9AB-BEC4-42C6-8984-66D8D6CDE816}" type="pres">
      <dgm:prSet presAssocID="{5D7D14E8-F612-4C73-85C3-B22DF7A7DBB1}" presName="node" presStyleLbl="vennNode1" presStyleIdx="1" presStyleCnt="5" custScaleX="165015" custScaleY="136855">
        <dgm:presLayoutVars>
          <dgm:bulletEnabled val="1"/>
        </dgm:presLayoutVars>
      </dgm:prSet>
      <dgm:spPr/>
      <dgm:t>
        <a:bodyPr/>
        <a:lstStyle/>
        <a:p>
          <a:endParaRPr lang="fr-FR"/>
        </a:p>
      </dgm:t>
    </dgm:pt>
    <dgm:pt modelId="{931FFE31-C563-4592-97E8-F4129C1E07B8}" type="pres">
      <dgm:prSet presAssocID="{9962A82D-2781-4388-AD08-FC913F17C5BD}" presName="node" presStyleLbl="vennNode1" presStyleIdx="2" presStyleCnt="5" custScaleX="174477" custScaleY="150381" custRadScaleRad="112621" custRadScaleInc="-2158">
        <dgm:presLayoutVars>
          <dgm:bulletEnabled val="1"/>
        </dgm:presLayoutVars>
      </dgm:prSet>
      <dgm:spPr/>
      <dgm:t>
        <a:bodyPr/>
        <a:lstStyle/>
        <a:p>
          <a:endParaRPr lang="fr-FR"/>
        </a:p>
      </dgm:t>
    </dgm:pt>
    <dgm:pt modelId="{6311E6ED-0FDC-4A9E-BDD1-A564A9762EC3}" type="pres">
      <dgm:prSet presAssocID="{A48901CB-415D-45FF-B4BB-8C3DF20B0AAA}" presName="node" presStyleLbl="vennNode1" presStyleIdx="3" presStyleCnt="5" custScaleX="140663" custScaleY="145950">
        <dgm:presLayoutVars>
          <dgm:bulletEnabled val="1"/>
        </dgm:presLayoutVars>
      </dgm:prSet>
      <dgm:spPr/>
      <dgm:t>
        <a:bodyPr/>
        <a:lstStyle/>
        <a:p>
          <a:endParaRPr lang="fr-FR"/>
        </a:p>
      </dgm:t>
    </dgm:pt>
    <dgm:pt modelId="{F37569F2-79A5-4E30-8C33-0A0DE95825E1}" type="pres">
      <dgm:prSet presAssocID="{C5479447-1EB8-4375-B741-3CBD5C182FFE}" presName="node" presStyleLbl="vennNode1" presStyleIdx="4" presStyleCnt="5" custScaleX="148705" custScaleY="145065">
        <dgm:presLayoutVars>
          <dgm:bulletEnabled val="1"/>
        </dgm:presLayoutVars>
      </dgm:prSet>
      <dgm:spPr/>
      <dgm:t>
        <a:bodyPr/>
        <a:lstStyle/>
        <a:p>
          <a:endParaRPr lang="fr-FR"/>
        </a:p>
      </dgm:t>
    </dgm:pt>
  </dgm:ptLst>
  <dgm:cxnLst>
    <dgm:cxn modelId="{E7B5B4C4-1C21-449B-98DE-88929CC26792}" type="presOf" srcId="{C5479447-1EB8-4375-B741-3CBD5C182FFE}" destId="{F37569F2-79A5-4E30-8C33-0A0DE95825E1}" srcOrd="0" destOrd="0" presId="urn:microsoft.com/office/officeart/2005/8/layout/radial3"/>
    <dgm:cxn modelId="{4DC5CA79-C46D-482D-9EBB-5CF00F4FF598}" srcId="{B25CD3BB-DDA1-4FA8-8650-B4BDB5EAE630}" destId="{C5479447-1EB8-4375-B741-3CBD5C182FFE}" srcOrd="3" destOrd="0" parTransId="{407205FB-9125-40DD-B179-C2A306D41BAE}" sibTransId="{EC943BF8-254A-4922-B37E-3B234FED50A4}"/>
    <dgm:cxn modelId="{A03FBD97-DCF0-4CD2-A502-82EFCD44DE10}" srcId="{B25CD3BB-DDA1-4FA8-8650-B4BDB5EAE630}" destId="{A48901CB-415D-45FF-B4BB-8C3DF20B0AAA}" srcOrd="2" destOrd="0" parTransId="{25248E82-6F7D-470E-8608-5927405A94EC}" sibTransId="{77E43ECA-9A78-4C3E-87F0-A0F0F76A3D7B}"/>
    <dgm:cxn modelId="{135FA708-87F0-48F4-89B6-522E7607BA40}" type="presOf" srcId="{B25CD3BB-DDA1-4FA8-8650-B4BDB5EAE630}" destId="{7C968BC9-D724-40AD-B655-4971B96A016C}" srcOrd="0" destOrd="0" presId="urn:microsoft.com/office/officeart/2005/8/layout/radial3"/>
    <dgm:cxn modelId="{E2A7128B-2B54-4B78-9277-7CBB6134D7B3}" type="presOf" srcId="{5D7D14E8-F612-4C73-85C3-B22DF7A7DBB1}" destId="{0F46E9AB-BEC4-42C6-8984-66D8D6CDE816}" srcOrd="0" destOrd="0" presId="urn:microsoft.com/office/officeart/2005/8/layout/radial3"/>
    <dgm:cxn modelId="{F87BD356-477F-4E61-80F2-060284987752}" type="presOf" srcId="{32270529-272F-42D5-BDAE-EB2AD15394C2}" destId="{CE318EAC-5A10-4B81-BA91-2C32B5EE1C92}" srcOrd="0" destOrd="0" presId="urn:microsoft.com/office/officeart/2005/8/layout/radial3"/>
    <dgm:cxn modelId="{B83B8A33-6694-4D9F-AAAD-8F2716481BFF}" srcId="{B25CD3BB-DDA1-4FA8-8650-B4BDB5EAE630}" destId="{9962A82D-2781-4388-AD08-FC913F17C5BD}" srcOrd="1" destOrd="0" parTransId="{460DFFAB-B1EE-4E05-BB21-A79DB82FBFCD}" sibTransId="{3FA97F83-C5FB-467B-AA71-B929CB2A8785}"/>
    <dgm:cxn modelId="{EA5DFCC1-29E7-4E93-A994-2B80D94EE807}" srcId="{B25CD3BB-DDA1-4FA8-8650-B4BDB5EAE630}" destId="{5D7D14E8-F612-4C73-85C3-B22DF7A7DBB1}" srcOrd="0" destOrd="0" parTransId="{BC5A1DB6-9DD9-432E-BD3F-6A2AF9C73D5B}" sibTransId="{0C24E819-CE34-4D49-8D49-C475910CFF51}"/>
    <dgm:cxn modelId="{B3AB4C00-7404-4A85-A5BA-2D531CE5BED2}" srcId="{32270529-272F-42D5-BDAE-EB2AD15394C2}" destId="{B25CD3BB-DDA1-4FA8-8650-B4BDB5EAE630}" srcOrd="0" destOrd="0" parTransId="{7FA74650-F616-469C-8D6F-75677A1975C8}" sibTransId="{2DD09316-0CED-4B6E-B6BC-8C776E9AE334}"/>
    <dgm:cxn modelId="{446D3DDA-594F-4D03-8A6B-92BEBB4396C6}" type="presOf" srcId="{9962A82D-2781-4388-AD08-FC913F17C5BD}" destId="{931FFE31-C563-4592-97E8-F4129C1E07B8}" srcOrd="0" destOrd="0" presId="urn:microsoft.com/office/officeart/2005/8/layout/radial3"/>
    <dgm:cxn modelId="{FC554192-B1AE-4B28-B91F-413CABE1F6C0}" type="presOf" srcId="{A48901CB-415D-45FF-B4BB-8C3DF20B0AAA}" destId="{6311E6ED-0FDC-4A9E-BDD1-A564A9762EC3}" srcOrd="0" destOrd="0" presId="urn:microsoft.com/office/officeart/2005/8/layout/radial3"/>
    <dgm:cxn modelId="{E2D20347-A804-4ED7-8A01-2935209EB418}" type="presParOf" srcId="{CE318EAC-5A10-4B81-BA91-2C32B5EE1C92}" destId="{ECD5E9D2-B421-46A2-BF23-63E295906C3E}" srcOrd="0" destOrd="0" presId="urn:microsoft.com/office/officeart/2005/8/layout/radial3"/>
    <dgm:cxn modelId="{3E3B7A64-9CBF-4BEB-A076-16FF089D68BB}" type="presParOf" srcId="{ECD5E9D2-B421-46A2-BF23-63E295906C3E}" destId="{7C968BC9-D724-40AD-B655-4971B96A016C}" srcOrd="0" destOrd="0" presId="urn:microsoft.com/office/officeart/2005/8/layout/radial3"/>
    <dgm:cxn modelId="{3B43C5E5-69C9-4851-9421-77CF0CFADE25}" type="presParOf" srcId="{ECD5E9D2-B421-46A2-BF23-63E295906C3E}" destId="{0F46E9AB-BEC4-42C6-8984-66D8D6CDE816}" srcOrd="1" destOrd="0" presId="urn:microsoft.com/office/officeart/2005/8/layout/radial3"/>
    <dgm:cxn modelId="{F2721CEA-8A0C-48B7-A5DF-82B05B12C43A}" type="presParOf" srcId="{ECD5E9D2-B421-46A2-BF23-63E295906C3E}" destId="{931FFE31-C563-4592-97E8-F4129C1E07B8}" srcOrd="2" destOrd="0" presId="urn:microsoft.com/office/officeart/2005/8/layout/radial3"/>
    <dgm:cxn modelId="{48296CE4-013F-477C-AA56-F2F25DC8A6ED}" type="presParOf" srcId="{ECD5E9D2-B421-46A2-BF23-63E295906C3E}" destId="{6311E6ED-0FDC-4A9E-BDD1-A564A9762EC3}" srcOrd="3" destOrd="0" presId="urn:microsoft.com/office/officeart/2005/8/layout/radial3"/>
    <dgm:cxn modelId="{78CE544C-3046-4D61-B1C5-15EA10B2D3D2}" type="presParOf" srcId="{ECD5E9D2-B421-46A2-BF23-63E295906C3E}" destId="{F37569F2-79A5-4E30-8C33-0A0DE95825E1}"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75654A-C923-461F-B375-18ACE07239B3}" type="datetimeFigureOut">
              <a:rPr lang="fr-FR" smtClean="0"/>
              <a:t>29/09/2016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CCDF93-7ED5-429B-A7CD-DC10F031359F}" type="slidenum">
              <a:rPr lang="fr-FR" smtClean="0"/>
              <a:t>‹N°›</a:t>
            </a:fld>
            <a:endParaRPr lang="fr-FR"/>
          </a:p>
        </p:txBody>
      </p:sp>
    </p:spTree>
    <p:extLst>
      <p:ext uri="{BB962C8B-B14F-4D97-AF65-F5344CB8AC3E}">
        <p14:creationId xmlns:p14="http://schemas.microsoft.com/office/powerpoint/2010/main" val="1505655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572C2F4-A012-4C3A-815A-2DA1FA6062C5}" type="datetimeFigureOut">
              <a:rPr lang="fr-FR" smtClean="0"/>
              <a:pPr/>
              <a:t>29/09/2016</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5DE5983-5490-4F5C-BA68-8268F6C407C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7572C2F4-A012-4C3A-815A-2DA1FA6062C5}" type="datetimeFigureOut">
              <a:rPr lang="fr-FR" smtClean="0"/>
              <a:pPr/>
              <a:t>29/09/2016</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5DE5983-5490-4F5C-BA68-8268F6C407C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572C2F4-A012-4C3A-815A-2DA1FA6062C5}" type="datetimeFigureOut">
              <a:rPr lang="fr-FR" smtClean="0"/>
              <a:pPr/>
              <a:t>29/09/2016</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A5DE5983-5490-4F5C-BA68-8268F6C407C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7572C2F4-A012-4C3A-815A-2DA1FA6062C5}" type="datetimeFigureOut">
              <a:rPr lang="fr-FR" smtClean="0"/>
              <a:pPr/>
              <a:t>29/09/2016</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5DE5983-5490-4F5C-BA68-8268F6C407C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7572C2F4-A012-4C3A-815A-2DA1FA6062C5}" type="datetimeFigureOut">
              <a:rPr lang="fr-FR" smtClean="0"/>
              <a:pPr/>
              <a:t>29/09/2016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5DE5983-5490-4F5C-BA68-8268F6C407CB}"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572C2F4-A012-4C3A-815A-2DA1FA6062C5}" type="datetimeFigureOut">
              <a:rPr lang="fr-FR" smtClean="0"/>
              <a:pPr/>
              <a:t>29/09/2016</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5DE5983-5490-4F5C-BA68-8268F6C407C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Égalité filles garçons</a:t>
            </a:r>
            <a:endParaRPr lang="fr-FR" dirty="0"/>
          </a:p>
        </p:txBody>
      </p:sp>
      <p:sp>
        <p:nvSpPr>
          <p:cNvPr id="3" name="Sous-titre 2"/>
          <p:cNvSpPr>
            <a:spLocks noGrp="1"/>
          </p:cNvSpPr>
          <p:nvPr>
            <p:ph type="subTitle" idx="1"/>
          </p:nvPr>
        </p:nvSpPr>
        <p:spPr>
          <a:xfrm>
            <a:off x="2627784" y="3539864"/>
            <a:ext cx="6516216" cy="1101248"/>
          </a:xfrm>
        </p:spPr>
        <p:txBody>
          <a:bodyPr/>
          <a:lstStyle/>
          <a:p>
            <a:pPr algn="ctr"/>
            <a:r>
              <a:rPr lang="fr-FR" dirty="0" smtClean="0"/>
              <a:t>De la maternelle à la fin de vie: une égalité à construire</a:t>
            </a:r>
            <a:endParaRPr lang="fr-FR" dirty="0"/>
          </a:p>
        </p:txBody>
      </p:sp>
      <p:pic>
        <p:nvPicPr>
          <p:cNvPr id="6146" name="Picture 2"/>
          <p:cNvPicPr>
            <a:picLocks noChangeAspect="1" noChangeArrowheads="1"/>
          </p:cNvPicPr>
          <p:nvPr/>
        </p:nvPicPr>
        <p:blipFill>
          <a:blip r:embed="rId2" cstate="print"/>
          <a:srcRect/>
          <a:stretch>
            <a:fillRect/>
          </a:stretch>
        </p:blipFill>
        <p:spPr bwMode="auto">
          <a:xfrm>
            <a:off x="0" y="0"/>
            <a:ext cx="2699792" cy="1645970"/>
          </a:xfrm>
          <a:prstGeom prst="rect">
            <a:avLst/>
          </a:prstGeom>
          <a:noFill/>
          <a:ln w="9525">
            <a:noFill/>
            <a:miter lim="800000"/>
            <a:headEnd/>
            <a:tailEnd/>
          </a:ln>
        </p:spPr>
      </p:pic>
      <p:sp>
        <p:nvSpPr>
          <p:cNvPr id="5" name="ZoneTexte 4"/>
          <p:cNvSpPr txBox="1"/>
          <p:nvPr/>
        </p:nvSpPr>
        <p:spPr>
          <a:xfrm>
            <a:off x="2699792" y="4725144"/>
            <a:ext cx="6444208" cy="2031325"/>
          </a:xfrm>
          <a:prstGeom prst="rect">
            <a:avLst/>
          </a:prstGeom>
          <a:noFill/>
        </p:spPr>
        <p:txBody>
          <a:bodyPr wrap="square" rtlCol="0">
            <a:spAutoFit/>
          </a:bodyPr>
          <a:lstStyle/>
          <a:p>
            <a:pPr algn="ctr"/>
            <a:r>
              <a:rPr lang="fr-FR" b="1" i="1" dirty="0" smtClean="0"/>
              <a:t>Réfléchir, construire, inventer, appliquer l’égalité dans la valeurs de la République</a:t>
            </a:r>
          </a:p>
          <a:p>
            <a:endParaRPr lang="fr-FR" dirty="0" smtClean="0"/>
          </a:p>
          <a:p>
            <a:r>
              <a:rPr lang="fr-FR" dirty="0" smtClean="0"/>
              <a:t>	Toussaint Gérard – Président de l’association</a:t>
            </a:r>
          </a:p>
          <a:p>
            <a:r>
              <a:rPr lang="fr-FR" dirty="0" smtClean="0"/>
              <a:t>	Latché-Henrion Johanna – commission sexisme et 	égalité filles -garçons</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Si le cerveau n’est pas sexué, qu’est ce qui agit sur le cognitif du sexué?</a:t>
            </a:r>
            <a:endParaRPr lang="fr-FR" sz="2400" dirty="0"/>
          </a:p>
        </p:txBody>
      </p:sp>
      <p:pic>
        <p:nvPicPr>
          <p:cNvPr id="16386" name="Picture 2"/>
          <p:cNvPicPr>
            <a:picLocks noGrp="1" noChangeAspect="1" noChangeArrowheads="1"/>
          </p:cNvPicPr>
          <p:nvPr>
            <p:ph sz="half" idx="1"/>
          </p:nvPr>
        </p:nvPicPr>
        <p:blipFill>
          <a:blip r:embed="rId2" cstate="print"/>
          <a:srcRect l="6429" t="23726" r="32219" b="23920"/>
          <a:stretch>
            <a:fillRect/>
          </a:stretch>
        </p:blipFill>
        <p:spPr bwMode="auto">
          <a:xfrm>
            <a:off x="1619672" y="4169701"/>
            <a:ext cx="5040560" cy="2688299"/>
          </a:xfrm>
          <a:prstGeom prst="rect">
            <a:avLst/>
          </a:prstGeom>
          <a:noFill/>
          <a:ln w="9525">
            <a:noFill/>
            <a:miter lim="800000"/>
            <a:headEnd/>
            <a:tailEnd/>
          </a:ln>
        </p:spPr>
      </p:pic>
      <p:sp>
        <p:nvSpPr>
          <p:cNvPr id="4" name="Espace réservé du contenu 3"/>
          <p:cNvSpPr>
            <a:spLocks noGrp="1"/>
          </p:cNvSpPr>
          <p:nvPr>
            <p:ph sz="half" idx="2"/>
          </p:nvPr>
        </p:nvSpPr>
        <p:spPr>
          <a:xfrm>
            <a:off x="539552" y="1600201"/>
            <a:ext cx="7488832" cy="2548880"/>
          </a:xfrm>
        </p:spPr>
        <p:txBody>
          <a:bodyPr>
            <a:normAutofit lnSpcReduction="10000"/>
          </a:bodyPr>
          <a:lstStyle/>
          <a:p>
            <a:r>
              <a:rPr lang="fr-FR" dirty="0" smtClean="0"/>
              <a:t>L’éducation agit sur le cerveau et les capacités de raisonnement, puisque les connexions s’opèrent après la naissance.</a:t>
            </a:r>
          </a:p>
          <a:p>
            <a:r>
              <a:rPr lang="fr-FR" dirty="0" smtClean="0"/>
              <a:t>L’environnement joue un rôle décisif dans le déploiement de celui-ci. On appelle cela la PLASTICITÉ CÉRÉBRALE</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Donc…ça ne vient pas de là...</a:t>
            </a:r>
            <a:endParaRPr lang="fr-F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971600" y="1700808"/>
            <a:ext cx="6203032" cy="3075453"/>
          </a:xfrm>
          <a:prstGeom prst="rect">
            <a:avLst/>
          </a:prstGeom>
          <a:noFill/>
          <a:ln w="9525">
            <a:noFill/>
            <a:miter lim="800000"/>
            <a:headEnd/>
            <a:tailEnd/>
          </a:ln>
        </p:spPr>
      </p:pic>
      <p:sp>
        <p:nvSpPr>
          <p:cNvPr id="6" name="ZoneTexte 5"/>
          <p:cNvSpPr txBox="1"/>
          <p:nvPr/>
        </p:nvSpPr>
        <p:spPr>
          <a:xfrm>
            <a:off x="899592" y="4941168"/>
            <a:ext cx="6768752" cy="1200329"/>
          </a:xfrm>
          <a:prstGeom prst="rect">
            <a:avLst/>
          </a:prstGeom>
          <a:noFill/>
        </p:spPr>
        <p:txBody>
          <a:bodyPr wrap="square" rtlCol="0">
            <a:spAutoFit/>
          </a:bodyPr>
          <a:lstStyle/>
          <a:p>
            <a:r>
              <a:rPr lang="fr-FR" sz="2400" dirty="0" smtClean="0"/>
              <a:t>Alors, si l’identité, l’égalité, passent par l’éducation (donc le langage)...on retourne chez Lacan....</a:t>
            </a:r>
            <a:endParaRPr lang="fr-F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859216" cy="732696"/>
          </a:xfrm>
        </p:spPr>
        <p:txBody>
          <a:bodyPr>
            <a:normAutofit fontScale="90000"/>
          </a:bodyPr>
          <a:lstStyle/>
          <a:p>
            <a:r>
              <a:rPr lang="fr-FR" sz="2800" dirty="0" smtClean="0"/>
              <a:t>Pourquoi alors encore parler d’éduquer à l’égalité? Nous savons parler...</a:t>
            </a:r>
            <a:endParaRPr lang="fr-FR" sz="2800" dirty="0"/>
          </a:p>
        </p:txBody>
      </p:sp>
      <p:sp>
        <p:nvSpPr>
          <p:cNvPr id="3" name="Espace réservé du contenu 2"/>
          <p:cNvSpPr>
            <a:spLocks noGrp="1"/>
          </p:cNvSpPr>
          <p:nvPr>
            <p:ph sz="half" idx="1"/>
          </p:nvPr>
        </p:nvSpPr>
        <p:spPr>
          <a:xfrm>
            <a:off x="0" y="1052736"/>
            <a:ext cx="8100392" cy="4752528"/>
          </a:xfrm>
        </p:spPr>
        <p:txBody>
          <a:bodyPr>
            <a:noAutofit/>
          </a:bodyPr>
          <a:lstStyle/>
          <a:p>
            <a:r>
              <a:rPr lang="fr-FR" sz="2000" dirty="0" smtClean="0"/>
              <a:t>Difficultés rencontrées par hommes et femmes à trouver l’assise de leur identité sexuée dans le monde actuel;</a:t>
            </a:r>
          </a:p>
          <a:p>
            <a:r>
              <a:rPr lang="fr-FR" sz="2000" dirty="0" smtClean="0"/>
              <a:t>Difficultés de s’affirmer ,de se parler, car pour qu’il n’y ait qu’une parole, il faut une structure langagière, et que les autres acceptent l’universel de l’affirmation;</a:t>
            </a:r>
          </a:p>
          <a:p>
            <a:r>
              <a:rPr lang="fr-FR" sz="2000" dirty="0" smtClean="0"/>
              <a:t>Il faut que cette parole témoigne des manques et non plus des gains, et s’affirme au travers de la nuance de sa reconnaissance, et non plus imposée dans l’espace social comme actuellement, telle un autoritarisme insupportable dotée d’un verbiage inconséquent.</a:t>
            </a:r>
          </a:p>
          <a:p>
            <a:r>
              <a:rPr lang="fr-FR" sz="2000" dirty="0" smtClean="0"/>
              <a:t>La parole retrouvée dans l’homme importe pour la femme qui la transmet à ses enfants et s’assure de la fiabilité de la parole de l’homme qui puisse l’assurer de sa position de femme et inversement</a:t>
            </a:r>
          </a:p>
          <a:p>
            <a:r>
              <a:rPr lang="fr-FR" sz="2000" dirty="0" smtClean="0"/>
              <a:t>Il n’ y a plus de différences sexuées comme révélations de l’altérité</a:t>
            </a:r>
          </a:p>
          <a:p>
            <a:r>
              <a:rPr lang="fr-FR" sz="2000" dirty="0" smtClean="0"/>
              <a:t>Différents mais semblables...</a:t>
            </a:r>
            <a:endParaRPr lang="fr-FR" sz="2000" dirty="0"/>
          </a:p>
        </p:txBody>
      </p:sp>
      <p:pic>
        <p:nvPicPr>
          <p:cNvPr id="4098" name="Picture 2"/>
          <p:cNvPicPr>
            <a:picLocks noGrp="1" noChangeAspect="1" noChangeArrowheads="1"/>
          </p:cNvPicPr>
          <p:nvPr>
            <p:ph sz="half" idx="2"/>
          </p:nvPr>
        </p:nvPicPr>
        <p:blipFill>
          <a:blip r:embed="rId2" cstate="print"/>
          <a:stretch>
            <a:fillRect/>
          </a:stretch>
        </p:blipFill>
        <p:spPr bwMode="auto">
          <a:xfrm>
            <a:off x="6738541" y="5373216"/>
            <a:ext cx="2405459" cy="13530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solution?</a:t>
            </a:r>
            <a:endParaRPr lang="fr-FR" dirty="0"/>
          </a:p>
        </p:txBody>
      </p:sp>
      <p:sp>
        <p:nvSpPr>
          <p:cNvPr id="5" name="Espace réservé du contenu 4"/>
          <p:cNvSpPr>
            <a:spLocks noGrp="1"/>
          </p:cNvSpPr>
          <p:nvPr>
            <p:ph idx="1"/>
          </p:nvPr>
        </p:nvSpPr>
        <p:spPr/>
        <p:txBody>
          <a:bodyPr/>
          <a:lstStyle/>
          <a:p>
            <a:r>
              <a:rPr lang="fr-FR" dirty="0" smtClean="0"/>
              <a:t>C’est dans la régulation des discours de l’espace social que cela se joue.</a:t>
            </a:r>
          </a:p>
          <a:p>
            <a:r>
              <a:rPr lang="fr-FR" dirty="0" smtClean="0"/>
              <a:t>L’espace social:</a:t>
            </a:r>
          </a:p>
          <a:p>
            <a:r>
              <a:rPr lang="fr-FR" dirty="0" smtClean="0"/>
              <a:t>- la famille</a:t>
            </a:r>
          </a:p>
          <a:p>
            <a:r>
              <a:rPr lang="fr-FR" dirty="0" smtClean="0"/>
              <a:t>- l’école</a:t>
            </a:r>
          </a:p>
          <a:p>
            <a:r>
              <a:rPr lang="fr-FR" dirty="0" smtClean="0"/>
              <a:t>- le milieu professionnel</a:t>
            </a:r>
          </a:p>
          <a:p>
            <a:r>
              <a:rPr lang="fr-FR" dirty="0" err="1" smtClean="0"/>
              <a:t>Etc</a:t>
            </a:r>
            <a:r>
              <a:rPr lang="fr-FR" dirty="0" smtClean="0"/>
              <a:t>…</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a:t>
            </a:r>
            <a:endParaRPr lang="fr-FR" dirty="0"/>
          </a:p>
        </p:txBody>
      </p:sp>
      <p:pic>
        <p:nvPicPr>
          <p:cNvPr id="15362" name="Picture 2"/>
          <p:cNvPicPr>
            <a:picLocks noGrp="1" noChangeAspect="1" noChangeArrowheads="1"/>
          </p:cNvPicPr>
          <p:nvPr>
            <p:ph idx="1"/>
          </p:nvPr>
        </p:nvPicPr>
        <p:blipFill>
          <a:blip r:embed="rId2" cstate="print"/>
          <a:stretch>
            <a:fillRect/>
          </a:stretch>
        </p:blipFill>
        <p:spPr bwMode="auto">
          <a:xfrm>
            <a:off x="519944" y="1609725"/>
            <a:ext cx="7113511" cy="48466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Cela va-t-il changer?</a:t>
            </a:r>
            <a:endParaRPr lang="fr-FR" dirty="0"/>
          </a:p>
        </p:txBody>
      </p:sp>
      <p:pic>
        <p:nvPicPr>
          <p:cNvPr id="1028" name="Picture 4"/>
          <p:cNvPicPr>
            <a:picLocks noGrp="1" noChangeAspect="1" noChangeArrowheads="1"/>
          </p:cNvPicPr>
          <p:nvPr>
            <p:ph sz="half" idx="1"/>
          </p:nvPr>
        </p:nvPicPr>
        <p:blipFill>
          <a:blip r:embed="rId2" cstate="print"/>
          <a:srcRect l="14148" t="21168" r="48791" b="24342"/>
          <a:stretch>
            <a:fillRect/>
          </a:stretch>
        </p:blipFill>
        <p:spPr bwMode="auto">
          <a:xfrm>
            <a:off x="395536" y="1556791"/>
            <a:ext cx="3384376" cy="3109967"/>
          </a:xfrm>
          <a:prstGeom prst="rect">
            <a:avLst/>
          </a:prstGeom>
          <a:noFill/>
          <a:ln w="9525">
            <a:noFill/>
            <a:miter lim="800000"/>
            <a:headEnd/>
            <a:tailEnd/>
          </a:ln>
        </p:spPr>
      </p:pic>
      <p:sp>
        <p:nvSpPr>
          <p:cNvPr id="11" name="Espace réservé du contenu 10"/>
          <p:cNvSpPr>
            <a:spLocks noGrp="1"/>
          </p:cNvSpPr>
          <p:nvPr>
            <p:ph sz="half" idx="2"/>
          </p:nvPr>
        </p:nvSpPr>
        <p:spPr/>
        <p:txBody>
          <a:bodyPr>
            <a:normAutofit fontScale="70000" lnSpcReduction="20000"/>
          </a:bodyPr>
          <a:lstStyle/>
          <a:p>
            <a:r>
              <a:rPr lang="fr-FR" dirty="0" smtClean="0"/>
              <a:t>La religiosité se traduit par un conservatisme certain, et une plus grande intolérance en matière de </a:t>
            </a:r>
            <a:r>
              <a:rPr lang="fr-FR" dirty="0" err="1" smtClean="0"/>
              <a:t>moeurs</a:t>
            </a:r>
            <a:r>
              <a:rPr lang="fr-FR" dirty="0" smtClean="0"/>
              <a:t>. Plus on est religieux, plus on remet en question les valeurs telles que l'égalité entre les hommes et les femmes. 41% des jeunes musulmans les plus dévots des Bouches-du-Rhône et 29% des catholiques les plus pratiquants estiment que "la femme est faite avant tout pour concevoir des enfants et les élever"</a:t>
            </a:r>
            <a:endParaRPr lang="fr-FR" dirty="0"/>
          </a:p>
        </p:txBody>
      </p:sp>
      <p:sp>
        <p:nvSpPr>
          <p:cNvPr id="12" name="ZoneTexte 11"/>
          <p:cNvSpPr txBox="1"/>
          <p:nvPr/>
        </p:nvSpPr>
        <p:spPr>
          <a:xfrm>
            <a:off x="467544" y="4653136"/>
            <a:ext cx="3744416" cy="646331"/>
          </a:xfrm>
          <a:prstGeom prst="rect">
            <a:avLst/>
          </a:prstGeom>
          <a:noFill/>
        </p:spPr>
        <p:txBody>
          <a:bodyPr wrap="square" rtlCol="0">
            <a:spAutoFit/>
          </a:bodyPr>
          <a:lstStyle/>
          <a:p>
            <a:r>
              <a:rPr lang="fr-FR" sz="900" dirty="0" smtClean="0"/>
              <a:t>Organisée par le CNRS et Sciences-Po Grenoble et dirigée par </a:t>
            </a:r>
            <a:r>
              <a:rPr lang="fr-FR" sz="900" dirty="0" err="1" smtClean="0"/>
              <a:t>Sebastian</a:t>
            </a:r>
            <a:r>
              <a:rPr lang="fr-FR" sz="900" dirty="0" smtClean="0"/>
              <a:t> Roché, politologue spécialiste de la délinquance, elle a consisté à interroger 9.000 collégiens des Bouches-du- Rhône entre avril et juin 2015.</a:t>
            </a:r>
            <a:endParaRPr lang="fr-FR" sz="900" dirty="0"/>
          </a:p>
        </p:txBody>
      </p:sp>
      <p:sp>
        <p:nvSpPr>
          <p:cNvPr id="13" name="ZoneTexte 12"/>
          <p:cNvSpPr txBox="1"/>
          <p:nvPr/>
        </p:nvSpPr>
        <p:spPr>
          <a:xfrm>
            <a:off x="899592" y="6021288"/>
            <a:ext cx="6120680" cy="369332"/>
          </a:xfrm>
          <a:prstGeom prst="rect">
            <a:avLst/>
          </a:prstGeom>
          <a:noFill/>
        </p:spPr>
        <p:txBody>
          <a:bodyPr wrap="square" rtlCol="0">
            <a:spAutoFit/>
          </a:bodyPr>
          <a:lstStyle/>
          <a:p>
            <a:r>
              <a:rPr lang="fr-FR" dirty="0" smtClean="0"/>
              <a:t>PAS CERTAIN.....</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804704"/>
          </a:xfrm>
        </p:spPr>
        <p:txBody>
          <a:bodyPr/>
          <a:lstStyle/>
          <a:p>
            <a:r>
              <a:rPr lang="fr-FR" dirty="0" smtClean="0"/>
              <a:t>DONC À l’école…</a:t>
            </a:r>
            <a:endParaRPr lang="fr-FR" dirty="0"/>
          </a:p>
        </p:txBody>
      </p:sp>
      <p:pic>
        <p:nvPicPr>
          <p:cNvPr id="1026" name="Picture 2"/>
          <p:cNvPicPr>
            <a:picLocks noGrp="1" noChangeAspect="1" noChangeArrowheads="1"/>
          </p:cNvPicPr>
          <p:nvPr>
            <p:ph idx="1"/>
          </p:nvPr>
        </p:nvPicPr>
        <p:blipFill>
          <a:blip r:embed="rId2" cstate="print"/>
          <a:stretch>
            <a:fillRect/>
          </a:stretch>
        </p:blipFill>
        <p:spPr bwMode="auto">
          <a:xfrm>
            <a:off x="971600" y="1052736"/>
            <a:ext cx="6191250" cy="4364732"/>
          </a:xfrm>
          <a:prstGeom prst="rect">
            <a:avLst/>
          </a:prstGeom>
          <a:noFill/>
          <a:ln w="9525">
            <a:noFill/>
            <a:miter lim="800000"/>
            <a:headEnd/>
            <a:tailEnd/>
          </a:ln>
        </p:spPr>
      </p:pic>
      <p:sp>
        <p:nvSpPr>
          <p:cNvPr id="4" name="ZoneTexte 3"/>
          <p:cNvSpPr txBox="1"/>
          <p:nvPr/>
        </p:nvSpPr>
        <p:spPr>
          <a:xfrm>
            <a:off x="0" y="5661248"/>
            <a:ext cx="8532440" cy="1015663"/>
          </a:xfrm>
          <a:prstGeom prst="rect">
            <a:avLst/>
          </a:prstGeom>
          <a:noFill/>
        </p:spPr>
        <p:txBody>
          <a:bodyPr wrap="square" rtlCol="0">
            <a:spAutoFit/>
          </a:bodyPr>
          <a:lstStyle/>
          <a:p>
            <a:r>
              <a:rPr lang="fr-FR" sz="2000" dirty="0" smtClean="0"/>
              <a:t>OUI, il y a la loi...mais elle ne protège pas des discours, ni des normes et ne peut rien contre les représentations...y compris chez les adultes!!!!!!!!!!!!!!!!!!!!!!!!!!!!!!!!!!!!!!!!!!!</a:t>
            </a:r>
            <a:endParaRPr lang="fr-F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REFORMES VONT-ELLES AIDER?</a:t>
            </a:r>
            <a:endParaRPr lang="fr-FR"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0" y="1700808"/>
            <a:ext cx="3898776" cy="4464496"/>
          </a:xfrm>
          <a:prstGeom prst="rect">
            <a:avLst/>
          </a:prstGeom>
          <a:noFill/>
          <a:ln w="9525">
            <a:noFill/>
            <a:miter lim="800000"/>
            <a:headEnd/>
            <a:tailEnd/>
          </a:ln>
        </p:spPr>
      </p:pic>
      <p:sp>
        <p:nvSpPr>
          <p:cNvPr id="4" name="Espace réservé du contenu 3"/>
          <p:cNvSpPr>
            <a:spLocks noGrp="1"/>
          </p:cNvSpPr>
          <p:nvPr>
            <p:ph sz="half" idx="2"/>
          </p:nvPr>
        </p:nvSpPr>
        <p:spPr>
          <a:xfrm>
            <a:off x="3563888" y="1600200"/>
            <a:ext cx="4464496" cy="5257800"/>
          </a:xfrm>
        </p:spPr>
        <p:txBody>
          <a:bodyPr>
            <a:normAutofit fontScale="62500" lnSpcReduction="20000"/>
          </a:bodyPr>
          <a:lstStyle/>
          <a:p>
            <a:r>
              <a:rPr lang="fr-FR" dirty="0" smtClean="0"/>
              <a:t>Oui, il y en a encore...et encore plus si on questionne la NORME..</a:t>
            </a:r>
          </a:p>
          <a:p>
            <a:r>
              <a:rPr lang="fr-FR" dirty="0" smtClean="0"/>
              <a:t>...qui renvoie aux stéréotypes, à des représentations très fortes et ancrées dans les inconscients. Pour le garçon, être garçon c'est "Sois un chef", "On n'est pas des gonzesses" ou "Tu me cherches, tu me trouves". Pour les filles, "Sois douce, emphatique, séduisante", "Ne cherche pas à concurrencer les garçons", "Sois docile et pas agressive". Ces stéréotypes sont des conséquences du sexisme, sous la forme de croyances rigides, caricaturales, par lequel un groupe dominant catégorise un groupe dominé. Ils s'instillent dans les esprits depuis la petite enfance et altèrent les regards sans que chacun en ait une conscience claire.</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smtClean="0"/>
              <a:t>Et à l’école? Et chez l’enseignant?</a:t>
            </a:r>
            <a:endParaRPr lang="fr-FR" dirty="0"/>
          </a:p>
        </p:txBody>
      </p:sp>
      <p:sp>
        <p:nvSpPr>
          <p:cNvPr id="7" name="Espace réservé du contenu 6"/>
          <p:cNvSpPr>
            <a:spLocks noGrp="1"/>
          </p:cNvSpPr>
          <p:nvPr>
            <p:ph sz="half" idx="1"/>
          </p:nvPr>
        </p:nvSpPr>
        <p:spPr>
          <a:xfrm>
            <a:off x="0" y="1600200"/>
            <a:ext cx="4211960" cy="5257800"/>
          </a:xfrm>
        </p:spPr>
        <p:txBody>
          <a:bodyPr>
            <a:normAutofit fontScale="62500" lnSpcReduction="20000"/>
          </a:bodyPr>
          <a:lstStyle/>
          <a:p>
            <a:pPr>
              <a:buNone/>
            </a:pPr>
            <a:r>
              <a:rPr lang="fr-FR" sz="3300" dirty="0" smtClean="0"/>
              <a:t>De façon générale, le garçon est plus communément accepté par l'enseignant comme rebelle à l'autorité scolaire, peu enclin aux études, comme ayant besoin d'activité physique. La fille en revanche, censée aimer l'école, davantage valorisée par la réussite scolaire, est perçue comme personnellement hostile à l'enseignant si elle agit autrement. On relativise chez les garçons les comportements qui choquent chez la fille. Au final, les filles développent un sens de la norme scolaire qui les rend de bonnes "élèves professionnelles".</a:t>
            </a:r>
          </a:p>
          <a:p>
            <a:endParaRPr lang="fr-FR" dirty="0"/>
          </a:p>
        </p:txBody>
      </p:sp>
      <p:sp>
        <p:nvSpPr>
          <p:cNvPr id="8" name="Espace réservé du contenu 7"/>
          <p:cNvSpPr>
            <a:spLocks noGrp="1"/>
          </p:cNvSpPr>
          <p:nvPr>
            <p:ph sz="half" idx="2"/>
          </p:nvPr>
        </p:nvSpPr>
        <p:spPr/>
        <p:txBody>
          <a:bodyPr>
            <a:normAutofit fontScale="62500" lnSpcReduction="20000"/>
          </a:bodyPr>
          <a:lstStyle/>
          <a:p>
            <a:endParaRPr lang="fr-FR" dirty="0"/>
          </a:p>
        </p:txBody>
      </p:sp>
      <p:pic>
        <p:nvPicPr>
          <p:cNvPr id="3076" name="Picture 4" descr="Afficher l'image d'origine"/>
          <p:cNvPicPr>
            <a:picLocks noChangeAspect="1" noChangeArrowheads="1"/>
          </p:cNvPicPr>
          <p:nvPr/>
        </p:nvPicPr>
        <p:blipFill>
          <a:blip r:embed="rId2" cstate="print"/>
          <a:srcRect/>
          <a:stretch>
            <a:fillRect/>
          </a:stretch>
        </p:blipFill>
        <p:spPr bwMode="auto">
          <a:xfrm>
            <a:off x="4139952" y="1628800"/>
            <a:ext cx="4032448" cy="32480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0"/>
            <a:ext cx="7242048" cy="1143000"/>
          </a:xfrm>
        </p:spPr>
        <p:txBody>
          <a:bodyPr>
            <a:normAutofit fontScale="90000"/>
          </a:bodyPr>
          <a:lstStyle/>
          <a:p>
            <a:r>
              <a:rPr lang="fr-FR" dirty="0" smtClean="0"/>
              <a:t>Et l’évolution dans tout cela?</a:t>
            </a:r>
            <a:endParaRPr lang="fr-FR" dirty="0"/>
          </a:p>
        </p:txBody>
      </p:sp>
      <p:pic>
        <p:nvPicPr>
          <p:cNvPr id="12290" name="Picture 2"/>
          <p:cNvPicPr>
            <a:picLocks noGrp="1" noChangeAspect="1" noChangeArrowheads="1"/>
          </p:cNvPicPr>
          <p:nvPr>
            <p:ph sz="half" idx="1"/>
          </p:nvPr>
        </p:nvPicPr>
        <p:blipFill>
          <a:blip r:embed="rId2" cstate="print"/>
          <a:stretch>
            <a:fillRect/>
          </a:stretch>
        </p:blipFill>
        <p:spPr bwMode="auto">
          <a:xfrm>
            <a:off x="-7053" y="3048794"/>
            <a:ext cx="3786965" cy="2540446"/>
          </a:xfrm>
          <a:prstGeom prst="rect">
            <a:avLst/>
          </a:prstGeom>
          <a:noFill/>
          <a:ln w="9525">
            <a:noFill/>
            <a:miter lim="800000"/>
            <a:headEnd/>
            <a:tailEnd/>
          </a:ln>
        </p:spPr>
      </p:pic>
      <p:sp>
        <p:nvSpPr>
          <p:cNvPr id="5" name="Espace réservé du contenu 4"/>
          <p:cNvSpPr>
            <a:spLocks noGrp="1"/>
          </p:cNvSpPr>
          <p:nvPr>
            <p:ph sz="half" idx="2"/>
          </p:nvPr>
        </p:nvSpPr>
        <p:spPr>
          <a:xfrm>
            <a:off x="3707904" y="1268760"/>
            <a:ext cx="4392488" cy="5589240"/>
          </a:xfrm>
        </p:spPr>
        <p:txBody>
          <a:bodyPr>
            <a:normAutofit fontScale="85000" lnSpcReduction="10000"/>
          </a:bodyPr>
          <a:lstStyle/>
          <a:p>
            <a:r>
              <a:rPr lang="fr-FR" dirty="0" smtClean="0"/>
              <a:t>Nous avons évolué et des progrès ont été réalisés. Mais la société, le monde évoluent, et de nouvelles problématiques liées à l’égalité, au discours filles-garçons, à des pratiques normatives ou des pratiques culturelles, infiltrent de nouveau le débat public...</a:t>
            </a:r>
          </a:p>
          <a:p>
            <a:pPr algn="ctr"/>
            <a:r>
              <a:rPr lang="fr-FR" u="sng" dirty="0" smtClean="0"/>
              <a:t>Parler génère des places...nous les cherchons ENCORE!(ben oui, les filles, on ne les a pas beaucoup prises au sérieux ces derniers temps...)</a:t>
            </a:r>
            <a:endParaRPr lang="fr-FR" u="sn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88680"/>
          </a:xfrm>
        </p:spPr>
        <p:txBody>
          <a:bodyPr/>
          <a:lstStyle/>
          <a:p>
            <a:r>
              <a:rPr lang="fr-FR" dirty="0" smtClean="0"/>
              <a:t>Pourquoi cette journée?</a:t>
            </a:r>
            <a:endParaRPr lang="fr-FR" dirty="0"/>
          </a:p>
        </p:txBody>
      </p:sp>
      <p:sp>
        <p:nvSpPr>
          <p:cNvPr id="3" name="Espace réservé du contenu 2"/>
          <p:cNvSpPr>
            <a:spLocks noGrp="1"/>
          </p:cNvSpPr>
          <p:nvPr>
            <p:ph idx="1"/>
          </p:nvPr>
        </p:nvSpPr>
        <p:spPr>
          <a:xfrm>
            <a:off x="0" y="980728"/>
            <a:ext cx="8100392" cy="5877272"/>
          </a:xfrm>
        </p:spPr>
        <p:txBody>
          <a:bodyPr>
            <a:normAutofit/>
          </a:bodyPr>
          <a:lstStyle/>
          <a:p>
            <a:pPr algn="just"/>
            <a:r>
              <a:rPr lang="fr-FR" dirty="0" smtClean="0"/>
              <a:t>L’actualité nous impose de réfléchir collectivement à l’égalité filles-garçons dans la société;</a:t>
            </a:r>
          </a:p>
          <a:p>
            <a:pPr algn="just"/>
            <a:r>
              <a:rPr lang="fr-FR" dirty="0" smtClean="0"/>
              <a:t>Cette égalité est récente…pour informations, les femmes possèdent l’autorisation de travailler sans l’accord de leur mari depuis 50 ans (loi du 13 juillet 1965) et le droit de vote depuis 70 ans (ordonnance du 21 avril 1944). </a:t>
            </a:r>
          </a:p>
          <a:p>
            <a:pPr algn="just"/>
            <a:r>
              <a:rPr lang="fr-FR" dirty="0" smtClean="0"/>
              <a:t>… depuis, des demandes, des attentes et la parité...pour construire l’égalité..</a:t>
            </a:r>
          </a:p>
          <a:p>
            <a:pPr algn="just">
              <a:buNone/>
            </a:pPr>
            <a:r>
              <a:rPr lang="fr-FR" dirty="0" smtClean="0"/>
              <a:t>	 </a:t>
            </a:r>
            <a:r>
              <a:rPr lang="fr-FR" b="1" i="1" dirty="0" smtClean="0"/>
              <a:t>mais où en sommes-nous et surtout, comment et sur quelles bases penser l’égalité filles-garçons dans notre société?</a:t>
            </a:r>
          </a:p>
          <a:p>
            <a:pPr algn="ctr"/>
            <a:r>
              <a:rPr lang="fr-FR" u="sng" dirty="0" smtClean="0"/>
              <a:t>Partons sur les FILLES:</a:t>
            </a:r>
            <a:endParaRPr lang="fr-FR" u="sn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Pour conclure..si on en parlait encore..</a:t>
            </a:r>
            <a:endParaRPr lang="fr-FR" dirty="0"/>
          </a:p>
        </p:txBody>
      </p:sp>
      <p:graphicFrame>
        <p:nvGraphicFramePr>
          <p:cNvPr id="7" name="Espace réservé du contenu 6"/>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èche courbée vers le bas 7"/>
          <p:cNvSpPr/>
          <p:nvPr/>
        </p:nvSpPr>
        <p:spPr>
          <a:xfrm rot="2813961">
            <a:off x="5037806" y="1785759"/>
            <a:ext cx="1656184" cy="10081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e bas 8"/>
          <p:cNvSpPr/>
          <p:nvPr/>
        </p:nvSpPr>
        <p:spPr>
          <a:xfrm rot="7920346">
            <a:off x="4749952" y="5334601"/>
            <a:ext cx="1512168" cy="11521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e bas 9"/>
          <p:cNvSpPr/>
          <p:nvPr/>
        </p:nvSpPr>
        <p:spPr>
          <a:xfrm rot="12925370">
            <a:off x="1403648" y="5229200"/>
            <a:ext cx="1584176" cy="8640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e bas 10"/>
          <p:cNvSpPr/>
          <p:nvPr/>
        </p:nvSpPr>
        <p:spPr>
          <a:xfrm rot="18889111">
            <a:off x="1187624" y="1844824"/>
            <a:ext cx="1944216" cy="10801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Afin de réapprendre ...</a:t>
            </a:r>
            <a:endParaRPr lang="fr-FR" dirty="0"/>
          </a:p>
        </p:txBody>
      </p:sp>
      <p:sp>
        <p:nvSpPr>
          <p:cNvPr id="4" name="Espace réservé du contenu 3"/>
          <p:cNvSpPr>
            <a:spLocks noGrp="1"/>
          </p:cNvSpPr>
          <p:nvPr>
            <p:ph idx="1"/>
          </p:nvPr>
        </p:nvSpPr>
        <p:spPr/>
        <p:txBody>
          <a:bodyPr>
            <a:normAutofit/>
          </a:bodyPr>
          <a:lstStyle/>
          <a:p>
            <a:endParaRPr lang="fr-FR" dirty="0" smtClean="0"/>
          </a:p>
          <a:p>
            <a:r>
              <a:rPr lang="fr-FR" dirty="0" smtClean="0"/>
              <a:t>Seul le réapprentissage du discours au travers du manque et des différences permettra d’inventer cette égalité actuelle, en mal de moral et de valeurs collectives, où les peurs ont comblé les manques et n’autorisent plus qu’à l’effacement ou son contraire, au spectacle...</a:t>
            </a:r>
          </a:p>
          <a:p>
            <a:endParaRPr lang="fr-FR" dirty="0" smtClean="0"/>
          </a:p>
          <a:p>
            <a:r>
              <a:rPr lang="fr-FR" dirty="0" smtClean="0"/>
              <a:t>ET CELA COMMENCE...à l’école. Et cela va demander du courage!</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Parler, discourir..c’est éduquer</a:t>
            </a:r>
            <a:endParaRPr lang="fr-FR" dirty="0"/>
          </a:p>
        </p:txBody>
      </p:sp>
      <p:pic>
        <p:nvPicPr>
          <p:cNvPr id="5122" name="Picture 2"/>
          <p:cNvPicPr>
            <a:picLocks noGrp="1" noChangeAspect="1" noChangeArrowheads="1"/>
          </p:cNvPicPr>
          <p:nvPr>
            <p:ph sz="half" idx="1"/>
          </p:nvPr>
        </p:nvPicPr>
        <p:blipFill>
          <a:blip r:embed="rId2" cstate="print"/>
          <a:stretch>
            <a:fillRect/>
          </a:stretch>
        </p:blipFill>
        <p:spPr bwMode="auto">
          <a:xfrm>
            <a:off x="2051720" y="3717032"/>
            <a:ext cx="4169147" cy="2779431"/>
          </a:xfrm>
          <a:prstGeom prst="rect">
            <a:avLst/>
          </a:prstGeom>
          <a:noFill/>
          <a:ln w="9525">
            <a:noFill/>
            <a:miter lim="800000"/>
            <a:headEnd/>
            <a:tailEnd/>
          </a:ln>
        </p:spPr>
      </p:pic>
      <p:sp>
        <p:nvSpPr>
          <p:cNvPr id="6" name="Espace réservé du contenu 5"/>
          <p:cNvSpPr>
            <a:spLocks noGrp="1"/>
          </p:cNvSpPr>
          <p:nvPr>
            <p:ph sz="half" idx="2"/>
          </p:nvPr>
        </p:nvSpPr>
        <p:spPr>
          <a:xfrm>
            <a:off x="539552" y="1600201"/>
            <a:ext cx="7159696" cy="2188840"/>
          </a:xfrm>
        </p:spPr>
        <p:txBody>
          <a:bodyPr>
            <a:normAutofit lnSpcReduction="10000"/>
          </a:bodyPr>
          <a:lstStyle/>
          <a:p>
            <a:r>
              <a:rPr lang="fr-FR" dirty="0" smtClean="0"/>
              <a:t>Nous laissons la parole aux acteurs et actrices de l’éducation, de l’enseignement et de la médecine présents afin de compléter, informer, enrichir notre journée de discussions.</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bibliographie (indicative)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Freud, S. </a:t>
            </a:r>
            <a:r>
              <a:rPr lang="fr-FR" i="1" dirty="0" smtClean="0"/>
              <a:t>La féminité. Coll. De textes </a:t>
            </a:r>
            <a:r>
              <a:rPr lang="fr-FR" dirty="0" smtClean="0"/>
              <a:t>(1920 à 1932). (2016). Paris: Payot.</a:t>
            </a:r>
          </a:p>
          <a:p>
            <a:pPr>
              <a:buNone/>
            </a:pPr>
            <a:endParaRPr lang="fr-FR" dirty="0" smtClean="0"/>
          </a:p>
          <a:p>
            <a:r>
              <a:rPr lang="fr-FR" dirty="0" smtClean="0"/>
              <a:t>Forget, J.M. (2014). </a:t>
            </a:r>
            <a:r>
              <a:rPr lang="fr-FR" i="1" dirty="0" smtClean="0"/>
              <a:t>Y-a-t-il encore une différence sexuée</a:t>
            </a:r>
            <a:r>
              <a:rPr lang="fr-FR" dirty="0" smtClean="0"/>
              <a:t>? Paris, Erès. </a:t>
            </a:r>
          </a:p>
          <a:p>
            <a:pPr>
              <a:buNone/>
            </a:pPr>
            <a:endParaRPr lang="fr-FR" dirty="0" smtClean="0"/>
          </a:p>
          <a:p>
            <a:r>
              <a:rPr lang="fr-FR" dirty="0" smtClean="0"/>
              <a:t>Sciences et </a:t>
            </a:r>
            <a:r>
              <a:rPr lang="fr-FR" dirty="0" err="1" smtClean="0"/>
              <a:t>pseudo-sciences</a:t>
            </a:r>
            <a:r>
              <a:rPr lang="fr-FR" dirty="0" smtClean="0"/>
              <a:t>. Les hommes sont-ils des femmes comme les autres? Juillet 2014</a:t>
            </a:r>
          </a:p>
          <a:p>
            <a:pPr>
              <a:buNone/>
            </a:pPr>
            <a:endParaRPr lang="fr-FR" dirty="0" smtClean="0"/>
          </a:p>
          <a:p>
            <a:r>
              <a:rPr lang="fr-FR" dirty="0" smtClean="0"/>
              <a:t>Roché, S. (Février 2016). Ces collégiens qui placent la religion avant l'école : l'étude qui accuse. CNRS – </a:t>
            </a:r>
            <a:r>
              <a:rPr lang="fr-FR" dirty="0" err="1" smtClean="0"/>
              <a:t>Sc.Po</a:t>
            </a:r>
            <a:r>
              <a:rPr lang="fr-FR" dirty="0" smtClean="0"/>
              <a:t>. Grenoble.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Merci de votre attention</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97384" y="1579937"/>
            <a:ext cx="7403008" cy="451335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588680"/>
          </a:xfrm>
        </p:spPr>
        <p:txBody>
          <a:bodyPr/>
          <a:lstStyle/>
          <a:p>
            <a:r>
              <a:rPr lang="fr-FR" dirty="0" smtClean="0"/>
              <a:t>La question en suspens…</a:t>
            </a:r>
            <a:endParaRPr lang="fr-FR"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827584" y="1052736"/>
            <a:ext cx="1440160" cy="2068465"/>
          </a:xfrm>
          <a:prstGeom prst="rect">
            <a:avLst/>
          </a:prstGeom>
          <a:noFill/>
          <a:ln w="9525">
            <a:noFill/>
            <a:miter lim="800000"/>
            <a:headEnd/>
            <a:tailEnd/>
          </a:ln>
        </p:spPr>
      </p:pic>
      <p:sp>
        <p:nvSpPr>
          <p:cNvPr id="5" name="Espace réservé du contenu 4"/>
          <p:cNvSpPr>
            <a:spLocks noGrp="1"/>
          </p:cNvSpPr>
          <p:nvPr>
            <p:ph sz="half" idx="2"/>
          </p:nvPr>
        </p:nvSpPr>
        <p:spPr>
          <a:xfrm>
            <a:off x="0" y="3152725"/>
            <a:ext cx="8172400" cy="3705275"/>
          </a:xfrm>
        </p:spPr>
        <p:txBody>
          <a:bodyPr>
            <a:normAutofit fontScale="62500" lnSpcReduction="20000"/>
          </a:bodyPr>
          <a:lstStyle/>
          <a:p>
            <a:endParaRPr lang="fr-FR" dirty="0" smtClean="0"/>
          </a:p>
          <a:p>
            <a:pPr algn="just"/>
            <a:r>
              <a:rPr lang="fr-FR" dirty="0" smtClean="0"/>
              <a:t>« </a:t>
            </a:r>
            <a:r>
              <a:rPr lang="fr-FR" i="1" dirty="0" smtClean="0"/>
              <a:t>La grande question restée sans réponse et à laquelle moi-même je n’ai pas pu répondre malgré mes trente années d’études de l’âme féminine est la suivante : Que veut la femme ? » Si l’énigme féminine n’est plus totale, c’est en grande partie grâce aux femmes qui ont su exprimer leur identité et braver les oppositions masculines </a:t>
            </a:r>
            <a:r>
              <a:rPr lang="fr-FR" dirty="0" smtClean="0"/>
              <a:t>»</a:t>
            </a:r>
          </a:p>
          <a:p>
            <a:pPr algn="just">
              <a:buNone/>
            </a:pPr>
            <a:r>
              <a:rPr lang="fr-FR" dirty="0" smtClean="0"/>
              <a:t>				        1923 à 1932 – Sur la sexualité féminine</a:t>
            </a:r>
          </a:p>
          <a:p>
            <a:pPr algn="just">
              <a:buNone/>
            </a:pPr>
            <a:endParaRPr lang="fr-FR" dirty="0" smtClean="0"/>
          </a:p>
          <a:p>
            <a:pPr algn="just"/>
            <a:r>
              <a:rPr lang="fr-FR" i="1" dirty="0" smtClean="0"/>
              <a:t>« Voilà tout ce que j’avais à vous dire touchant la féminité. Mon exposé est certes incomplet, fragmentaire et parfois peu réjouissant. Si vous voulez en apprendre davantage sur la féminité, interrogez votre propre expérience, adressez-vous aux poètes… » </a:t>
            </a:r>
          </a:p>
          <a:p>
            <a:pPr algn="just">
              <a:buNone/>
            </a:pPr>
            <a:r>
              <a:rPr lang="fr-FR" i="1" dirty="0" smtClean="0"/>
              <a:t>			</a:t>
            </a:r>
            <a:r>
              <a:rPr lang="fr-FR" dirty="0" smtClean="0"/>
              <a:t>1932 – nouvelles conférences sur la psychanalyse</a:t>
            </a:r>
          </a:p>
          <a:p>
            <a:pPr algn="just">
              <a:buNone/>
            </a:pPr>
            <a:r>
              <a:rPr lang="fr-FR" dirty="0" smtClean="0"/>
              <a:t>Freud, en bon </a:t>
            </a:r>
            <a:r>
              <a:rPr lang="fr-FR" dirty="0" err="1" smtClean="0"/>
              <a:t>anti-féministe</a:t>
            </a:r>
            <a:r>
              <a:rPr lang="fr-FR" dirty="0" smtClean="0"/>
              <a:t>, n’écoutait plus les femmes à partir de 1933</a:t>
            </a:r>
            <a:endParaRPr lang="fr-FR" dirty="0"/>
          </a:p>
        </p:txBody>
      </p:sp>
      <p:sp>
        <p:nvSpPr>
          <p:cNvPr id="8" name="ZoneTexte 7"/>
          <p:cNvSpPr txBox="1"/>
          <p:nvPr/>
        </p:nvSpPr>
        <p:spPr>
          <a:xfrm>
            <a:off x="2339752" y="1124744"/>
            <a:ext cx="5688632" cy="1384995"/>
          </a:xfrm>
          <a:prstGeom prst="rect">
            <a:avLst/>
          </a:prstGeom>
          <a:noFill/>
        </p:spPr>
        <p:txBody>
          <a:bodyPr wrap="square" rtlCol="0">
            <a:spAutoFit/>
          </a:bodyPr>
          <a:lstStyle/>
          <a:p>
            <a:r>
              <a:rPr lang="fr-FR" sz="2800" dirty="0" smtClean="0"/>
              <a:t>1921: Confiée à Marie Bonaparte: </a:t>
            </a:r>
            <a:r>
              <a:rPr lang="fr-FR" sz="2800" i="1" dirty="0" err="1" smtClean="0"/>
              <a:t>Was</a:t>
            </a:r>
            <a:r>
              <a:rPr lang="fr-FR" sz="2800" i="1" dirty="0" smtClean="0"/>
              <a:t> </a:t>
            </a:r>
            <a:r>
              <a:rPr lang="fr-FR" sz="2800" i="1" dirty="0" err="1" smtClean="0"/>
              <a:t>will</a:t>
            </a:r>
            <a:r>
              <a:rPr lang="fr-FR" sz="2800" i="1" dirty="0" smtClean="0"/>
              <a:t> </a:t>
            </a:r>
            <a:r>
              <a:rPr lang="fr-FR" sz="2800" i="1" dirty="0" err="1" smtClean="0"/>
              <a:t>das</a:t>
            </a:r>
            <a:r>
              <a:rPr lang="fr-FR" sz="2800" i="1" dirty="0" smtClean="0"/>
              <a:t> </a:t>
            </a:r>
            <a:r>
              <a:rPr lang="fr-FR" sz="2800" i="1" dirty="0" err="1" smtClean="0"/>
              <a:t>weib</a:t>
            </a:r>
            <a:r>
              <a:rPr lang="fr-FR" sz="2800" i="1" dirty="0" smtClean="0"/>
              <a:t> ? (</a:t>
            </a:r>
            <a:r>
              <a:rPr lang="fr-FR" sz="2800" dirty="0" smtClean="0"/>
              <a:t>« que veut la femme?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660688"/>
          </a:xfrm>
        </p:spPr>
        <p:txBody>
          <a:bodyPr>
            <a:normAutofit fontScale="90000"/>
          </a:bodyPr>
          <a:lstStyle/>
          <a:p>
            <a:r>
              <a:rPr lang="fr-FR" dirty="0" smtClean="0"/>
              <a:t>Alors, La suite de la réflexion…</a:t>
            </a:r>
            <a:endParaRPr lang="fr-FR" dirty="0"/>
          </a:p>
        </p:txBody>
      </p:sp>
      <p:sp>
        <p:nvSpPr>
          <p:cNvPr id="5" name="Espace réservé du contenu 4"/>
          <p:cNvSpPr>
            <a:spLocks noGrp="1"/>
          </p:cNvSpPr>
          <p:nvPr>
            <p:ph sz="half" idx="1"/>
          </p:nvPr>
        </p:nvSpPr>
        <p:spPr>
          <a:xfrm>
            <a:off x="0" y="1600200"/>
            <a:ext cx="4644008" cy="4997152"/>
          </a:xfrm>
        </p:spPr>
        <p:txBody>
          <a:bodyPr>
            <a:normAutofit/>
          </a:bodyPr>
          <a:lstStyle/>
          <a:p>
            <a:pPr algn="just"/>
            <a:r>
              <a:rPr lang="fr-FR" dirty="0" smtClean="0"/>
              <a:t>Depuis Freud, tout a évolué... grâce à Lacan qui s’est lui occupé de la place du langage dans la construction de l’identité et de la différence sexuée.</a:t>
            </a:r>
          </a:p>
          <a:p>
            <a:r>
              <a:rPr lang="fr-FR" b="1" u="sng" dirty="0" smtClean="0"/>
              <a:t>Pour Lacan: tout est langage! Construire l’égalité passe par les structures du discours</a:t>
            </a:r>
          </a:p>
          <a:p>
            <a:pPr>
              <a:buNone/>
            </a:pPr>
            <a:endParaRPr lang="fr-FR" b="1" u="sng" dirty="0" smtClean="0"/>
          </a:p>
        </p:txBody>
      </p:sp>
      <p:pic>
        <p:nvPicPr>
          <p:cNvPr id="2050" name="Picture 2"/>
          <p:cNvPicPr>
            <a:picLocks noGrp="1" noChangeAspect="1" noChangeArrowheads="1"/>
          </p:cNvPicPr>
          <p:nvPr>
            <p:ph sz="half" idx="2"/>
          </p:nvPr>
        </p:nvPicPr>
        <p:blipFill>
          <a:blip r:embed="rId2" cstate="print"/>
          <a:stretch>
            <a:fillRect/>
          </a:stretch>
        </p:blipFill>
        <p:spPr bwMode="auto">
          <a:xfrm>
            <a:off x="5364088" y="1"/>
            <a:ext cx="2830833" cy="206084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712596" y="2204863"/>
            <a:ext cx="3459804" cy="2565213"/>
          </a:xfrm>
          <a:prstGeom prst="rect">
            <a:avLst/>
          </a:prstGeom>
          <a:noFill/>
          <a:ln w="9525">
            <a:noFill/>
            <a:miter lim="800000"/>
            <a:headEnd/>
            <a:tailEnd/>
          </a:ln>
        </p:spPr>
      </p:pic>
      <p:sp>
        <p:nvSpPr>
          <p:cNvPr id="7" name="ZoneTexte 6"/>
          <p:cNvSpPr txBox="1"/>
          <p:nvPr/>
        </p:nvSpPr>
        <p:spPr>
          <a:xfrm>
            <a:off x="4499992" y="4725144"/>
            <a:ext cx="3672408" cy="2062103"/>
          </a:xfrm>
          <a:prstGeom prst="rect">
            <a:avLst/>
          </a:prstGeom>
          <a:noFill/>
        </p:spPr>
        <p:txBody>
          <a:bodyPr wrap="square" rtlCol="0">
            <a:spAutoFit/>
          </a:bodyPr>
          <a:lstStyle/>
          <a:p>
            <a:r>
              <a:rPr lang="fr-FR" sz="1600" dirty="0" smtClean="0"/>
              <a:t>Tout en affirmant que la femme n'existe pas, Lacan reconnaît l'existence de la vraie femme. Il s’agit justement de celle qui profite de la jouissance supplémentaire (jouissance du langage): celle qui nomme le manque et se nomme au travers du comble de ce manque</a:t>
            </a:r>
            <a:endParaRPr lang="fr-FR" sz="1600" dirty="0"/>
          </a:p>
        </p:txBody>
      </p:sp>
      <p:sp>
        <p:nvSpPr>
          <p:cNvPr id="8" name="ZoneTexte 7"/>
          <p:cNvSpPr txBox="1"/>
          <p:nvPr/>
        </p:nvSpPr>
        <p:spPr>
          <a:xfrm>
            <a:off x="4788024" y="2996952"/>
            <a:ext cx="3456384" cy="369332"/>
          </a:xfrm>
          <a:prstGeom prst="rect">
            <a:avLst/>
          </a:prstGeom>
          <a:noFill/>
        </p:spPr>
        <p:txBody>
          <a:bodyPr wrap="square" rtlCol="0">
            <a:spAutoFit/>
          </a:bodyPr>
          <a:lstStyle/>
          <a:p>
            <a:r>
              <a:rPr lang="fr-FR" dirty="0" smtClean="0"/>
              <a:t>Ordre du langage: manque</a:t>
            </a:r>
            <a:endParaRPr lang="fr-FR" dirty="0"/>
          </a:p>
        </p:txBody>
      </p:sp>
      <p:sp>
        <p:nvSpPr>
          <p:cNvPr id="9" name="ZoneTexte 8"/>
          <p:cNvSpPr txBox="1"/>
          <p:nvPr/>
        </p:nvSpPr>
        <p:spPr>
          <a:xfrm>
            <a:off x="4788024" y="2060848"/>
            <a:ext cx="1656184" cy="369332"/>
          </a:xfrm>
          <a:prstGeom prst="rect">
            <a:avLst/>
          </a:prstGeom>
          <a:noFill/>
        </p:spPr>
        <p:txBody>
          <a:bodyPr wrap="square" rtlCol="0">
            <a:spAutoFit/>
          </a:bodyPr>
          <a:lstStyle/>
          <a:p>
            <a:r>
              <a:rPr lang="fr-FR" dirty="0" smtClean="0"/>
              <a:t>homme</a:t>
            </a:r>
            <a:endParaRPr lang="fr-FR" dirty="0"/>
          </a:p>
        </p:txBody>
      </p:sp>
      <p:sp>
        <p:nvSpPr>
          <p:cNvPr id="10" name="ZoneTexte 9"/>
          <p:cNvSpPr txBox="1"/>
          <p:nvPr/>
        </p:nvSpPr>
        <p:spPr>
          <a:xfrm>
            <a:off x="6588224" y="2132856"/>
            <a:ext cx="1512168" cy="369332"/>
          </a:xfrm>
          <a:prstGeom prst="rect">
            <a:avLst/>
          </a:prstGeom>
          <a:noFill/>
        </p:spPr>
        <p:txBody>
          <a:bodyPr wrap="square" rtlCol="0">
            <a:spAutoFit/>
          </a:bodyPr>
          <a:lstStyle/>
          <a:p>
            <a:r>
              <a:rPr lang="fr-FR" dirty="0" smtClean="0"/>
              <a:t>femme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732696"/>
          </a:xfrm>
        </p:spPr>
        <p:txBody>
          <a:bodyPr>
            <a:normAutofit/>
          </a:bodyPr>
          <a:lstStyle/>
          <a:p>
            <a:r>
              <a:rPr lang="fr-FR" dirty="0" smtClean="0"/>
              <a:t>Mais...et le genre?</a:t>
            </a:r>
            <a:endParaRPr lang="fr-FR" dirty="0"/>
          </a:p>
        </p:txBody>
      </p:sp>
      <p:sp>
        <p:nvSpPr>
          <p:cNvPr id="3" name="Espace réservé du contenu 2"/>
          <p:cNvSpPr>
            <a:spLocks noGrp="1"/>
          </p:cNvSpPr>
          <p:nvPr>
            <p:ph sz="half" idx="1"/>
          </p:nvPr>
        </p:nvSpPr>
        <p:spPr>
          <a:xfrm>
            <a:off x="0" y="1412776"/>
            <a:ext cx="8172400" cy="2880320"/>
          </a:xfrm>
        </p:spPr>
        <p:txBody>
          <a:bodyPr>
            <a:normAutofit fontScale="77500" lnSpcReduction="20000"/>
          </a:bodyPr>
          <a:lstStyle/>
          <a:p>
            <a:pPr algn="just"/>
            <a:r>
              <a:rPr lang="fr-FR" dirty="0" smtClean="0"/>
              <a:t>La théorie du genre dénonce la tyrannie abusive de la différence homme/femme qu’elle considère comme relative et qu’elle réduit au conformisme social; elle suppose la relativité de la différence en se référant non plus au terme de sexe mais à celui de genre.</a:t>
            </a:r>
          </a:p>
          <a:p>
            <a:pPr algn="just"/>
            <a:r>
              <a:rPr lang="fr-FR" dirty="0" smtClean="0"/>
              <a:t>Or, le genre (</a:t>
            </a:r>
            <a:r>
              <a:rPr lang="fr-FR" dirty="0" err="1" smtClean="0"/>
              <a:t>étym</a:t>
            </a:r>
            <a:r>
              <a:rPr lang="fr-FR" dirty="0" smtClean="0"/>
              <a:t>: </a:t>
            </a:r>
            <a:r>
              <a:rPr lang="fr-FR" dirty="0" err="1" smtClean="0"/>
              <a:t>gendere</a:t>
            </a:r>
            <a:r>
              <a:rPr lang="fr-FR" dirty="0" smtClean="0"/>
              <a:t>: engendrer) fait référence à l’engendrement. Problème: ce mot fait d’usage de fétichisation puisque se voulant représentatif de la mise en cause, il dénonce la différence sexuée en même temps qu’il la révèle en la désignant.</a:t>
            </a:r>
            <a:endParaRPr lang="fr-FR"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1979712" y="4318099"/>
            <a:ext cx="4608512" cy="25399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 nous répond alors Lacan?</a:t>
            </a:r>
            <a:endParaRPr lang="fr-FR" dirty="0"/>
          </a:p>
        </p:txBody>
      </p:sp>
      <p:sp>
        <p:nvSpPr>
          <p:cNvPr id="3" name="Espace réservé du contenu 2"/>
          <p:cNvSpPr>
            <a:spLocks noGrp="1"/>
          </p:cNvSpPr>
          <p:nvPr>
            <p:ph sz="half" idx="1"/>
          </p:nvPr>
        </p:nvSpPr>
        <p:spPr/>
        <p:txBody>
          <a:bodyPr>
            <a:normAutofit fontScale="85000" lnSpcReduction="10000"/>
          </a:bodyPr>
          <a:lstStyle/>
          <a:p>
            <a:r>
              <a:rPr lang="fr-FR" dirty="0" smtClean="0"/>
              <a:t>Nier les différences filles garçons n’est qu’une réaction de déni de la différence, et non une reconnaissance de la féminité ou de la masculinité, justement, dans leur différence.</a:t>
            </a:r>
          </a:p>
          <a:p>
            <a:endParaRPr lang="fr-FR" dirty="0"/>
          </a:p>
        </p:txBody>
      </p:sp>
      <p:sp>
        <p:nvSpPr>
          <p:cNvPr id="4" name="Espace réservé du contenu 3"/>
          <p:cNvSpPr>
            <a:spLocks noGrp="1"/>
          </p:cNvSpPr>
          <p:nvPr>
            <p:ph sz="half" idx="2"/>
          </p:nvPr>
        </p:nvSpPr>
        <p:spPr/>
        <p:txBody>
          <a:bodyPr>
            <a:normAutofit fontScale="85000" lnSpcReduction="10000"/>
          </a:bodyPr>
          <a:lstStyle/>
          <a:p>
            <a:r>
              <a:rPr lang="fr-FR" dirty="0" smtClean="0"/>
              <a:t>En cela, ne pas tenir compte du réel de la différence, du réel de la perte, révèlerait pour Lacan du pseudo discours, de la structuration de la parole qui est une altérité radicale et qui génère des places différentes  = la parole , toujours la parole IMPORTE</a:t>
            </a:r>
          </a:p>
          <a:p>
            <a:endParaRPr lang="fr-FR" dirty="0"/>
          </a:p>
        </p:txBody>
      </p:sp>
      <p:sp>
        <p:nvSpPr>
          <p:cNvPr id="5" name="ZoneTexte 4"/>
          <p:cNvSpPr txBox="1"/>
          <p:nvPr/>
        </p:nvSpPr>
        <p:spPr>
          <a:xfrm>
            <a:off x="683568" y="6093296"/>
            <a:ext cx="6768752" cy="369332"/>
          </a:xfrm>
          <a:prstGeom prst="rect">
            <a:avLst/>
          </a:prstGeom>
          <a:noFill/>
        </p:spPr>
        <p:txBody>
          <a:bodyPr wrap="square" rtlCol="0">
            <a:spAutoFit/>
          </a:bodyPr>
          <a:lstStyle/>
          <a:p>
            <a:r>
              <a:rPr lang="fr-FR" dirty="0" smtClean="0"/>
              <a:t>Revenir au : « je suis »: je suis une fille, je suis un garçon</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Oui mais, y – a-t-il une différence fille-garçon?..</a:t>
            </a:r>
            <a:br>
              <a:rPr lang="fr-FR" dirty="0" smtClean="0"/>
            </a:br>
            <a:endParaRPr lang="fr-FR" dirty="0"/>
          </a:p>
        </p:txBody>
      </p:sp>
      <p:sp>
        <p:nvSpPr>
          <p:cNvPr id="6" name="Espace réservé du contenu 5"/>
          <p:cNvSpPr>
            <a:spLocks noGrp="1"/>
          </p:cNvSpPr>
          <p:nvPr>
            <p:ph type="body" idx="1"/>
          </p:nvPr>
        </p:nvSpPr>
        <p:spPr/>
        <p:txBody>
          <a:bodyPr/>
          <a:lstStyle/>
          <a:p>
            <a:r>
              <a:rPr lang="fr-FR" dirty="0" smtClean="0"/>
              <a:t>Regardons du coté du cerveau</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0728"/>
            <a:ext cx="7239000" cy="732696"/>
          </a:xfrm>
        </p:spPr>
        <p:txBody>
          <a:bodyPr>
            <a:noAutofit/>
          </a:bodyPr>
          <a:lstStyle/>
          <a:p>
            <a:r>
              <a:rPr lang="fr-FR" sz="2400" dirty="0" smtClean="0"/>
              <a:t>Idée reçue : Les différences d’aptitudes mentales entre les sexes ont une origine biologique</a:t>
            </a:r>
            <a:br>
              <a:rPr lang="fr-FR" sz="2400" dirty="0" smtClean="0"/>
            </a:br>
            <a:endParaRPr lang="fr-FR" sz="2400" dirty="0"/>
          </a:p>
        </p:txBody>
      </p:sp>
      <p:sp>
        <p:nvSpPr>
          <p:cNvPr id="4" name="Espace réservé du contenu 3"/>
          <p:cNvSpPr>
            <a:spLocks noGrp="1"/>
          </p:cNvSpPr>
          <p:nvPr>
            <p:ph idx="1"/>
          </p:nvPr>
        </p:nvSpPr>
        <p:spPr/>
        <p:txBody>
          <a:bodyPr/>
          <a:lstStyle/>
          <a:p>
            <a:r>
              <a:rPr lang="fr-FR" dirty="0" smtClean="0"/>
              <a:t>Non: tous les cerveaux sont différents</a:t>
            </a:r>
            <a:endParaRPr lang="fr-FR" dirty="0"/>
          </a:p>
        </p:txBody>
      </p:sp>
      <p:pic>
        <p:nvPicPr>
          <p:cNvPr id="6" name="Picture 2"/>
          <p:cNvPicPr>
            <a:picLocks noChangeAspect="1" noChangeArrowheads="1"/>
          </p:cNvPicPr>
          <p:nvPr/>
        </p:nvPicPr>
        <p:blipFill>
          <a:blip r:embed="rId2" cstate="print"/>
          <a:srcRect l="5117" t="28692" r="33210" b="20379"/>
          <a:stretch>
            <a:fillRect/>
          </a:stretch>
        </p:blipFill>
        <p:spPr bwMode="auto">
          <a:xfrm>
            <a:off x="467544" y="2492896"/>
            <a:ext cx="7341266" cy="3384376"/>
          </a:xfrm>
          <a:prstGeom prst="rect">
            <a:avLst/>
          </a:prstGeom>
          <a:noFill/>
          <a:ln w="9525">
            <a:noFill/>
            <a:miter lim="800000"/>
            <a:headEnd/>
            <a:tailEnd/>
          </a:ln>
        </p:spPr>
      </p:pic>
      <p:sp>
        <p:nvSpPr>
          <p:cNvPr id="5" name="ZoneTexte 4"/>
          <p:cNvSpPr txBox="1"/>
          <p:nvPr/>
        </p:nvSpPr>
        <p:spPr>
          <a:xfrm>
            <a:off x="611560" y="6021288"/>
            <a:ext cx="5832648" cy="646331"/>
          </a:xfrm>
          <a:prstGeom prst="rect">
            <a:avLst/>
          </a:prstGeom>
          <a:noFill/>
        </p:spPr>
        <p:txBody>
          <a:bodyPr wrap="square" rtlCol="0">
            <a:spAutoFit/>
          </a:bodyPr>
          <a:lstStyle/>
          <a:p>
            <a:r>
              <a:rPr lang="fr-FR" dirty="0" smtClean="0"/>
              <a:t>Extrait de la conférence de Catherine Vidal, 2011: le cerveau a-t-il un sexe?</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cerveau raisonne t-il en fonction du sexe?</a:t>
            </a:r>
            <a:endParaRPr lang="fr-FR" dirty="0"/>
          </a:p>
        </p:txBody>
      </p:sp>
      <p:sp>
        <p:nvSpPr>
          <p:cNvPr id="5" name="Espace réservé du texte 4"/>
          <p:cNvSpPr>
            <a:spLocks noGrp="1"/>
          </p:cNvSpPr>
          <p:nvPr>
            <p:ph type="body" idx="1"/>
          </p:nvPr>
        </p:nvSpPr>
        <p:spPr>
          <a:xfrm>
            <a:off x="467544" y="4149080"/>
            <a:ext cx="3520440" cy="1671464"/>
          </a:xfrm>
        </p:spPr>
        <p:txBody>
          <a:bodyPr>
            <a:normAutofit lnSpcReduction="10000"/>
          </a:bodyPr>
          <a:lstStyle/>
          <a:p>
            <a:r>
              <a:rPr lang="fr-FR" dirty="0" smtClean="0"/>
              <a:t>Dans une expérience datant de 2011, Catherine Vidal se questionne sur le sexe du cerveau. </a:t>
            </a:r>
          </a:p>
          <a:p>
            <a:r>
              <a:rPr lang="fr-FR" dirty="0" smtClean="0"/>
              <a:t>Elle part sur les différences </a:t>
            </a:r>
            <a:r>
              <a:rPr lang="fr-FR" smtClean="0"/>
              <a:t>de capacités</a:t>
            </a:r>
            <a:endParaRPr lang="fr-FR" dirty="0"/>
          </a:p>
        </p:txBody>
      </p:sp>
      <p:sp>
        <p:nvSpPr>
          <p:cNvPr id="6" name="Espace réservé du texte 5"/>
          <p:cNvSpPr>
            <a:spLocks noGrp="1"/>
          </p:cNvSpPr>
          <p:nvPr>
            <p:ph type="body" sz="half" idx="3"/>
          </p:nvPr>
        </p:nvSpPr>
        <p:spPr>
          <a:xfrm>
            <a:off x="4427984" y="4149080"/>
            <a:ext cx="3520440" cy="1671464"/>
          </a:xfrm>
        </p:spPr>
        <p:txBody>
          <a:bodyPr>
            <a:normAutofit/>
          </a:bodyPr>
          <a:lstStyle/>
          <a:p>
            <a:r>
              <a:rPr lang="fr-FR" dirty="0" smtClean="0"/>
              <a:t>En changeant l’énoncé des exercices, il y a constat que les filles réussissent autant que les garçons</a:t>
            </a:r>
            <a:endParaRPr lang="fr-FR" dirty="0"/>
          </a:p>
        </p:txBody>
      </p:sp>
      <p:pic>
        <p:nvPicPr>
          <p:cNvPr id="23554" name="Picture 2"/>
          <p:cNvPicPr>
            <a:picLocks noGrp="1" noChangeAspect="1" noChangeArrowheads="1"/>
          </p:cNvPicPr>
          <p:nvPr>
            <p:ph sz="quarter" idx="2"/>
          </p:nvPr>
        </p:nvPicPr>
        <p:blipFill>
          <a:blip r:embed="rId2" cstate="print"/>
          <a:srcRect l="10519" t="28018" r="34264" b="22900"/>
          <a:stretch>
            <a:fillRect/>
          </a:stretch>
        </p:blipFill>
        <p:spPr bwMode="auto">
          <a:xfrm>
            <a:off x="467544" y="2060848"/>
            <a:ext cx="3499589" cy="1944216"/>
          </a:xfrm>
          <a:prstGeom prst="rect">
            <a:avLst/>
          </a:prstGeom>
          <a:noFill/>
          <a:ln w="9525">
            <a:noFill/>
            <a:miter lim="800000"/>
            <a:headEnd/>
            <a:tailEnd/>
          </a:ln>
        </p:spPr>
      </p:pic>
      <p:pic>
        <p:nvPicPr>
          <p:cNvPr id="7" name="Picture 2"/>
          <p:cNvPicPr>
            <a:picLocks noGrp="1" noChangeAspect="1" noChangeArrowheads="1"/>
          </p:cNvPicPr>
          <p:nvPr>
            <p:ph sz="quarter" idx="4"/>
          </p:nvPr>
        </p:nvPicPr>
        <p:blipFill>
          <a:blip r:embed="rId3" cstate="print"/>
          <a:srcRect l="5046" t="24746" r="31557" b="19628"/>
          <a:stretch>
            <a:fillRect/>
          </a:stretch>
        </p:blipFill>
        <p:spPr bwMode="auto">
          <a:xfrm>
            <a:off x="4355976" y="2060848"/>
            <a:ext cx="3545335" cy="1944216"/>
          </a:xfrm>
          <a:prstGeom prst="rect">
            <a:avLst/>
          </a:prstGeom>
          <a:noFill/>
          <a:ln w="9525">
            <a:noFill/>
            <a:miter lim="800000"/>
            <a:headEnd/>
            <a:tailEnd/>
          </a:ln>
        </p:spPr>
      </p:pic>
      <p:sp>
        <p:nvSpPr>
          <p:cNvPr id="8" name="ZoneTexte 7"/>
          <p:cNvSpPr txBox="1"/>
          <p:nvPr/>
        </p:nvSpPr>
        <p:spPr>
          <a:xfrm>
            <a:off x="539552" y="6021288"/>
            <a:ext cx="7200800" cy="646331"/>
          </a:xfrm>
          <a:prstGeom prst="rect">
            <a:avLst/>
          </a:prstGeom>
          <a:noFill/>
        </p:spPr>
        <p:txBody>
          <a:bodyPr wrap="square" rtlCol="0">
            <a:spAutoFit/>
          </a:bodyPr>
          <a:lstStyle/>
          <a:p>
            <a:r>
              <a:rPr lang="fr-FR" dirty="0" smtClean="0"/>
              <a:t>Le contexte de l’énoncé, sa force et l’estime de soi sont des facteurs déterminants dans la réussite des opérations du cerveau </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4333</TotalTime>
  <Words>1562</Words>
  <Application>Microsoft Office PowerPoint</Application>
  <PresentationFormat>Affichage à l'écran (4:3)</PresentationFormat>
  <Paragraphs>101</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Calibri</vt:lpstr>
      <vt:lpstr>Trebuchet MS</vt:lpstr>
      <vt:lpstr>Wingdings</vt:lpstr>
      <vt:lpstr>Wingdings 2</vt:lpstr>
      <vt:lpstr>Opulent</vt:lpstr>
      <vt:lpstr>Égalité filles garçons</vt:lpstr>
      <vt:lpstr>Pourquoi cette journée?</vt:lpstr>
      <vt:lpstr>La question en suspens…</vt:lpstr>
      <vt:lpstr>Alors, La suite de la réflexion…</vt:lpstr>
      <vt:lpstr>Mais...et le genre?</vt:lpstr>
      <vt:lpstr>Que nous répond alors Lacan?</vt:lpstr>
      <vt:lpstr>Oui mais, y – a-t-il une différence fille-garçon?.. </vt:lpstr>
      <vt:lpstr>Idée reçue : Les différences d’aptitudes mentales entre les sexes ont une origine biologique </vt:lpstr>
      <vt:lpstr>Le cerveau raisonne t-il en fonction du sexe?</vt:lpstr>
      <vt:lpstr>Si le cerveau n’est pas sexué, qu’est ce qui agit sur le cognitif du sexué?</vt:lpstr>
      <vt:lpstr>Donc…ça ne vient pas de là...</vt:lpstr>
      <vt:lpstr>Pourquoi alors encore parler d’éduquer à l’égalité? Nous savons parler...</vt:lpstr>
      <vt:lpstr>La solution?</vt:lpstr>
      <vt:lpstr>Comment?</vt:lpstr>
      <vt:lpstr>Cela va-t-il changer?</vt:lpstr>
      <vt:lpstr>DONC À l’école…</vt:lpstr>
      <vt:lpstr>LES REFORMES VONT-ELLES AIDER?</vt:lpstr>
      <vt:lpstr>Et à l’école? Et chez l’enseignant?</vt:lpstr>
      <vt:lpstr>Et l’évolution dans tout cela?</vt:lpstr>
      <vt:lpstr>Pour conclure..si on en parlait encore..</vt:lpstr>
      <vt:lpstr>Afin de réapprendre ...</vt:lpstr>
      <vt:lpstr>Parler, discourir..c’est éduquer</vt:lpstr>
      <vt:lpstr> bibliographie (indicative)</vt:lpstr>
      <vt:lpstr>Merci de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Égalité filles garçons</dc:title>
  <dc:creator>johanna</dc:creator>
  <cp:lastModifiedBy>FRANCOIS HANOT</cp:lastModifiedBy>
  <cp:revision>93</cp:revision>
  <dcterms:created xsi:type="dcterms:W3CDTF">2016-07-09T05:22:48Z</dcterms:created>
  <dcterms:modified xsi:type="dcterms:W3CDTF">2016-09-29T16:58:48Z</dcterms:modified>
</cp:coreProperties>
</file>