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9">
  <p:sldMasterIdLst>
    <p:sldMasterId id="2147483710" r:id="rId1"/>
  </p:sldMasterIdLst>
  <p:notesMasterIdLst>
    <p:notesMasterId r:id="rId34"/>
  </p:notesMasterIdLst>
  <p:handoutMasterIdLst>
    <p:handoutMasterId r:id="rId35"/>
  </p:handoutMasterIdLst>
  <p:sldIdLst>
    <p:sldId id="346" r:id="rId2"/>
    <p:sldId id="614" r:id="rId3"/>
    <p:sldId id="616" r:id="rId4"/>
    <p:sldId id="893" r:id="rId5"/>
    <p:sldId id="498" r:id="rId6"/>
    <p:sldId id="619" r:id="rId7"/>
    <p:sldId id="867" r:id="rId8"/>
    <p:sldId id="892" r:id="rId9"/>
    <p:sldId id="905" r:id="rId10"/>
    <p:sldId id="904" r:id="rId11"/>
    <p:sldId id="890" r:id="rId12"/>
    <p:sldId id="895" r:id="rId13"/>
    <p:sldId id="894" r:id="rId14"/>
    <p:sldId id="897" r:id="rId15"/>
    <p:sldId id="900" r:id="rId16"/>
    <p:sldId id="899" r:id="rId17"/>
    <p:sldId id="901" r:id="rId18"/>
    <p:sldId id="909" r:id="rId19"/>
    <p:sldId id="907" r:id="rId20"/>
    <p:sldId id="908" r:id="rId21"/>
    <p:sldId id="878" r:id="rId22"/>
    <p:sldId id="879" r:id="rId23"/>
    <p:sldId id="910" r:id="rId24"/>
    <p:sldId id="880" r:id="rId25"/>
    <p:sldId id="911" r:id="rId26"/>
    <p:sldId id="881" r:id="rId27"/>
    <p:sldId id="912" r:id="rId28"/>
    <p:sldId id="882" r:id="rId29"/>
    <p:sldId id="885" r:id="rId30"/>
    <p:sldId id="913" r:id="rId31"/>
    <p:sldId id="914" r:id="rId32"/>
    <p:sldId id="886" r:id="rId33"/>
  </p:sldIdLst>
  <p:sldSz cx="9144000" cy="6858000" type="screen4x3"/>
  <p:notesSz cx="7104063" cy="10234613"/>
  <p:defaultTextStyle>
    <a:defPPr>
      <a:defRPr lang="fr-FR"/>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ction par défaut" id="{E5E5DE9D-9368-47C7-868A-488F76B4119C}">
          <p14:sldIdLst>
            <p14:sldId id="346"/>
            <p14:sldId id="614"/>
            <p14:sldId id="616"/>
            <p14:sldId id="893"/>
            <p14:sldId id="498"/>
            <p14:sldId id="619"/>
            <p14:sldId id="867"/>
            <p14:sldId id="892"/>
            <p14:sldId id="905"/>
            <p14:sldId id="904"/>
            <p14:sldId id="890"/>
            <p14:sldId id="895"/>
            <p14:sldId id="894"/>
            <p14:sldId id="897"/>
            <p14:sldId id="900"/>
            <p14:sldId id="899"/>
            <p14:sldId id="901"/>
            <p14:sldId id="909"/>
            <p14:sldId id="907"/>
            <p14:sldId id="908"/>
            <p14:sldId id="878"/>
            <p14:sldId id="879"/>
            <p14:sldId id="910"/>
            <p14:sldId id="880"/>
            <p14:sldId id="911"/>
            <p14:sldId id="881"/>
            <p14:sldId id="912"/>
            <p14:sldId id="882"/>
            <p14:sldId id="885"/>
            <p14:sldId id="913"/>
            <p14:sldId id="914"/>
            <p14:sldId id="886"/>
          </p14:sldIdLst>
        </p14:section>
      </p14:sectionLst>
    </p:ext>
    <p:ext uri="{EFAFB233-063F-42B5-8137-9DF3F51BA10A}">
      <p15:sldGuideLst xmlns:p15="http://schemas.microsoft.com/office/powerpoint/2012/main">
        <p15:guide id="1" orient="horz" pos="391" userDrawn="1">
          <p15:clr>
            <a:srgbClr val="A4A3A4"/>
          </p15:clr>
        </p15:guide>
        <p15:guide id="2" orient="horz" pos="799" userDrawn="1">
          <p15:clr>
            <a:srgbClr val="A4A3A4"/>
          </p15:clr>
        </p15:guide>
        <p15:guide id="3" orient="horz" pos="4156" userDrawn="1">
          <p15:clr>
            <a:srgbClr val="A4A3A4"/>
          </p15:clr>
        </p15:guide>
        <p15:guide id="4" orient="horz" pos="3884" userDrawn="1">
          <p15:clr>
            <a:srgbClr val="A4A3A4"/>
          </p15:clr>
        </p15:guide>
        <p15:guide id="5" pos="22" userDrawn="1">
          <p15:clr>
            <a:srgbClr val="A4A3A4"/>
          </p15:clr>
        </p15:guide>
        <p15:guide id="6" pos="5692" userDrawn="1">
          <p15:clr>
            <a:srgbClr val="A4A3A4"/>
          </p15:clr>
        </p15:guide>
        <p15:guide id="7" pos="3424" userDrawn="1">
          <p15:clr>
            <a:srgbClr val="A4A3A4"/>
          </p15:clr>
        </p15:guide>
        <p15:guide id="8" pos="4740" userDrawn="1">
          <p15:clr>
            <a:srgbClr val="A4A3A4"/>
          </p15:clr>
        </p15:guide>
        <p15:guide id="9" pos="839" userDrawn="1">
          <p15:clr>
            <a:srgbClr val="A4A3A4"/>
          </p15:clr>
        </p15:guide>
        <p15:guide id="10" pos="2971" userDrawn="1">
          <p15:clr>
            <a:srgbClr val="A4A3A4"/>
          </p15:clr>
        </p15:guide>
        <p15:guide id="11" orient="horz" pos="2750" userDrawn="1">
          <p15:clr>
            <a:srgbClr val="A4A3A4"/>
          </p15:clr>
        </p15:guide>
      </p15:sldGuideLst>
    </p:ext>
    <p:ext uri="{2D200454-40CA-4A62-9FC3-DE9A4176ACB9}">
      <p15:notesGuideLst xmlns:p15="http://schemas.microsoft.com/office/powerpoint/2012/main">
        <p15:guide id="1" orient="horz" pos="3242" userDrawn="1">
          <p15:clr>
            <a:srgbClr val="A4A3A4"/>
          </p15:clr>
        </p15:guide>
        <p15:guide id="2" pos="2195" userDrawn="1">
          <p15:clr>
            <a:srgbClr val="A4A3A4"/>
          </p15:clr>
        </p15:guide>
        <p15:guide id="3" orient="horz" pos="3224" userDrawn="1">
          <p15:clr>
            <a:srgbClr val="A4A3A4"/>
          </p15:clr>
        </p15:guide>
        <p15:guide id="4" pos="22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avier Timbeau" initials="XT" lastIdx="11" clrIdx="0"/>
  <p:cmAuthor id="2" name="Eric HEYER" initials="E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FFFF"/>
    <a:srgbClr val="A22A2E"/>
    <a:srgbClr val="FF3300"/>
    <a:srgbClr val="5F5F5F"/>
    <a:srgbClr val="969696"/>
    <a:srgbClr val="EAAD00"/>
    <a:srgbClr val="E9B701"/>
    <a:srgbClr val="FEC802"/>
    <a:srgbClr val="D6BD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BD99B-6455-4657-92EF-28F5A2F3FF7C}" v="433" dt="2020-05-29T13:24:35.988"/>
  </p1510:revLst>
</p1510:revInfo>
</file>

<file path=ppt/tableStyles.xml><?xml version="1.0" encoding="utf-8"?>
<a:tblStyleLst xmlns:a="http://schemas.openxmlformats.org/drawingml/2006/main" def="{5C22544A-7EE6-4342-B048-85BDC9FD1C3A}">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02" autoAdjust="0"/>
    <p:restoredTop sz="82212" autoAdjust="0"/>
  </p:normalViewPr>
  <p:slideViewPr>
    <p:cSldViewPr>
      <p:cViewPr varScale="1">
        <p:scale>
          <a:sx n="67" d="100"/>
          <a:sy n="67" d="100"/>
        </p:scale>
        <p:origin x="1112" y="44"/>
      </p:cViewPr>
      <p:guideLst>
        <p:guide orient="horz" pos="391"/>
        <p:guide orient="horz" pos="799"/>
        <p:guide orient="horz" pos="4156"/>
        <p:guide orient="horz" pos="3884"/>
        <p:guide pos="22"/>
        <p:guide pos="5692"/>
        <p:guide pos="3424"/>
        <p:guide pos="4740"/>
        <p:guide pos="839"/>
        <p:guide pos="2971"/>
        <p:guide orient="horz" pos="27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2712" y="-90"/>
      </p:cViewPr>
      <p:guideLst>
        <p:guide orient="horz" pos="3242"/>
        <p:guide pos="2195"/>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77651" cy="511730"/>
          </a:xfrm>
          <a:prstGeom prst="rect">
            <a:avLst/>
          </a:prstGeom>
        </p:spPr>
        <p:txBody>
          <a:bodyPr vert="horz" lIns="95100" tIns="47550" rIns="95100" bIns="4755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4024749" y="1"/>
            <a:ext cx="3077651" cy="511730"/>
          </a:xfrm>
          <a:prstGeom prst="rect">
            <a:avLst/>
          </a:prstGeom>
        </p:spPr>
        <p:txBody>
          <a:bodyPr vert="horz" lIns="95100" tIns="47550" rIns="95100" bIns="47550" rtlCol="0"/>
          <a:lstStyle>
            <a:lvl1pPr algn="r" fontAlgn="auto">
              <a:spcBef>
                <a:spcPts val="0"/>
              </a:spcBef>
              <a:spcAft>
                <a:spcPts val="0"/>
              </a:spcAft>
              <a:defRPr sz="1200">
                <a:latin typeface="+mn-lt"/>
              </a:defRPr>
            </a:lvl1pPr>
          </a:lstStyle>
          <a:p>
            <a:pPr>
              <a:defRPr/>
            </a:pPr>
            <a:fld id="{A2E2A6C6-88CC-4128-A9AE-6B81CB57A72C}" type="datetimeFigureOut">
              <a:rPr lang="fr-FR"/>
              <a:pPr>
                <a:defRPr/>
              </a:pPr>
              <a:t>01/10/2021</a:t>
            </a:fld>
            <a:endParaRPr lang="fr-FR"/>
          </a:p>
        </p:txBody>
      </p:sp>
      <p:sp>
        <p:nvSpPr>
          <p:cNvPr id="4" name="Espace réservé du pied de page 3"/>
          <p:cNvSpPr>
            <a:spLocks noGrp="1"/>
          </p:cNvSpPr>
          <p:nvPr>
            <p:ph type="ftr" sz="quarter" idx="2"/>
          </p:nvPr>
        </p:nvSpPr>
        <p:spPr>
          <a:xfrm>
            <a:off x="0" y="9721246"/>
            <a:ext cx="3077651" cy="511730"/>
          </a:xfrm>
          <a:prstGeom prst="rect">
            <a:avLst/>
          </a:prstGeom>
        </p:spPr>
        <p:txBody>
          <a:bodyPr vert="horz" lIns="95100" tIns="47550" rIns="95100" bIns="4755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4024749" y="9721246"/>
            <a:ext cx="3077651" cy="511730"/>
          </a:xfrm>
          <a:prstGeom prst="rect">
            <a:avLst/>
          </a:prstGeom>
        </p:spPr>
        <p:txBody>
          <a:bodyPr vert="horz" lIns="95100" tIns="47550" rIns="95100" bIns="47550" rtlCol="0" anchor="b"/>
          <a:lstStyle>
            <a:lvl1pPr algn="r" fontAlgn="auto">
              <a:spcBef>
                <a:spcPts val="0"/>
              </a:spcBef>
              <a:spcAft>
                <a:spcPts val="0"/>
              </a:spcAft>
              <a:defRPr sz="1200">
                <a:latin typeface="+mn-lt"/>
              </a:defRPr>
            </a:lvl1pPr>
          </a:lstStyle>
          <a:p>
            <a:pPr>
              <a:defRPr/>
            </a:pPr>
            <a:fld id="{8A7AF6F8-CF9B-4E30-A4CD-1B31A34FA2AA}" type="slidenum">
              <a:rPr lang="fr-FR"/>
              <a:pPr>
                <a:defRPr/>
              </a:pPr>
              <a:t>‹N°›</a:t>
            </a:fld>
            <a:endParaRPr lang="fr-FR"/>
          </a:p>
        </p:txBody>
      </p:sp>
    </p:spTree>
    <p:extLst>
      <p:ext uri="{BB962C8B-B14F-4D97-AF65-F5344CB8AC3E}">
        <p14:creationId xmlns:p14="http://schemas.microsoft.com/office/powerpoint/2010/main" val="2186284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77651" cy="511730"/>
          </a:xfrm>
          <a:prstGeom prst="rect">
            <a:avLst/>
          </a:prstGeom>
        </p:spPr>
        <p:txBody>
          <a:bodyPr vert="horz" lIns="95100" tIns="47550" rIns="95100" bIns="4755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4024749" y="1"/>
            <a:ext cx="3077651" cy="511730"/>
          </a:xfrm>
          <a:prstGeom prst="rect">
            <a:avLst/>
          </a:prstGeom>
        </p:spPr>
        <p:txBody>
          <a:bodyPr vert="horz" lIns="95100" tIns="47550" rIns="95100" bIns="47550" rtlCol="0"/>
          <a:lstStyle>
            <a:lvl1pPr algn="r" fontAlgn="auto">
              <a:spcBef>
                <a:spcPts val="0"/>
              </a:spcBef>
              <a:spcAft>
                <a:spcPts val="0"/>
              </a:spcAft>
              <a:defRPr sz="1200">
                <a:latin typeface="+mn-lt"/>
              </a:defRPr>
            </a:lvl1pPr>
          </a:lstStyle>
          <a:p>
            <a:pPr>
              <a:defRPr/>
            </a:pPr>
            <a:fld id="{FB53DD93-00F3-4CC4-BD79-76233B1ACBDA}" type="datetimeFigureOut">
              <a:rPr lang="fr-FR"/>
              <a:pPr>
                <a:defRPr/>
              </a:pPr>
              <a:t>01/10/2021</a:t>
            </a:fld>
            <a:endParaRPr lang="fr-FR"/>
          </a:p>
        </p:txBody>
      </p:sp>
      <p:sp>
        <p:nvSpPr>
          <p:cNvPr id="4" name="Espace réservé de l'image des diapositives 3"/>
          <p:cNvSpPr>
            <a:spLocks noGrp="1" noRot="1" noChangeAspect="1"/>
          </p:cNvSpPr>
          <p:nvPr>
            <p:ph type="sldImg" idx="2"/>
          </p:nvPr>
        </p:nvSpPr>
        <p:spPr>
          <a:xfrm>
            <a:off x="992188" y="766763"/>
            <a:ext cx="5119687" cy="3838575"/>
          </a:xfrm>
          <a:prstGeom prst="rect">
            <a:avLst/>
          </a:prstGeom>
          <a:noFill/>
          <a:ln w="12700">
            <a:solidFill>
              <a:prstClr val="black"/>
            </a:solidFill>
          </a:ln>
        </p:spPr>
        <p:txBody>
          <a:bodyPr vert="horz" lIns="95100" tIns="47550" rIns="95100" bIns="47550" rtlCol="0" anchor="ctr"/>
          <a:lstStyle/>
          <a:p>
            <a:pPr lvl="0"/>
            <a:endParaRPr lang="fr-FR" noProof="0"/>
          </a:p>
        </p:txBody>
      </p:sp>
      <p:sp>
        <p:nvSpPr>
          <p:cNvPr id="5" name="Espace réservé des commentaires 4"/>
          <p:cNvSpPr>
            <a:spLocks noGrp="1"/>
          </p:cNvSpPr>
          <p:nvPr>
            <p:ph type="body" sz="quarter" idx="3"/>
          </p:nvPr>
        </p:nvSpPr>
        <p:spPr>
          <a:xfrm>
            <a:off x="710744" y="4861441"/>
            <a:ext cx="5682584" cy="4605575"/>
          </a:xfrm>
          <a:prstGeom prst="rect">
            <a:avLst/>
          </a:prstGeom>
        </p:spPr>
        <p:txBody>
          <a:bodyPr vert="horz" lIns="95100" tIns="47550" rIns="95100" bIns="4755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246"/>
            <a:ext cx="3077651" cy="511730"/>
          </a:xfrm>
          <a:prstGeom prst="rect">
            <a:avLst/>
          </a:prstGeom>
        </p:spPr>
        <p:txBody>
          <a:bodyPr vert="horz" lIns="95100" tIns="47550" rIns="95100" bIns="4755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4749" y="9721246"/>
            <a:ext cx="3077651" cy="511730"/>
          </a:xfrm>
          <a:prstGeom prst="rect">
            <a:avLst/>
          </a:prstGeom>
        </p:spPr>
        <p:txBody>
          <a:bodyPr vert="horz" lIns="95100" tIns="47550" rIns="95100" bIns="47550" rtlCol="0" anchor="b"/>
          <a:lstStyle>
            <a:lvl1pPr algn="r" fontAlgn="auto">
              <a:spcBef>
                <a:spcPts val="0"/>
              </a:spcBef>
              <a:spcAft>
                <a:spcPts val="0"/>
              </a:spcAft>
              <a:defRPr sz="1200">
                <a:latin typeface="+mn-lt"/>
              </a:defRPr>
            </a:lvl1pPr>
          </a:lstStyle>
          <a:p>
            <a:pPr>
              <a:defRPr/>
            </a:pPr>
            <a:fld id="{BBB5B394-7B67-4FC1-9BAD-1430EB2222F0}" type="slidenum">
              <a:rPr lang="fr-FR"/>
              <a:pPr>
                <a:defRPr/>
              </a:pPr>
              <a:t>‹N°›</a:t>
            </a:fld>
            <a:endParaRPr lang="fr-FR"/>
          </a:p>
        </p:txBody>
      </p:sp>
    </p:spTree>
    <p:extLst>
      <p:ext uri="{BB962C8B-B14F-4D97-AF65-F5344CB8AC3E}">
        <p14:creationId xmlns:p14="http://schemas.microsoft.com/office/powerpoint/2010/main" val="22042183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14"/>
          <p:cNvSpPr>
            <a:spLocks noChangeArrowheads="1"/>
          </p:cNvSpPr>
          <p:nvPr userDrawn="1"/>
        </p:nvSpPr>
        <p:spPr bwMode="auto">
          <a:xfrm>
            <a:off x="-7558" y="908720"/>
            <a:ext cx="9151557" cy="5040560"/>
          </a:xfrm>
          <a:prstGeom prst="rect">
            <a:avLst/>
          </a:prstGeom>
          <a:solidFill>
            <a:srgbClr val="A22A2E"/>
          </a:solidFill>
          <a:ln w="9525">
            <a:noFill/>
            <a:miter lim="800000"/>
            <a:headEnd/>
            <a:tailEnd/>
          </a:ln>
          <a:effectLst/>
        </p:spPr>
        <p:txBody>
          <a:bodyPr wrap="none" anchor="ctr"/>
          <a:lstStyle/>
          <a:p>
            <a:pPr algn="ctr">
              <a:defRPr/>
            </a:pPr>
            <a:endParaRPr lang="fr-FR" sz="1200"/>
          </a:p>
        </p:txBody>
      </p:sp>
      <p:sp>
        <p:nvSpPr>
          <p:cNvPr id="4" name="Text Box 16"/>
          <p:cNvSpPr txBox="1">
            <a:spLocks noChangeArrowheads="1"/>
          </p:cNvSpPr>
          <p:nvPr userDrawn="1"/>
        </p:nvSpPr>
        <p:spPr bwMode="auto">
          <a:xfrm>
            <a:off x="1835151" y="2492376"/>
            <a:ext cx="5832475" cy="276999"/>
          </a:xfrm>
          <a:prstGeom prst="rect">
            <a:avLst/>
          </a:prstGeom>
          <a:noFill/>
          <a:ln w="9525">
            <a:noFill/>
            <a:miter lim="800000"/>
            <a:headEnd/>
            <a:tailEnd/>
          </a:ln>
          <a:effectLst/>
        </p:spPr>
        <p:txBody>
          <a:bodyPr>
            <a:spAutoFit/>
          </a:bodyPr>
          <a:lstStyle/>
          <a:p>
            <a:pPr>
              <a:spcBef>
                <a:spcPct val="50000"/>
              </a:spcBef>
              <a:defRPr/>
            </a:pPr>
            <a:endParaRPr lang="fr-FR" sz="1200"/>
          </a:p>
        </p:txBody>
      </p:sp>
      <p:sp>
        <p:nvSpPr>
          <p:cNvPr id="5" name="Rectangle 20"/>
          <p:cNvSpPr>
            <a:spLocks noChangeArrowheads="1"/>
          </p:cNvSpPr>
          <p:nvPr userDrawn="1"/>
        </p:nvSpPr>
        <p:spPr bwMode="auto">
          <a:xfrm>
            <a:off x="-7557" y="-26315"/>
            <a:ext cx="9151557" cy="647700"/>
          </a:xfrm>
          <a:prstGeom prst="rect">
            <a:avLst/>
          </a:prstGeom>
          <a:solidFill>
            <a:schemeClr val="bg1"/>
          </a:solidFill>
          <a:ln w="9525">
            <a:noFill/>
            <a:miter lim="800000"/>
            <a:headEnd/>
            <a:tailEnd/>
          </a:ln>
          <a:effectLst/>
        </p:spPr>
        <p:txBody>
          <a:bodyPr wrap="none" anchor="ctr"/>
          <a:lstStyle/>
          <a:p>
            <a:pPr>
              <a:defRPr/>
            </a:pPr>
            <a:endParaRPr lang="fr-FR" sz="1200"/>
          </a:p>
        </p:txBody>
      </p:sp>
      <p:sp>
        <p:nvSpPr>
          <p:cNvPr id="6" name="Rectangle 21"/>
          <p:cNvSpPr>
            <a:spLocks noChangeArrowheads="1"/>
          </p:cNvSpPr>
          <p:nvPr userDrawn="1"/>
        </p:nvSpPr>
        <p:spPr bwMode="auto">
          <a:xfrm>
            <a:off x="-7557" y="6210300"/>
            <a:ext cx="9151557" cy="647700"/>
          </a:xfrm>
          <a:prstGeom prst="rect">
            <a:avLst/>
          </a:prstGeom>
          <a:solidFill>
            <a:schemeClr val="bg1"/>
          </a:solidFill>
          <a:ln w="9525">
            <a:noFill/>
            <a:miter lim="800000"/>
            <a:headEnd/>
            <a:tailEnd/>
          </a:ln>
          <a:effectLst/>
        </p:spPr>
        <p:txBody>
          <a:bodyPr wrap="none" anchor="ctr"/>
          <a:lstStyle/>
          <a:p>
            <a:pPr>
              <a:defRPr/>
            </a:pPr>
            <a:endParaRPr lang="fr-FR" sz="1200"/>
          </a:p>
        </p:txBody>
      </p:sp>
      <p:sp>
        <p:nvSpPr>
          <p:cNvPr id="7" name="Rectangle 18"/>
          <p:cNvSpPr>
            <a:spLocks noChangeArrowheads="1"/>
          </p:cNvSpPr>
          <p:nvPr userDrawn="1"/>
        </p:nvSpPr>
        <p:spPr bwMode="auto">
          <a:xfrm>
            <a:off x="250825" y="6093296"/>
            <a:ext cx="4572000" cy="600164"/>
          </a:xfrm>
          <a:prstGeom prst="rect">
            <a:avLst/>
          </a:prstGeom>
          <a:noFill/>
          <a:ln w="9525">
            <a:noFill/>
            <a:miter lim="800000"/>
            <a:headEnd/>
            <a:tailEnd/>
          </a:ln>
          <a:effectLst/>
        </p:spPr>
        <p:txBody>
          <a:bodyPr>
            <a:spAutoFit/>
          </a:bodyPr>
          <a:lstStyle/>
          <a:p>
            <a:pPr>
              <a:defRPr/>
            </a:pPr>
            <a:r>
              <a:rPr lang="fr-FR" sz="1100" b="1" dirty="0">
                <a:latin typeface="Calibri" pitchFamily="34" charset="0"/>
              </a:rPr>
              <a:t>observatoire français des conjonctures économiques</a:t>
            </a:r>
          </a:p>
          <a:p>
            <a:pPr>
              <a:defRPr/>
            </a:pPr>
            <a:r>
              <a:rPr lang="fr-FR" sz="1100" b="1" dirty="0">
                <a:solidFill>
                  <a:srgbClr val="969696"/>
                </a:solidFill>
                <a:latin typeface="Calibri" pitchFamily="34" charset="0"/>
              </a:rPr>
              <a:t>centre de recherche en économie de Sciences Po</a:t>
            </a:r>
            <a:endParaRPr lang="fr-FR" sz="1100" dirty="0">
              <a:solidFill>
                <a:srgbClr val="969696"/>
              </a:solidFill>
              <a:latin typeface="Calibri" pitchFamily="34" charset="0"/>
            </a:endParaRPr>
          </a:p>
          <a:p>
            <a:pPr>
              <a:defRPr/>
            </a:pPr>
            <a:r>
              <a:rPr lang="fr-FR" sz="1100" b="1">
                <a:solidFill>
                  <a:srgbClr val="A22A2E"/>
                </a:solidFill>
                <a:latin typeface="Calibri" pitchFamily="34" charset="0"/>
              </a:rPr>
              <a:t>www.ofce.sciences-po.fr</a:t>
            </a:r>
            <a:endParaRPr lang="fr-FR" sz="1100" b="1" dirty="0">
              <a:solidFill>
                <a:srgbClr val="A22A2E"/>
              </a:solidFill>
              <a:latin typeface="Calibri" pitchFamily="34" charset="0"/>
            </a:endParaRPr>
          </a:p>
        </p:txBody>
      </p:sp>
      <p:sp>
        <p:nvSpPr>
          <p:cNvPr id="33802" name="Rectangle 17"/>
          <p:cNvSpPr>
            <a:spLocks noGrp="1" noChangeArrowheads="1"/>
          </p:cNvSpPr>
          <p:nvPr>
            <p:ph type="ctrTitle"/>
          </p:nvPr>
        </p:nvSpPr>
        <p:spPr>
          <a:xfrm>
            <a:off x="687388" y="2060577"/>
            <a:ext cx="7772400" cy="1470025"/>
          </a:xfrm>
        </p:spPr>
        <p:txBody>
          <a:bodyPr/>
          <a:lstStyle>
            <a:lvl1pPr>
              <a:defRPr sz="2400" b="1" smtClean="0">
                <a:solidFill>
                  <a:schemeClr val="bg1"/>
                </a:solidFill>
                <a:latin typeface="Stone Sans"/>
                <a:cs typeface="Stone Sans"/>
              </a:defRPr>
            </a:lvl1pPr>
          </a:lstStyle>
          <a:p>
            <a:r>
              <a:rPr lang="fr-FR" dirty="0"/>
              <a:t>Cliquez pour modifier le style du titre</a:t>
            </a:r>
          </a:p>
        </p:txBody>
      </p:sp>
      <p:pic>
        <p:nvPicPr>
          <p:cNvPr id="10"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62" y="188640"/>
            <a:ext cx="8707115" cy="53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0"/>
            <a:ext cx="9144000" cy="436563"/>
          </a:xfrm>
          <a:prstGeom prst="rect">
            <a:avLst/>
          </a:prstGeom>
          <a:solidFill>
            <a:srgbClr val="A22A2E"/>
          </a:solidFill>
          <a:ln w="9525">
            <a:noFill/>
            <a:miter lim="800000"/>
            <a:headEnd/>
            <a:tailEnd/>
          </a:ln>
          <a:effectLst/>
        </p:spPr>
        <p:txBody>
          <a:bodyPr wrap="none" anchor="ctr"/>
          <a:lstStyle/>
          <a:p>
            <a:pPr>
              <a:defRPr/>
            </a:pPr>
            <a:endParaRPr lang="fr-FR" sz="1800" b="1" dirty="0">
              <a:solidFill>
                <a:srgbClr val="A22A2E"/>
              </a:solidFill>
            </a:endParaRPr>
          </a:p>
        </p:txBody>
      </p:sp>
      <p:pic>
        <p:nvPicPr>
          <p:cNvPr id="6" name="Picture 25" descr="Logo_blanc"/>
          <p:cNvPicPr>
            <a:picLocks noChangeAspect="1" noChangeArrowheads="1"/>
          </p:cNvPicPr>
          <p:nvPr userDrawn="1"/>
        </p:nvPicPr>
        <p:blipFill>
          <a:blip r:embed="rId2" cstate="print"/>
          <a:srcRect/>
          <a:stretch>
            <a:fillRect/>
          </a:stretch>
        </p:blipFill>
        <p:spPr bwMode="auto">
          <a:xfrm>
            <a:off x="8021639" y="5986465"/>
            <a:ext cx="727075" cy="358775"/>
          </a:xfrm>
          <a:prstGeom prst="rect">
            <a:avLst/>
          </a:prstGeom>
          <a:noFill/>
          <a:ln w="9525">
            <a:noFill/>
            <a:miter lim="800000"/>
            <a:headEnd/>
            <a:tailEnd/>
          </a:ln>
        </p:spPr>
      </p:pic>
      <p:sp>
        <p:nvSpPr>
          <p:cNvPr id="3" name="Espace réservé du contenu 2"/>
          <p:cNvSpPr>
            <a:spLocks noGrp="1"/>
          </p:cNvSpPr>
          <p:nvPr>
            <p:ph idx="1"/>
          </p:nvPr>
        </p:nvSpPr>
        <p:spPr>
          <a:xfrm>
            <a:off x="250825" y="692698"/>
            <a:ext cx="8713788" cy="5976662"/>
          </a:xfrm>
        </p:spPr>
        <p:txBody>
          <a:bodyPr/>
          <a:lstStyle>
            <a:lvl1pPr marL="257175" indent="-257175">
              <a:buClr>
                <a:srgbClr val="FF3300"/>
              </a:buClr>
              <a:buFont typeface="Wingdings" panose="05000000000000000000" pitchFamily="2" charset="2"/>
              <a:buChar char="q"/>
              <a:defRPr sz="1600">
                <a:latin typeface="Stone Sans"/>
                <a:cs typeface="Stone Sans"/>
              </a:defRPr>
            </a:lvl1pPr>
            <a:lvl2pPr>
              <a:buClr>
                <a:srgbClr val="FF3300"/>
              </a:buClr>
              <a:defRPr sz="1400">
                <a:latin typeface="Stone Sans"/>
                <a:cs typeface="Stone Sans"/>
              </a:defRPr>
            </a:lvl2pPr>
            <a:lvl3pPr>
              <a:buClr>
                <a:schemeClr val="tx1">
                  <a:lumMod val="50000"/>
                  <a:lumOff val="50000"/>
                </a:schemeClr>
              </a:buClr>
              <a:defRPr sz="1200">
                <a:latin typeface="Stone Sans"/>
                <a:cs typeface="Stone Sans"/>
              </a:defRPr>
            </a:lvl3pPr>
            <a:lvl4pPr>
              <a:buClr>
                <a:schemeClr val="tx1">
                  <a:lumMod val="75000"/>
                  <a:lumOff val="25000"/>
                </a:schemeClr>
              </a:buClr>
              <a:defRPr sz="1000">
                <a:latin typeface="Stone Sans"/>
                <a:cs typeface="Stone Sans"/>
              </a:defRPr>
            </a:lvl4pPr>
            <a:lvl5pPr>
              <a:buClr>
                <a:schemeClr val="tx1">
                  <a:lumMod val="75000"/>
                  <a:lumOff val="25000"/>
                </a:schemeClr>
              </a:buClr>
              <a:defRPr sz="1000">
                <a:latin typeface="Stone Sans"/>
                <a:cs typeface="Stone San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Titre 7"/>
          <p:cNvSpPr>
            <a:spLocks noGrp="1"/>
          </p:cNvSpPr>
          <p:nvPr>
            <p:ph type="title"/>
          </p:nvPr>
        </p:nvSpPr>
        <p:spPr>
          <a:xfrm>
            <a:off x="250826" y="2"/>
            <a:ext cx="8713787" cy="479425"/>
          </a:xfrm>
        </p:spPr>
        <p:txBody>
          <a:bodyPr/>
          <a:lstStyle>
            <a:lvl1pPr>
              <a:defRPr sz="1800" b="1">
                <a:solidFill>
                  <a:schemeClr val="bg1"/>
                </a:solidFill>
                <a:latin typeface="Stone Sans"/>
                <a:cs typeface="Stone Sans"/>
              </a:defRPr>
            </a:lvl1pPr>
          </a:lstStyle>
          <a:p>
            <a:r>
              <a:rPr lang="fr-FR" dirty="0"/>
              <a:t>Cliquez pour modifier le style du titre</a:t>
            </a:r>
          </a:p>
        </p:txBody>
      </p:sp>
      <p:pic>
        <p:nvPicPr>
          <p:cNvPr id="2050" name="Picture 2" descr="C:\Users\Blot\AppData\Local\Microsoft\Windows\Temporary Internet Files\Content.Outlook\0B4BCPMS\LOGO_blanc_diap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59556" y="123979"/>
            <a:ext cx="471508" cy="1886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Modifiez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79F16710-3224-49A3-8FA8-564FABBF0C31}"/>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9A4D0679-E44A-4C5B-AE7F-F22EE9D20B1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DBC26879-410F-41C2-AF89-1569ED108967}"/>
              </a:ext>
            </a:extLst>
          </p:cNvPr>
          <p:cNvSpPr>
            <a:spLocks noGrp="1" noChangeArrowheads="1"/>
          </p:cNvSpPr>
          <p:nvPr>
            <p:ph type="sldNum" sz="quarter" idx="12"/>
          </p:nvPr>
        </p:nvSpPr>
        <p:spPr>
          <a:ln/>
        </p:spPr>
        <p:txBody>
          <a:bodyPr/>
          <a:lstStyle>
            <a:lvl1pPr>
              <a:defRPr/>
            </a:lvl1pPr>
          </a:lstStyle>
          <a:p>
            <a:fld id="{8B930105-C65D-481A-955F-A76D2C6F1CF0}" type="slidenum">
              <a:rPr lang="fr-FR" altLang="fr-FR"/>
              <a:pPr/>
              <a:t>‹N°›</a:t>
            </a:fld>
            <a:endParaRPr lang="fr-FR" altLang="fr-FR"/>
          </a:p>
        </p:txBody>
      </p:sp>
    </p:spTree>
    <p:extLst>
      <p:ext uri="{BB962C8B-B14F-4D97-AF65-F5344CB8AC3E}">
        <p14:creationId xmlns:p14="http://schemas.microsoft.com/office/powerpoint/2010/main" val="1382447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179389" y="1052513"/>
            <a:ext cx="8713787"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7" name="Rectangle 17"/>
          <p:cNvSpPr>
            <a:spLocks noGrp="1" noChangeArrowheads="1"/>
          </p:cNvSpPr>
          <p:nvPr>
            <p:ph type="title"/>
          </p:nvPr>
        </p:nvSpPr>
        <p:spPr bwMode="auto">
          <a:xfrm>
            <a:off x="179389" y="69852"/>
            <a:ext cx="8713787" cy="479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hf sldNum="0" hdr="0" dt="0"/>
  <p:txStyles>
    <p:titleStyle>
      <a:lvl1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5pPr>
      <a:lvl6pPr marL="342900" algn="l" rtl="0" eaLnBrk="1" fontAlgn="base" hangingPunct="1">
        <a:spcBef>
          <a:spcPct val="0"/>
        </a:spcBef>
        <a:spcAft>
          <a:spcPct val="0"/>
        </a:spcAft>
        <a:defRPr sz="1500" b="1">
          <a:solidFill>
            <a:schemeClr val="bg1"/>
          </a:solidFill>
          <a:latin typeface="Arial" charset="0"/>
        </a:defRPr>
      </a:lvl6pPr>
      <a:lvl7pPr marL="685800" algn="l" rtl="0" eaLnBrk="1" fontAlgn="base" hangingPunct="1">
        <a:spcBef>
          <a:spcPct val="0"/>
        </a:spcBef>
        <a:spcAft>
          <a:spcPct val="0"/>
        </a:spcAft>
        <a:defRPr sz="1500" b="1">
          <a:solidFill>
            <a:schemeClr val="bg1"/>
          </a:solidFill>
          <a:latin typeface="Arial" charset="0"/>
        </a:defRPr>
      </a:lvl7pPr>
      <a:lvl8pPr marL="1028700" algn="l" rtl="0" eaLnBrk="1" fontAlgn="base" hangingPunct="1">
        <a:spcBef>
          <a:spcPct val="0"/>
        </a:spcBef>
        <a:spcAft>
          <a:spcPct val="0"/>
        </a:spcAft>
        <a:defRPr sz="1500" b="1">
          <a:solidFill>
            <a:schemeClr val="bg1"/>
          </a:solidFill>
          <a:latin typeface="Arial" charset="0"/>
        </a:defRPr>
      </a:lvl8pPr>
      <a:lvl9pPr marL="1371600" algn="l" rtl="0" eaLnBrk="1" fontAlgn="base" hangingPunct="1">
        <a:spcBef>
          <a:spcPct val="0"/>
        </a:spcBef>
        <a:spcAft>
          <a:spcPct val="0"/>
        </a:spcAft>
        <a:defRPr sz="1500" b="1">
          <a:solidFill>
            <a:schemeClr val="bg1"/>
          </a:solidFill>
          <a:latin typeface="Arial" charset="0"/>
        </a:defRPr>
      </a:lvl9pPr>
    </p:titleStyle>
    <p:bodyStyle>
      <a:lvl1pPr marL="257175" indent="-257175" algn="l" rtl="0" eaLnBrk="0" fontAlgn="base" hangingPunct="0">
        <a:spcBef>
          <a:spcPct val="20000"/>
        </a:spcBef>
        <a:spcAft>
          <a:spcPct val="0"/>
        </a:spcAft>
        <a:buClr>
          <a:schemeClr val="bg2"/>
        </a:buClr>
        <a:buSzPct val="75000"/>
        <a:buFont typeface="Wingdings" pitchFamily="2" charset="2"/>
        <a:buChar char="n"/>
        <a:defRPr b="1">
          <a:solidFill>
            <a:srgbClr val="5F5F5F"/>
          </a:solidFill>
          <a:latin typeface="Calibri" pitchFamily="34" charset="0"/>
          <a:ea typeface="Calibri" pitchFamily="34" charset="0"/>
          <a:cs typeface="Calibri" pitchFamily="34" charset="0"/>
        </a:defRPr>
      </a:lvl1pPr>
      <a:lvl2pPr marL="557213" indent="-214313" algn="l" rtl="0" eaLnBrk="0" fontAlgn="base" hangingPunct="0">
        <a:spcBef>
          <a:spcPct val="20000"/>
        </a:spcBef>
        <a:spcAft>
          <a:spcPct val="0"/>
        </a:spcAft>
        <a:buClr>
          <a:schemeClr val="accent2"/>
        </a:buClr>
        <a:buSzPct val="80000"/>
        <a:buFont typeface="Wingdings" pitchFamily="2" charset="2"/>
        <a:buChar char="¨"/>
        <a:defRPr sz="1200">
          <a:solidFill>
            <a:srgbClr val="5F5F5F"/>
          </a:solidFill>
          <a:latin typeface="Calibri" pitchFamily="34" charset="0"/>
          <a:ea typeface="Calibri" pitchFamily="34" charset="0"/>
          <a:cs typeface="Calibri" pitchFamily="34" charset="0"/>
        </a:defRPr>
      </a:lvl2pPr>
      <a:lvl3pPr marL="857250" indent="-171450" algn="l" rtl="0" eaLnBrk="0" fontAlgn="base" hangingPunct="0">
        <a:spcBef>
          <a:spcPct val="20000"/>
        </a:spcBef>
        <a:spcAft>
          <a:spcPct val="0"/>
        </a:spcAft>
        <a:buClr>
          <a:schemeClr val="bg2"/>
        </a:buClr>
        <a:buSzPct val="65000"/>
        <a:buFont typeface="Wingdings" pitchFamily="2" charset="2"/>
        <a:buChar char="n"/>
        <a:defRPr sz="1050">
          <a:solidFill>
            <a:srgbClr val="5F5F5F"/>
          </a:solidFill>
          <a:latin typeface="Calibri" pitchFamily="34" charset="0"/>
          <a:ea typeface="Calibri" pitchFamily="34" charset="0"/>
          <a:cs typeface="Calibri" pitchFamily="34" charset="0"/>
        </a:defRPr>
      </a:lvl3pPr>
      <a:lvl4pPr marL="1200150" indent="-171450" algn="l" rtl="0" eaLnBrk="0" fontAlgn="base" hangingPunct="0">
        <a:spcBef>
          <a:spcPct val="20000"/>
        </a:spcBef>
        <a:spcAft>
          <a:spcPct val="0"/>
        </a:spcAft>
        <a:buClr>
          <a:schemeClr val="accent2"/>
        </a:buClr>
        <a:buSzPct val="70000"/>
        <a:buFont typeface="Wingdings" pitchFamily="2" charset="2"/>
        <a:buChar char="¨"/>
        <a:defRPr sz="900">
          <a:solidFill>
            <a:srgbClr val="5F5F5F"/>
          </a:solidFill>
          <a:latin typeface="Calibri" pitchFamily="34" charset="0"/>
          <a:ea typeface="Calibri" pitchFamily="34" charset="0"/>
          <a:cs typeface="Calibri" pitchFamily="34" charset="0"/>
        </a:defRPr>
      </a:lvl4pPr>
      <a:lvl5pPr marL="1543050" indent="-171450" algn="l" rtl="0" eaLnBrk="0" fontAlgn="base" hangingPunct="0">
        <a:spcBef>
          <a:spcPct val="20000"/>
        </a:spcBef>
        <a:spcAft>
          <a:spcPct val="0"/>
        </a:spcAft>
        <a:buClr>
          <a:schemeClr val="bg2"/>
        </a:buClr>
        <a:buFont typeface="Wingdings" pitchFamily="2" charset="2"/>
        <a:buChar char="§"/>
        <a:defRPr sz="825">
          <a:solidFill>
            <a:srgbClr val="5F5F5F"/>
          </a:solidFill>
          <a:latin typeface="Calibri" pitchFamily="34" charset="0"/>
          <a:ea typeface="Calibri" pitchFamily="34" charset="0"/>
          <a:cs typeface="Calibri" pitchFamily="34" charset="0"/>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re 1"/>
          <p:cNvSpPr>
            <a:spLocks noGrp="1"/>
          </p:cNvSpPr>
          <p:nvPr>
            <p:ph type="ctrTitle"/>
          </p:nvPr>
        </p:nvSpPr>
        <p:spPr>
          <a:xfrm>
            <a:off x="755576" y="1805412"/>
            <a:ext cx="7200800" cy="2116913"/>
          </a:xfrm>
        </p:spPr>
        <p:txBody>
          <a:bodyPr/>
          <a:lstStyle/>
          <a:p>
            <a:pPr algn="ctr">
              <a:defRPr/>
            </a:pPr>
            <a:r>
              <a:rPr lang="fr-FR" sz="2800" dirty="0">
                <a:latin typeface="Gill Sans MT" panose="020B0502020104020203" pitchFamily="34" charset="0"/>
              </a:rPr>
              <a:t>Impact de la crise Covid-19 sur l’économie française et le système de protection sociale</a:t>
            </a:r>
            <a:br>
              <a:rPr lang="fr-FR" sz="2800" dirty="0">
                <a:latin typeface="Gill Sans MT" panose="020B0502020104020203" pitchFamily="34" charset="0"/>
              </a:rPr>
            </a:br>
            <a:br>
              <a:rPr lang="fr-FR" sz="2800" dirty="0">
                <a:latin typeface="Gill Sans MT" panose="020B0502020104020203" pitchFamily="34" charset="0"/>
              </a:rPr>
            </a:br>
            <a:r>
              <a:rPr lang="fr-FR" sz="2800" b="0" dirty="0">
                <a:latin typeface="Gill Sans MT" panose="020B0502020104020203" pitchFamily="34" charset="0"/>
              </a:rPr>
              <a:t>Enjeux et sortie de crise</a:t>
            </a:r>
            <a:endParaRPr lang="fr-FR" sz="2000" b="0" dirty="0">
              <a:latin typeface="Gill Sans MT" panose="020B0502020104020203" pitchFamily="34" charset="0"/>
            </a:endParaRPr>
          </a:p>
        </p:txBody>
      </p:sp>
      <p:sp>
        <p:nvSpPr>
          <p:cNvPr id="6146" name="ZoneTexte 2"/>
          <p:cNvSpPr txBox="1">
            <a:spLocks noChangeArrowheads="1"/>
          </p:cNvSpPr>
          <p:nvPr/>
        </p:nvSpPr>
        <p:spPr bwMode="auto">
          <a:xfrm>
            <a:off x="4644008" y="6021288"/>
            <a:ext cx="4499992" cy="1169551"/>
          </a:xfrm>
          <a:prstGeom prst="rect">
            <a:avLst/>
          </a:prstGeom>
          <a:noFill/>
          <a:ln w="9525">
            <a:noFill/>
            <a:miter lim="800000"/>
            <a:headEnd/>
            <a:tailEnd/>
          </a:ln>
        </p:spPr>
        <p:txBody>
          <a:bodyPr wrap="square">
            <a:spAutoFit/>
          </a:bodyPr>
          <a:lstStyle/>
          <a:p>
            <a:pPr algn="r"/>
            <a:r>
              <a:rPr lang="fr-FR" sz="1400" b="1" dirty="0">
                <a:latin typeface="Gill Sans MT" panose="020B0502020104020203" pitchFamily="34" charset="0"/>
                <a:ea typeface="Calibri" pitchFamily="34" charset="0"/>
                <a:cs typeface="Calibri" pitchFamily="34" charset="0"/>
                <a:hlinkClick r:id="rId2"/>
              </a:rPr>
              <a:t>mathieu.plane@sciencespo.fr</a:t>
            </a:r>
            <a:r>
              <a:rPr lang="fr-FR" sz="1400" b="1" dirty="0">
                <a:latin typeface="Gill Sans MT" panose="020B0502020104020203" pitchFamily="34" charset="0"/>
                <a:ea typeface="Calibri" pitchFamily="34" charset="0"/>
                <a:cs typeface="Calibri" pitchFamily="34" charset="0"/>
              </a:rPr>
              <a:t> – 01 44 18 54 38</a:t>
            </a:r>
          </a:p>
          <a:p>
            <a:pPr algn="r"/>
            <a:endParaRPr lang="fr-FR" sz="1400" b="1" dirty="0">
              <a:latin typeface="Gill Sans MT" panose="020B0502020104020203" pitchFamily="34" charset="0"/>
              <a:ea typeface="Calibri" pitchFamily="34" charset="0"/>
              <a:cs typeface="Calibri" pitchFamily="34" charset="0"/>
            </a:endParaRPr>
          </a:p>
          <a:p>
            <a:pPr algn="r"/>
            <a:r>
              <a:rPr lang="fr-FR" sz="1400" dirty="0">
                <a:latin typeface="Gill Sans MT" panose="020B0502020104020203" pitchFamily="34" charset="0"/>
                <a:ea typeface="Calibri" pitchFamily="34" charset="0"/>
                <a:cs typeface="Calibri" pitchFamily="34" charset="0"/>
              </a:rPr>
              <a:t>@</a:t>
            </a:r>
            <a:r>
              <a:rPr lang="fr-FR" sz="1400" dirty="0" err="1">
                <a:latin typeface="Gill Sans MT" panose="020B0502020104020203" pitchFamily="34" charset="0"/>
                <a:ea typeface="Calibri" pitchFamily="34" charset="0"/>
                <a:cs typeface="Calibri" pitchFamily="34" charset="0"/>
              </a:rPr>
              <a:t>MathieuPlane</a:t>
            </a:r>
            <a:endParaRPr lang="fr-FR" sz="1400" dirty="0">
              <a:latin typeface="Gill Sans MT" panose="020B0502020104020203" pitchFamily="34" charset="0"/>
              <a:ea typeface="Calibri" pitchFamily="34" charset="0"/>
              <a:cs typeface="Calibri" pitchFamily="34" charset="0"/>
            </a:endParaRPr>
          </a:p>
          <a:p>
            <a:pPr algn="r"/>
            <a:endParaRPr lang="fr-FR" sz="1400" b="1" dirty="0">
              <a:latin typeface="Gill Sans MT" panose="020B0502020104020203" pitchFamily="34" charset="0"/>
              <a:ea typeface="Calibri" pitchFamily="34" charset="0"/>
              <a:cs typeface="Calibri" pitchFamily="34" charset="0"/>
            </a:endParaRPr>
          </a:p>
          <a:p>
            <a:pPr algn="r"/>
            <a:endParaRPr lang="fr-FR" sz="1400" b="1" dirty="0">
              <a:latin typeface="Gill Sans MT" panose="020B0502020104020203" pitchFamily="34" charset="0"/>
              <a:ea typeface="Calibri" pitchFamily="34" charset="0"/>
              <a:cs typeface="Calibri" pitchFamily="34" charset="0"/>
            </a:endParaRPr>
          </a:p>
        </p:txBody>
      </p:sp>
      <p:sp>
        <p:nvSpPr>
          <p:cNvPr id="5" name="Titre 1"/>
          <p:cNvSpPr txBox="1">
            <a:spLocks/>
          </p:cNvSpPr>
          <p:nvPr/>
        </p:nvSpPr>
        <p:spPr bwMode="auto">
          <a:xfrm>
            <a:off x="2627784" y="4365104"/>
            <a:ext cx="6300700" cy="1216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500" b="1" smtClean="0">
                <a:solidFill>
                  <a:schemeClr val="tx1">
                    <a:lumMod val="95000"/>
                    <a:lumOff val="5000"/>
                  </a:schemeClr>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5pPr>
            <a:lvl6pPr marL="342900" algn="l" rtl="0" eaLnBrk="1" fontAlgn="base" hangingPunct="1">
              <a:spcBef>
                <a:spcPct val="0"/>
              </a:spcBef>
              <a:spcAft>
                <a:spcPct val="0"/>
              </a:spcAft>
              <a:defRPr sz="1500" b="1">
                <a:solidFill>
                  <a:schemeClr val="bg1"/>
                </a:solidFill>
                <a:latin typeface="Arial" charset="0"/>
              </a:defRPr>
            </a:lvl6pPr>
            <a:lvl7pPr marL="685800" algn="l" rtl="0" eaLnBrk="1" fontAlgn="base" hangingPunct="1">
              <a:spcBef>
                <a:spcPct val="0"/>
              </a:spcBef>
              <a:spcAft>
                <a:spcPct val="0"/>
              </a:spcAft>
              <a:defRPr sz="1500" b="1">
                <a:solidFill>
                  <a:schemeClr val="bg1"/>
                </a:solidFill>
                <a:latin typeface="Arial" charset="0"/>
              </a:defRPr>
            </a:lvl7pPr>
            <a:lvl8pPr marL="1028700" algn="l" rtl="0" eaLnBrk="1" fontAlgn="base" hangingPunct="1">
              <a:spcBef>
                <a:spcPct val="0"/>
              </a:spcBef>
              <a:spcAft>
                <a:spcPct val="0"/>
              </a:spcAft>
              <a:defRPr sz="1500" b="1">
                <a:solidFill>
                  <a:schemeClr val="bg1"/>
                </a:solidFill>
                <a:latin typeface="Arial" charset="0"/>
              </a:defRPr>
            </a:lvl8pPr>
            <a:lvl9pPr marL="1371600" algn="l" rtl="0" eaLnBrk="1" fontAlgn="base" hangingPunct="1">
              <a:spcBef>
                <a:spcPct val="0"/>
              </a:spcBef>
              <a:spcAft>
                <a:spcPct val="0"/>
              </a:spcAft>
              <a:defRPr sz="1500" b="1">
                <a:solidFill>
                  <a:schemeClr val="bg1"/>
                </a:solidFill>
                <a:latin typeface="Arial" charset="0"/>
              </a:defRPr>
            </a:lvl9pPr>
          </a:lstStyle>
          <a:p>
            <a:pPr algn="r">
              <a:defRPr/>
            </a:pPr>
            <a:r>
              <a:rPr lang="fr-FR" sz="1800" dirty="0">
                <a:solidFill>
                  <a:schemeClr val="bg1"/>
                </a:solidFill>
                <a:latin typeface="Gill Sans MT" panose="020B0502020104020203" pitchFamily="34" charset="0"/>
              </a:rPr>
              <a:t>Conférence </a:t>
            </a:r>
            <a:r>
              <a:rPr lang="fr-FR" sz="1800" dirty="0" err="1">
                <a:solidFill>
                  <a:schemeClr val="bg1"/>
                </a:solidFill>
                <a:latin typeface="Gill Sans MT" panose="020B0502020104020203" pitchFamily="34" charset="0"/>
              </a:rPr>
              <a:t>Alumni</a:t>
            </a:r>
            <a:r>
              <a:rPr lang="fr-FR" sz="1800" dirty="0">
                <a:solidFill>
                  <a:schemeClr val="bg1"/>
                </a:solidFill>
                <a:latin typeface="Gill Sans MT" panose="020B0502020104020203" pitchFamily="34" charset="0"/>
              </a:rPr>
              <a:t> Administrateurs de GPS </a:t>
            </a:r>
          </a:p>
          <a:p>
            <a:pPr algn="r">
              <a:defRPr/>
            </a:pPr>
            <a:r>
              <a:rPr lang="fr-FR" sz="1800" b="0" dirty="0" err="1">
                <a:solidFill>
                  <a:schemeClr val="bg1"/>
                </a:solidFill>
                <a:latin typeface="Gill Sans MT" panose="020B0502020104020203" pitchFamily="34" charset="0"/>
              </a:rPr>
              <a:t>SciencesPo</a:t>
            </a:r>
            <a:r>
              <a:rPr lang="fr-FR" sz="1800" b="0" dirty="0">
                <a:solidFill>
                  <a:schemeClr val="bg1"/>
                </a:solidFill>
                <a:latin typeface="Gill Sans MT" panose="020B0502020104020203" pitchFamily="34" charset="0"/>
              </a:rPr>
              <a:t> </a:t>
            </a:r>
            <a:r>
              <a:rPr lang="fr-FR" sz="1800" b="0" dirty="0" err="1">
                <a:solidFill>
                  <a:schemeClr val="bg1"/>
                </a:solidFill>
                <a:latin typeface="Gill Sans MT" panose="020B0502020104020203" pitchFamily="34" charset="0"/>
              </a:rPr>
              <a:t>Executive</a:t>
            </a:r>
            <a:r>
              <a:rPr lang="fr-FR" sz="1800" b="0" dirty="0">
                <a:solidFill>
                  <a:schemeClr val="bg1"/>
                </a:solidFill>
                <a:latin typeface="Gill Sans MT" panose="020B0502020104020203" pitchFamily="34" charset="0"/>
              </a:rPr>
              <a:t> - 30 septembre 2021</a:t>
            </a:r>
          </a:p>
        </p:txBody>
      </p:sp>
      <p:pic>
        <p:nvPicPr>
          <p:cNvPr id="2" name="Image 1"/>
          <p:cNvPicPr>
            <a:picLocks noChangeAspect="1"/>
          </p:cNvPicPr>
          <p:nvPr/>
        </p:nvPicPr>
        <p:blipFill>
          <a:blip r:embed="rId3"/>
          <a:stretch>
            <a:fillRect/>
          </a:stretch>
        </p:blipFill>
        <p:spPr>
          <a:xfrm>
            <a:off x="7524328" y="6484546"/>
            <a:ext cx="315041" cy="315041"/>
          </a:xfrm>
          <a:prstGeom prst="rect">
            <a:avLst/>
          </a:prstGeom>
        </p:spPr>
      </p:pic>
    </p:spTree>
    <p:extLst>
      <p:ext uri="{BB962C8B-B14F-4D97-AF65-F5344CB8AC3E}">
        <p14:creationId xmlns:p14="http://schemas.microsoft.com/office/powerpoint/2010/main" val="12998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0825" y="692698"/>
            <a:ext cx="8713788" cy="5760638"/>
          </a:xfrm>
        </p:spPr>
        <p:txBody>
          <a:bodyPr/>
          <a:lstStyle/>
          <a:p>
            <a:r>
              <a:rPr lang="fr-FR" sz="2000" dirty="0">
                <a:latin typeface="Gill Sans MT" panose="020B0502020104020203" pitchFamily="34" charset="0"/>
              </a:rPr>
              <a:t>La stratégie du « quoi qu’il en coûte » est mondiale</a:t>
            </a:r>
          </a:p>
          <a:p>
            <a:pPr marL="342900" lvl="1" indent="0">
              <a:buNone/>
            </a:pPr>
            <a:r>
              <a:rPr lang="fr-FR" sz="1600" dirty="0">
                <a:latin typeface="Gill Sans MT" panose="020B0502020104020203" pitchFamily="34" charset="0"/>
              </a:rPr>
              <a:t>Au moins 2 fois plus élevé aux Etats-Unis que dans les grands pays de la zone euro</a:t>
            </a:r>
          </a:p>
          <a:p>
            <a:pPr marL="342900" lvl="1" indent="0">
              <a:buNone/>
            </a:pPr>
            <a:endParaRPr lang="fr-FR" sz="1800" dirty="0">
              <a:latin typeface="Gill Sans MT" panose="020B0502020104020203" pitchFamily="34" charset="0"/>
            </a:endParaRPr>
          </a:p>
          <a:p>
            <a:pPr marL="342900" lvl="1" indent="0">
              <a:buNone/>
            </a:pPr>
            <a:endParaRPr lang="fr-FR" sz="1400" dirty="0">
              <a:latin typeface="Gill Sans MT" panose="020B0502020104020203" pitchFamily="34" charset="0"/>
            </a:endParaRPr>
          </a:p>
          <a:p>
            <a:pPr lvl="1"/>
            <a:endParaRPr lang="fr-FR" sz="1400" dirty="0">
              <a:latin typeface="Gill Sans MT" panose="020B0502020104020203" pitchFamily="34" charset="0"/>
            </a:endParaRPr>
          </a:p>
        </p:txBody>
      </p:sp>
      <p:sp>
        <p:nvSpPr>
          <p:cNvPr id="3" name="Titre 2"/>
          <p:cNvSpPr>
            <a:spLocks noGrp="1"/>
          </p:cNvSpPr>
          <p:nvPr>
            <p:ph type="title"/>
          </p:nvPr>
        </p:nvSpPr>
        <p:spPr/>
        <p:txBody>
          <a:bodyPr/>
          <a:lstStyle/>
          <a:p>
            <a:r>
              <a:rPr lang="fr-FR" sz="2000" dirty="0">
                <a:latin typeface="Gill Sans MT" panose="020B0502020104020203" pitchFamily="34" charset="0"/>
              </a:rPr>
              <a:t>Politiques budgétaires : quel soutien pour 2021 et 2022 ?</a:t>
            </a:r>
          </a:p>
        </p:txBody>
      </p:sp>
      <p:sp>
        <p:nvSpPr>
          <p:cNvPr id="6" name="ZoneTexte 5">
            <a:extLst>
              <a:ext uri="{FF2B5EF4-FFF2-40B4-BE49-F238E27FC236}">
                <a16:creationId xmlns:a16="http://schemas.microsoft.com/office/drawing/2014/main" id="{BDD1899C-72C0-453B-93BD-27D46D3705BC}"/>
              </a:ext>
            </a:extLst>
          </p:cNvPr>
          <p:cNvSpPr txBox="1"/>
          <p:nvPr/>
        </p:nvSpPr>
        <p:spPr>
          <a:xfrm>
            <a:off x="1115616" y="6347845"/>
            <a:ext cx="4644008" cy="276999"/>
          </a:xfrm>
          <a:prstGeom prst="rect">
            <a:avLst/>
          </a:prstGeom>
          <a:noFill/>
        </p:spPr>
        <p:txBody>
          <a:bodyPr wrap="square" rtlCol="0">
            <a:spAutoFit/>
          </a:bodyPr>
          <a:lstStyle/>
          <a:p>
            <a:r>
              <a:rPr lang="fr-FR" sz="1200" i="1" dirty="0">
                <a:latin typeface="Gill Sans MT" panose="020B0502020104020203" pitchFamily="34" charset="0"/>
              </a:rPr>
              <a:t>Sources : documents budgétaires nationaux, prévisions OFCE.</a:t>
            </a:r>
          </a:p>
        </p:txBody>
      </p:sp>
      <p:pic>
        <p:nvPicPr>
          <p:cNvPr id="4" name="Image 3">
            <a:extLst>
              <a:ext uri="{FF2B5EF4-FFF2-40B4-BE49-F238E27FC236}">
                <a16:creationId xmlns:a16="http://schemas.microsoft.com/office/drawing/2014/main" id="{07452DB6-036A-4DE5-A328-37AF6777D2FD}"/>
              </a:ext>
            </a:extLst>
          </p:cNvPr>
          <p:cNvPicPr>
            <a:picLocks noChangeAspect="1"/>
          </p:cNvPicPr>
          <p:nvPr/>
        </p:nvPicPr>
        <p:blipFill>
          <a:blip r:embed="rId2"/>
          <a:stretch>
            <a:fillRect/>
          </a:stretch>
        </p:blipFill>
        <p:spPr>
          <a:xfrm>
            <a:off x="477567" y="1614781"/>
            <a:ext cx="8260303" cy="4733064"/>
          </a:xfrm>
          <a:prstGeom prst="rect">
            <a:avLst/>
          </a:prstGeom>
        </p:spPr>
      </p:pic>
    </p:spTree>
    <p:extLst>
      <p:ext uri="{BB962C8B-B14F-4D97-AF65-F5344CB8AC3E}">
        <p14:creationId xmlns:p14="http://schemas.microsoft.com/office/powerpoint/2010/main" val="88968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0825" y="509911"/>
            <a:ext cx="8713788" cy="5976662"/>
          </a:xfrm>
        </p:spPr>
        <p:txBody>
          <a:bodyPr/>
          <a:lstStyle/>
          <a:p>
            <a:r>
              <a:rPr lang="fr-FR" dirty="0">
                <a:latin typeface="Gill Sans MT" panose="020B0502020104020203" pitchFamily="34" charset="0"/>
              </a:rPr>
              <a:t>Gestion économique très différente des confinements 2 et 3 (par rapport au 1</a:t>
            </a:r>
            <a:r>
              <a:rPr lang="fr-FR" baseline="30000" dirty="0">
                <a:latin typeface="Gill Sans MT" panose="020B0502020104020203" pitchFamily="34" charset="0"/>
              </a:rPr>
              <a:t>er</a:t>
            </a:r>
            <a:r>
              <a:rPr lang="fr-FR" dirty="0">
                <a:latin typeface="Gill Sans MT" panose="020B0502020104020203" pitchFamily="34" charset="0"/>
              </a:rPr>
              <a:t>)</a:t>
            </a:r>
          </a:p>
          <a:p>
            <a:pPr lvl="1"/>
            <a:r>
              <a:rPr lang="fr-FR" dirty="0">
                <a:latin typeface="Gill Sans MT" panose="020B0502020104020203" pitchFamily="34" charset="0"/>
              </a:rPr>
              <a:t>Impacts négatifs sur le PIB divisés entre 4 et 5 (par rapport au 1</a:t>
            </a:r>
            <a:r>
              <a:rPr lang="fr-FR" baseline="30000" dirty="0">
                <a:latin typeface="Gill Sans MT" panose="020B0502020104020203" pitchFamily="34" charset="0"/>
              </a:rPr>
              <a:t>er</a:t>
            </a:r>
            <a:r>
              <a:rPr lang="fr-FR" dirty="0">
                <a:latin typeface="Gill Sans MT" panose="020B0502020104020203" pitchFamily="34" charset="0"/>
              </a:rPr>
              <a:t> confinement) </a:t>
            </a:r>
          </a:p>
          <a:p>
            <a:pPr lvl="1"/>
            <a:r>
              <a:rPr lang="fr-FR" dirty="0">
                <a:latin typeface="Gill Sans MT" panose="020B0502020104020203" pitchFamily="34" charset="0"/>
              </a:rPr>
              <a:t>PIB au T3 2021 au même niveau que celui du T3 2020 malgré 4 semaines de confinement en avril et couvre-feu en métropole jusqu’au 20 juin</a:t>
            </a:r>
          </a:p>
          <a:p>
            <a:r>
              <a:rPr lang="fr-FR" dirty="0">
                <a:latin typeface="Gill Sans MT" panose="020B0502020104020203" pitchFamily="34" charset="0"/>
              </a:rPr>
              <a:t>50 % des pertes cumulées depuis le début de la crise ont été réalisées lors du 1er confinement (8 semaines)…  </a:t>
            </a:r>
          </a:p>
          <a:p>
            <a:pPr lvl="1"/>
            <a:r>
              <a:rPr lang="fr-FR" dirty="0">
                <a:latin typeface="Gill Sans MT" panose="020B0502020104020203" pitchFamily="34" charset="0"/>
              </a:rPr>
              <a:t>Un des plus restrictif du monde selon l’indice d’Oxford</a:t>
            </a:r>
          </a:p>
          <a:p>
            <a:pPr lvl="1"/>
            <a:endParaRPr lang="fr-FR" dirty="0">
              <a:latin typeface="Gill Sans MT" panose="020B0502020104020203" pitchFamily="34" charset="0"/>
            </a:endParaRPr>
          </a:p>
          <a:p>
            <a:pPr lvl="1"/>
            <a:endParaRPr lang="fr-FR" dirty="0">
              <a:latin typeface="Gill Sans MT" panose="020B0502020104020203" pitchFamily="34" charset="0"/>
            </a:endParaRPr>
          </a:p>
          <a:p>
            <a:pPr lvl="1"/>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lvl="1"/>
            <a:endParaRPr lang="fr-FR" dirty="0"/>
          </a:p>
        </p:txBody>
      </p:sp>
      <p:sp>
        <p:nvSpPr>
          <p:cNvPr id="3" name="Titre 2"/>
          <p:cNvSpPr>
            <a:spLocks noGrp="1"/>
          </p:cNvSpPr>
          <p:nvPr>
            <p:ph type="title"/>
          </p:nvPr>
        </p:nvSpPr>
        <p:spPr>
          <a:xfrm>
            <a:off x="-67159" y="0"/>
            <a:ext cx="8964613" cy="479425"/>
          </a:xfrm>
        </p:spPr>
        <p:txBody>
          <a:bodyPr/>
          <a:lstStyle/>
          <a:p>
            <a:r>
              <a:rPr lang="fr-FR" dirty="0">
                <a:latin typeface="Gill Sans MT" panose="020B0502020104020203" pitchFamily="34" charset="0"/>
              </a:rPr>
              <a:t>La France s’en sort un peu mieux que la zone euro depuis le 3</a:t>
            </a:r>
            <a:r>
              <a:rPr lang="fr-FR" baseline="30000" dirty="0">
                <a:latin typeface="Gill Sans MT" panose="020B0502020104020203" pitchFamily="34" charset="0"/>
              </a:rPr>
              <a:t>ème</a:t>
            </a:r>
            <a:r>
              <a:rPr lang="fr-FR" dirty="0">
                <a:latin typeface="Gill Sans MT" panose="020B0502020104020203" pitchFamily="34" charset="0"/>
              </a:rPr>
              <a:t> trimestre 2020</a:t>
            </a:r>
          </a:p>
        </p:txBody>
      </p:sp>
      <p:pic>
        <p:nvPicPr>
          <p:cNvPr id="4" name="Image 3"/>
          <p:cNvPicPr>
            <a:picLocks noChangeAspect="1"/>
          </p:cNvPicPr>
          <p:nvPr/>
        </p:nvPicPr>
        <p:blipFill>
          <a:blip r:embed="rId2"/>
          <a:stretch>
            <a:fillRect/>
          </a:stretch>
        </p:blipFill>
        <p:spPr>
          <a:xfrm>
            <a:off x="395003" y="2492403"/>
            <a:ext cx="6514004" cy="4257351"/>
          </a:xfrm>
          <a:prstGeom prst="rect">
            <a:avLst/>
          </a:prstGeom>
        </p:spPr>
      </p:pic>
      <p:sp>
        <p:nvSpPr>
          <p:cNvPr id="5" name="ZoneTexte 4"/>
          <p:cNvSpPr txBox="1"/>
          <p:nvPr/>
        </p:nvSpPr>
        <p:spPr>
          <a:xfrm>
            <a:off x="6909007" y="6472755"/>
            <a:ext cx="1998176" cy="276999"/>
          </a:xfrm>
          <a:prstGeom prst="rect">
            <a:avLst/>
          </a:prstGeom>
          <a:noFill/>
        </p:spPr>
        <p:txBody>
          <a:bodyPr wrap="none" rtlCol="0">
            <a:spAutoFit/>
          </a:bodyPr>
          <a:lstStyle/>
          <a:p>
            <a:r>
              <a:rPr lang="fr-FR" sz="1200" dirty="0">
                <a:latin typeface="Gill Sans MT" panose="020B0502020104020203" pitchFamily="34" charset="0"/>
              </a:rPr>
              <a:t>Sources : Insee, calculs OFCE</a:t>
            </a:r>
          </a:p>
        </p:txBody>
      </p:sp>
    </p:spTree>
    <p:extLst>
      <p:ext uri="{BB962C8B-B14F-4D97-AF65-F5344CB8AC3E}">
        <p14:creationId xmlns:p14="http://schemas.microsoft.com/office/powerpoint/2010/main" val="4288650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 climat des affaires des entreprises est à un plus haut depuis 2007</a:t>
            </a:r>
          </a:p>
          <a:p>
            <a:r>
              <a:rPr lang="fr-FR" dirty="0"/>
              <a:t>La confiance des ménages est revenu à un niveau proche d’avant crise </a:t>
            </a:r>
            <a:r>
              <a:rPr lang="fr-FR" dirty="0" err="1"/>
              <a:t>Covid</a:t>
            </a:r>
            <a:endParaRPr lang="fr-FR" dirty="0"/>
          </a:p>
          <a:p>
            <a:pPr lvl="1"/>
            <a:r>
              <a:rPr lang="fr-FR" dirty="0"/>
              <a:t>Bien au-dessus du niveau durant la crise des gilets jaunes</a:t>
            </a:r>
          </a:p>
        </p:txBody>
      </p:sp>
      <p:sp>
        <p:nvSpPr>
          <p:cNvPr id="3" name="Titre 2"/>
          <p:cNvSpPr>
            <a:spLocks noGrp="1"/>
          </p:cNvSpPr>
          <p:nvPr>
            <p:ph type="title"/>
          </p:nvPr>
        </p:nvSpPr>
        <p:spPr/>
        <p:txBody>
          <a:bodyPr/>
          <a:lstStyle/>
          <a:p>
            <a:r>
              <a:rPr lang="fr-FR" dirty="0"/>
              <a:t>Les enquêtes de conjoncture sont favorables pour les mois à venir</a:t>
            </a:r>
          </a:p>
        </p:txBody>
      </p:sp>
      <p:pic>
        <p:nvPicPr>
          <p:cNvPr id="4" name="Image 3"/>
          <p:cNvPicPr>
            <a:picLocks noChangeAspect="1"/>
          </p:cNvPicPr>
          <p:nvPr/>
        </p:nvPicPr>
        <p:blipFill>
          <a:blip r:embed="rId2"/>
          <a:stretch>
            <a:fillRect/>
          </a:stretch>
        </p:blipFill>
        <p:spPr>
          <a:xfrm>
            <a:off x="611560" y="1772816"/>
            <a:ext cx="7585172" cy="4699939"/>
          </a:xfrm>
          <a:prstGeom prst="rect">
            <a:avLst/>
          </a:prstGeom>
        </p:spPr>
      </p:pic>
      <p:sp>
        <p:nvSpPr>
          <p:cNvPr id="5" name="ZoneTexte 4"/>
          <p:cNvSpPr txBox="1"/>
          <p:nvPr/>
        </p:nvSpPr>
        <p:spPr>
          <a:xfrm>
            <a:off x="1259632" y="6530860"/>
            <a:ext cx="1101584" cy="276999"/>
          </a:xfrm>
          <a:prstGeom prst="rect">
            <a:avLst/>
          </a:prstGeom>
          <a:noFill/>
        </p:spPr>
        <p:txBody>
          <a:bodyPr wrap="none" rtlCol="0">
            <a:spAutoFit/>
          </a:bodyPr>
          <a:lstStyle/>
          <a:p>
            <a:r>
              <a:rPr lang="fr-FR" sz="1200" dirty="0">
                <a:latin typeface="Gill Sans MT" panose="020B0502020104020203" pitchFamily="34" charset="0"/>
              </a:rPr>
              <a:t>Sources : Insee</a:t>
            </a:r>
          </a:p>
        </p:txBody>
      </p:sp>
    </p:spTree>
    <p:extLst>
      <p:ext uri="{BB962C8B-B14F-4D97-AF65-F5344CB8AC3E}">
        <p14:creationId xmlns:p14="http://schemas.microsoft.com/office/powerpoint/2010/main" val="1545012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0826" y="530464"/>
            <a:ext cx="8610892" cy="1680189"/>
          </a:xfrm>
        </p:spPr>
        <p:txBody>
          <a:bodyPr>
            <a:noAutofit/>
          </a:bodyPr>
          <a:lstStyle/>
          <a:p>
            <a:r>
              <a:rPr lang="fr-FR" b="1" dirty="0">
                <a:latin typeface="Gill Sans MT" panose="020B0502020104020203" pitchFamily="34" charset="0"/>
              </a:rPr>
              <a:t>Redémarrage de la consommation au 2</a:t>
            </a:r>
            <a:r>
              <a:rPr lang="fr-FR" b="1" baseline="30000" dirty="0">
                <a:latin typeface="Gill Sans MT" panose="020B0502020104020203" pitchFamily="34" charset="0"/>
              </a:rPr>
              <a:t>nd</a:t>
            </a:r>
            <a:r>
              <a:rPr lang="fr-FR" b="1" dirty="0">
                <a:latin typeface="Gill Sans MT" panose="020B0502020104020203" pitchFamily="34" charset="0"/>
              </a:rPr>
              <a:t> semestre 2021 avec la levée des mesures prophylactiques</a:t>
            </a:r>
          </a:p>
          <a:p>
            <a:pPr lvl="1"/>
            <a:r>
              <a:rPr lang="fr-FR" dirty="0">
                <a:latin typeface="Gill Sans MT" panose="020B0502020104020203" pitchFamily="34" charset="0"/>
              </a:rPr>
              <a:t>La consommation des ménages cet été proche de son niveau d’avant crise (-1,5 % selon l’Insee) et renouerait avec son niveau d’avant crise au 4</a:t>
            </a:r>
            <a:r>
              <a:rPr lang="fr-FR" baseline="30000" dirty="0">
                <a:latin typeface="Gill Sans MT" panose="020B0502020104020203" pitchFamily="34" charset="0"/>
              </a:rPr>
              <a:t>ème</a:t>
            </a:r>
            <a:r>
              <a:rPr lang="fr-FR" dirty="0">
                <a:latin typeface="Gill Sans MT" panose="020B0502020104020203" pitchFamily="34" charset="0"/>
              </a:rPr>
              <a:t> trimestre</a:t>
            </a:r>
          </a:p>
          <a:p>
            <a:pPr lvl="2"/>
            <a:r>
              <a:rPr lang="fr-FR" dirty="0">
                <a:latin typeface="Gill Sans MT" panose="020B0502020104020203" pitchFamily="34" charset="0"/>
              </a:rPr>
              <a:t>Contre -6 % au 2</a:t>
            </a:r>
            <a:r>
              <a:rPr lang="fr-FR" baseline="30000" dirty="0">
                <a:latin typeface="Gill Sans MT" panose="020B0502020104020203" pitchFamily="34" charset="0"/>
              </a:rPr>
              <a:t>ème</a:t>
            </a:r>
            <a:r>
              <a:rPr lang="fr-FR" dirty="0">
                <a:latin typeface="Gill Sans MT" panose="020B0502020104020203" pitchFamily="34" charset="0"/>
              </a:rPr>
              <a:t> trimestre 2021 (dont -11 % en avril) </a:t>
            </a:r>
          </a:p>
          <a:p>
            <a:pPr lvl="1"/>
            <a:r>
              <a:rPr lang="fr-FR" dirty="0">
                <a:latin typeface="Gill Sans MT" panose="020B0502020104020203" pitchFamily="34" charset="0"/>
              </a:rPr>
              <a:t>Trajectoire de la consommation détermine le profil du PIB</a:t>
            </a:r>
          </a:p>
          <a:p>
            <a:pPr lvl="2"/>
            <a:r>
              <a:rPr lang="fr-FR" dirty="0">
                <a:latin typeface="Gill Sans MT" panose="020B0502020104020203" pitchFamily="34" charset="0"/>
              </a:rPr>
              <a:t>Représente plus de 50 % du PIB de la France</a:t>
            </a:r>
          </a:p>
          <a:p>
            <a:pPr lvl="2"/>
            <a:r>
              <a:rPr lang="fr-FR" dirty="0">
                <a:latin typeface="Gill Sans MT" panose="020B0502020104020203" pitchFamily="34" charset="0"/>
              </a:rPr>
              <a:t>70 % du PIB si l’on inclut la consommation en services non marchands (santé, éducation)</a:t>
            </a:r>
            <a:endParaRPr lang="fr-FR" sz="2000" dirty="0">
              <a:latin typeface="Gill Sans MT" panose="020B0502020104020203" pitchFamily="34" charset="0"/>
            </a:endParaRPr>
          </a:p>
          <a:p>
            <a:r>
              <a:rPr lang="fr-FR" b="1" dirty="0">
                <a:latin typeface="Gill Sans MT" panose="020B0502020104020203" pitchFamily="34" charset="0"/>
              </a:rPr>
              <a:t>Services « empêchés » (ou Services « contraints ») représentent 15 % de la consommation des ménages</a:t>
            </a:r>
          </a:p>
          <a:p>
            <a:pPr lvl="1"/>
            <a:r>
              <a:rPr lang="fr-FR" sz="1200" dirty="0">
                <a:latin typeface="Gill Sans MT" panose="020B0502020104020203" pitchFamily="34" charset="0"/>
              </a:rPr>
              <a:t>Près de ¾ de la consommation contrainte est dans l’hôtellerie-restauration et le transport aérien</a:t>
            </a:r>
          </a:p>
          <a:p>
            <a:pPr lvl="1"/>
            <a:endParaRPr lang="fr-FR" sz="1200" dirty="0">
              <a:latin typeface="Gill Sans MT" panose="020B0502020104020203" pitchFamily="34" charset="0"/>
            </a:endParaRPr>
          </a:p>
        </p:txBody>
      </p:sp>
      <p:sp>
        <p:nvSpPr>
          <p:cNvPr id="3" name="Titre 2"/>
          <p:cNvSpPr>
            <a:spLocks noGrp="1"/>
          </p:cNvSpPr>
          <p:nvPr>
            <p:ph type="title"/>
          </p:nvPr>
        </p:nvSpPr>
        <p:spPr>
          <a:xfrm>
            <a:off x="219047" y="3383"/>
            <a:ext cx="8713787" cy="479425"/>
          </a:xfrm>
        </p:spPr>
        <p:txBody>
          <a:bodyPr/>
          <a:lstStyle/>
          <a:p>
            <a:r>
              <a:rPr lang="fr-FR" sz="2000" dirty="0">
                <a:latin typeface="Gill Sans MT" panose="020B0502020104020203" pitchFamily="34" charset="0"/>
              </a:rPr>
              <a:t>La consommation se redresse nettement au 2</a:t>
            </a:r>
            <a:r>
              <a:rPr lang="fr-FR" sz="2000" baseline="30000" dirty="0">
                <a:latin typeface="Gill Sans MT" panose="020B0502020104020203" pitchFamily="34" charset="0"/>
              </a:rPr>
              <a:t>nd</a:t>
            </a:r>
            <a:r>
              <a:rPr lang="fr-FR" sz="2000" dirty="0">
                <a:latin typeface="Gill Sans MT" panose="020B0502020104020203" pitchFamily="34" charset="0"/>
              </a:rPr>
              <a:t> semestre 2021</a:t>
            </a:r>
            <a:endParaRPr lang="fr-FR" sz="2400" dirty="0">
              <a:latin typeface="Gill Sans MT" panose="020B0502020104020203" pitchFamily="34" charset="0"/>
            </a:endParaRPr>
          </a:p>
        </p:txBody>
      </p:sp>
      <p:sp>
        <p:nvSpPr>
          <p:cNvPr id="6" name="ZoneTexte 5"/>
          <p:cNvSpPr txBox="1"/>
          <p:nvPr/>
        </p:nvSpPr>
        <p:spPr>
          <a:xfrm>
            <a:off x="1290660" y="6422639"/>
            <a:ext cx="4644008" cy="276999"/>
          </a:xfrm>
          <a:prstGeom prst="rect">
            <a:avLst/>
          </a:prstGeom>
          <a:noFill/>
        </p:spPr>
        <p:txBody>
          <a:bodyPr wrap="square" rtlCol="0">
            <a:spAutoFit/>
          </a:bodyPr>
          <a:lstStyle/>
          <a:p>
            <a:r>
              <a:rPr lang="fr-FR" sz="1200" i="1" dirty="0">
                <a:latin typeface="Gill Sans MT" panose="020B0502020104020203" pitchFamily="34" charset="0"/>
              </a:rPr>
              <a:t>Sources : Insee, prévisions OFCE</a:t>
            </a:r>
          </a:p>
        </p:txBody>
      </p:sp>
      <p:pic>
        <p:nvPicPr>
          <p:cNvPr id="7" name="Image 6"/>
          <p:cNvPicPr>
            <a:picLocks noChangeAspect="1"/>
          </p:cNvPicPr>
          <p:nvPr/>
        </p:nvPicPr>
        <p:blipFill>
          <a:blip r:embed="rId2"/>
          <a:stretch>
            <a:fillRect/>
          </a:stretch>
        </p:blipFill>
        <p:spPr>
          <a:xfrm>
            <a:off x="1547664" y="3328901"/>
            <a:ext cx="4723659" cy="3089261"/>
          </a:xfrm>
          <a:prstGeom prst="rect">
            <a:avLst/>
          </a:prstGeom>
        </p:spPr>
      </p:pic>
    </p:spTree>
    <p:extLst>
      <p:ext uri="{BB962C8B-B14F-4D97-AF65-F5344CB8AC3E}">
        <p14:creationId xmlns:p14="http://schemas.microsoft.com/office/powerpoint/2010/main" val="388482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3910" y="451778"/>
            <a:ext cx="9024593" cy="5522387"/>
          </a:xfrm>
        </p:spPr>
        <p:txBody>
          <a:bodyPr/>
          <a:lstStyle/>
          <a:p>
            <a:r>
              <a:rPr lang="fr-FR" dirty="0">
                <a:latin typeface="Gill Sans MT" panose="020B0502020104020203" pitchFamily="34" charset="0"/>
              </a:rPr>
              <a:t>Accélération de la transformation numérique des entreprises avec la crise</a:t>
            </a:r>
          </a:p>
          <a:p>
            <a:r>
              <a:rPr lang="fr-FR" dirty="0">
                <a:latin typeface="Gill Sans MT" panose="020B0502020104020203" pitchFamily="34" charset="0"/>
              </a:rPr>
              <a:t>Les entreprises n’ont pas anticipé cette crise comme durable (par rapport à 2009)</a:t>
            </a:r>
          </a:p>
          <a:p>
            <a:pPr lvl="1"/>
            <a:r>
              <a:rPr lang="fr-FR" dirty="0">
                <a:latin typeface="Gill Sans MT" panose="020B0502020104020203" pitchFamily="34" charset="0"/>
              </a:rPr>
              <a:t>Enquête d’août sur l’investissement dans l’industrie pour 2021 bien orientée</a:t>
            </a:r>
          </a:p>
          <a:p>
            <a:r>
              <a:rPr lang="fr-FR" dirty="0">
                <a:latin typeface="Gill Sans MT" panose="020B0502020104020203" pitchFamily="34" charset="0"/>
              </a:rPr>
              <a:t>Plan de relance et la forte épargne des ménages soutient l’investissement public et privé</a:t>
            </a:r>
          </a:p>
          <a:p>
            <a:pPr lvl="1"/>
            <a:r>
              <a:rPr lang="fr-FR" dirty="0">
                <a:latin typeface="Gill Sans MT" panose="020B0502020104020203" pitchFamily="34" charset="0"/>
              </a:rPr>
              <a:t>Rénovation thermique des bâtiments, baisse des impôts sur la production, renforcement des fonds propres, investissement dans les filières d’avenir (hydrogène…)</a:t>
            </a:r>
          </a:p>
          <a:p>
            <a:pPr lvl="1"/>
            <a:r>
              <a:rPr lang="fr-FR" dirty="0">
                <a:latin typeface="Gill Sans MT" panose="020B0502020104020203" pitchFamily="34" charset="0"/>
              </a:rPr>
              <a:t>Investissement logement des ménages soutenu par leur forte épargne</a:t>
            </a: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p:txBody>
      </p:sp>
      <p:sp>
        <p:nvSpPr>
          <p:cNvPr id="3" name="Titre 2"/>
          <p:cNvSpPr>
            <a:spLocks noGrp="1"/>
          </p:cNvSpPr>
          <p:nvPr>
            <p:ph type="title"/>
          </p:nvPr>
        </p:nvSpPr>
        <p:spPr/>
        <p:txBody>
          <a:bodyPr/>
          <a:lstStyle/>
          <a:p>
            <a:r>
              <a:rPr lang="fr-FR" dirty="0">
                <a:latin typeface="Gill Sans MT" panose="020B0502020104020203" pitchFamily="34" charset="0"/>
              </a:rPr>
              <a:t>L’investissement est revenu à un niveau supérieur à celui d’avant crise</a:t>
            </a:r>
          </a:p>
        </p:txBody>
      </p:sp>
      <p:pic>
        <p:nvPicPr>
          <p:cNvPr id="4" name="Image 3"/>
          <p:cNvPicPr>
            <a:picLocks noChangeAspect="1"/>
          </p:cNvPicPr>
          <p:nvPr/>
        </p:nvPicPr>
        <p:blipFill>
          <a:blip r:embed="rId2"/>
          <a:stretch>
            <a:fillRect/>
          </a:stretch>
        </p:blipFill>
        <p:spPr>
          <a:xfrm>
            <a:off x="971600" y="2459741"/>
            <a:ext cx="6230520" cy="4073329"/>
          </a:xfrm>
          <a:prstGeom prst="rect">
            <a:avLst/>
          </a:prstGeom>
        </p:spPr>
      </p:pic>
      <p:sp>
        <p:nvSpPr>
          <p:cNvPr id="7" name="ZoneTexte 6"/>
          <p:cNvSpPr txBox="1"/>
          <p:nvPr/>
        </p:nvSpPr>
        <p:spPr>
          <a:xfrm>
            <a:off x="683568" y="6533070"/>
            <a:ext cx="2220993" cy="276999"/>
          </a:xfrm>
          <a:prstGeom prst="rect">
            <a:avLst/>
          </a:prstGeom>
          <a:noFill/>
        </p:spPr>
        <p:txBody>
          <a:bodyPr wrap="none" rtlCol="0">
            <a:spAutoFit/>
          </a:bodyPr>
          <a:lstStyle/>
          <a:p>
            <a:r>
              <a:rPr lang="fr-FR" sz="1200" dirty="0">
                <a:latin typeface="Gill Sans MT" panose="020B0502020104020203" pitchFamily="34" charset="0"/>
              </a:rPr>
              <a:t>Sources : Insee, prévisions OFCE</a:t>
            </a:r>
          </a:p>
        </p:txBody>
      </p:sp>
    </p:spTree>
    <p:extLst>
      <p:ext uri="{BB962C8B-B14F-4D97-AF65-F5344CB8AC3E}">
        <p14:creationId xmlns:p14="http://schemas.microsoft.com/office/powerpoint/2010/main" val="1206831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5743" y="-27989"/>
            <a:ext cx="8713787" cy="479425"/>
          </a:xfrm>
        </p:spPr>
        <p:txBody>
          <a:bodyPr/>
          <a:lstStyle/>
          <a:p>
            <a:r>
              <a:rPr lang="fr-FR" dirty="0">
                <a:latin typeface="Gill Sans MT" panose="020B0502020104020203" pitchFamily="34" charset="0"/>
              </a:rPr>
              <a:t>Après la chute vertigineuse de 2020, le fort rebond de la croissance en 2021-22</a:t>
            </a:r>
          </a:p>
        </p:txBody>
      </p:sp>
      <p:sp>
        <p:nvSpPr>
          <p:cNvPr id="5" name="ZoneTexte 4"/>
          <p:cNvSpPr txBox="1"/>
          <p:nvPr/>
        </p:nvSpPr>
        <p:spPr>
          <a:xfrm>
            <a:off x="2509725" y="6453336"/>
            <a:ext cx="2020105" cy="261610"/>
          </a:xfrm>
          <a:prstGeom prst="rect">
            <a:avLst/>
          </a:prstGeom>
          <a:noFill/>
        </p:spPr>
        <p:txBody>
          <a:bodyPr wrap="none" rtlCol="0">
            <a:spAutoFit/>
          </a:bodyPr>
          <a:lstStyle/>
          <a:p>
            <a:r>
              <a:rPr lang="fr-FR" sz="1100" dirty="0">
                <a:latin typeface="Gill Sans MT" panose="020B0502020104020203" pitchFamily="34" charset="0"/>
              </a:rPr>
              <a:t>Sources : Insee, prévision OFCE</a:t>
            </a:r>
          </a:p>
        </p:txBody>
      </p:sp>
      <p:sp>
        <p:nvSpPr>
          <p:cNvPr id="7" name="Espace réservé du contenu 1"/>
          <p:cNvSpPr txBox="1">
            <a:spLocks/>
          </p:cNvSpPr>
          <p:nvPr/>
        </p:nvSpPr>
        <p:spPr bwMode="auto">
          <a:xfrm>
            <a:off x="-34239" y="479087"/>
            <a:ext cx="9128138" cy="4591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FF3300"/>
              </a:buClr>
              <a:buSzPct val="75000"/>
              <a:buFont typeface="Wingdings" panose="05000000000000000000" pitchFamily="2" charset="2"/>
              <a:buChar char="q"/>
              <a:defRPr sz="1600" b="1">
                <a:solidFill>
                  <a:srgbClr val="5F5F5F"/>
                </a:solidFill>
                <a:latin typeface="Stone Sans"/>
                <a:ea typeface="Calibri" pitchFamily="34" charset="0"/>
                <a:cs typeface="Stone Sans"/>
              </a:defRPr>
            </a:lvl1pPr>
            <a:lvl2pPr marL="557213" indent="-214313" algn="l" rtl="0" eaLnBrk="0" fontAlgn="base" hangingPunct="0">
              <a:spcBef>
                <a:spcPct val="20000"/>
              </a:spcBef>
              <a:spcAft>
                <a:spcPct val="0"/>
              </a:spcAft>
              <a:buClr>
                <a:srgbClr val="FF3300"/>
              </a:buClr>
              <a:buSzPct val="80000"/>
              <a:buFont typeface="Wingdings" pitchFamily="2" charset="2"/>
              <a:buChar char="¨"/>
              <a:defRPr sz="1400">
                <a:solidFill>
                  <a:srgbClr val="5F5F5F"/>
                </a:solidFill>
                <a:latin typeface="Stone Sans"/>
                <a:ea typeface="Calibri" pitchFamily="34" charset="0"/>
                <a:cs typeface="Stone Sans"/>
              </a:defRPr>
            </a:lvl2pPr>
            <a:lvl3pPr marL="857250" indent="-171450" algn="l" rtl="0" eaLnBrk="0" fontAlgn="base" hangingPunct="0">
              <a:spcBef>
                <a:spcPct val="20000"/>
              </a:spcBef>
              <a:spcAft>
                <a:spcPct val="0"/>
              </a:spcAft>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algn="l" rtl="0" eaLnBrk="0" fontAlgn="base" hangingPunct="0">
              <a:spcBef>
                <a:spcPct val="20000"/>
              </a:spcBef>
              <a:spcAft>
                <a:spcPct val="0"/>
              </a:spcAft>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algn="l" rtl="0" eaLnBrk="0" fontAlgn="base" hangingPunct="0">
              <a:spcBef>
                <a:spcPct val="20000"/>
              </a:spcBef>
              <a:spcAft>
                <a:spcPct val="0"/>
              </a:spcAft>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a:lstStyle>
          <a:p>
            <a:pPr lvl="1"/>
            <a:r>
              <a:rPr lang="fr-FR" sz="1600" b="1" kern="0" dirty="0">
                <a:latin typeface="Gill Sans MT" panose="020B0502020104020203" pitchFamily="34" charset="0"/>
              </a:rPr>
              <a:t>Une croissance annuelle du PIB prévue à 6,3 % en 2020 et 4 % en 2021</a:t>
            </a:r>
          </a:p>
          <a:p>
            <a:pPr lvl="2"/>
            <a:r>
              <a:rPr lang="fr-FR" sz="1400" kern="0" dirty="0">
                <a:latin typeface="Gill Sans MT" panose="020B0502020104020203" pitchFamily="34" charset="0"/>
              </a:rPr>
              <a:t>Effet mécanique sur la croissance du retour progressif à un niveau d’activité pré-</a:t>
            </a:r>
            <a:r>
              <a:rPr lang="fr-FR" sz="1400" kern="0" dirty="0" err="1">
                <a:latin typeface="Gill Sans MT" panose="020B0502020104020203" pitchFamily="34" charset="0"/>
              </a:rPr>
              <a:t>Covid</a:t>
            </a:r>
            <a:endParaRPr lang="fr-FR" sz="1400" kern="0" dirty="0">
              <a:latin typeface="Gill Sans MT" panose="020B0502020104020203" pitchFamily="34" charset="0"/>
            </a:endParaRPr>
          </a:p>
          <a:p>
            <a:pPr lvl="1"/>
            <a:r>
              <a:rPr lang="fr-FR" sz="1600" b="1" kern="0" dirty="0">
                <a:latin typeface="Gill Sans MT" panose="020B0502020104020203" pitchFamily="34" charset="0"/>
              </a:rPr>
              <a:t>Un choc plus intense mais</a:t>
            </a:r>
            <a:r>
              <a:rPr lang="fr-FR" b="1" kern="0" dirty="0">
                <a:latin typeface="Gill Sans MT" panose="020B0502020104020203" pitchFamily="34" charset="0"/>
              </a:rPr>
              <a:t> mais </a:t>
            </a:r>
            <a:r>
              <a:rPr lang="fr-FR" sz="1600" b="1" kern="0" dirty="0">
                <a:latin typeface="Gill Sans MT" panose="020B0502020104020203" pitchFamily="34" charset="0"/>
              </a:rPr>
              <a:t>moins durable que durant la crise des </a:t>
            </a:r>
            <a:r>
              <a:rPr lang="fr-FR" sz="1600" b="1" kern="0" dirty="0" err="1">
                <a:latin typeface="Gill Sans MT" panose="020B0502020104020203" pitchFamily="34" charset="0"/>
              </a:rPr>
              <a:t>subprimes</a:t>
            </a:r>
            <a:endParaRPr lang="fr-FR" sz="1600" b="1" kern="0" dirty="0">
              <a:latin typeface="Gill Sans MT" panose="020B0502020104020203" pitchFamily="34" charset="0"/>
            </a:endParaRPr>
          </a:p>
          <a:p>
            <a:pPr lvl="2"/>
            <a:r>
              <a:rPr lang="fr-FR" sz="1400" kern="0" dirty="0">
                <a:latin typeface="Gill Sans MT" panose="020B0502020104020203" pitchFamily="34" charset="0"/>
              </a:rPr>
              <a:t>Retour au PIB / tête pré-</a:t>
            </a:r>
            <a:r>
              <a:rPr lang="fr-FR" sz="1400" kern="0" dirty="0" err="1">
                <a:latin typeface="Gill Sans MT" panose="020B0502020104020203" pitchFamily="34" charset="0"/>
              </a:rPr>
              <a:t>Covid</a:t>
            </a:r>
            <a:r>
              <a:rPr lang="fr-FR" sz="1400" kern="0" dirty="0">
                <a:latin typeface="Gill Sans MT" panose="020B0502020104020203" pitchFamily="34" charset="0"/>
              </a:rPr>
              <a:t> après 9 trimestres de crise </a:t>
            </a:r>
            <a:r>
              <a:rPr lang="fr-FR" sz="1400" kern="0" dirty="0" err="1">
                <a:latin typeface="Gill Sans MT" panose="020B0502020104020203" pitchFamily="34" charset="0"/>
              </a:rPr>
              <a:t>Covid</a:t>
            </a:r>
            <a:endParaRPr lang="fr-FR" sz="1400" kern="0" dirty="0">
              <a:latin typeface="Gill Sans MT" panose="020B0502020104020203" pitchFamily="34" charset="0"/>
            </a:endParaRPr>
          </a:p>
          <a:p>
            <a:pPr lvl="2"/>
            <a:r>
              <a:rPr lang="fr-FR" sz="1400" kern="0" dirty="0">
                <a:latin typeface="Gill Sans MT" panose="020B0502020104020203" pitchFamily="34" charset="0"/>
              </a:rPr>
              <a:t>PIB / tête à -3,5 % après 9 trimestres de crise des </a:t>
            </a:r>
            <a:r>
              <a:rPr lang="fr-FR" sz="1400" i="1" kern="0" dirty="0" err="1">
                <a:latin typeface="Gill Sans MT" panose="020B0502020104020203" pitchFamily="34" charset="0"/>
              </a:rPr>
              <a:t>subprimes</a:t>
            </a:r>
            <a:endParaRPr lang="fr-FR" sz="1400" i="1" kern="0" dirty="0">
              <a:latin typeface="Gill Sans MT" panose="020B0502020104020203" pitchFamily="34" charset="0"/>
            </a:endParaRPr>
          </a:p>
          <a:p>
            <a:pPr marL="342900" lvl="1" indent="0">
              <a:buNone/>
            </a:pPr>
            <a:endParaRPr lang="fr-FR" kern="0" dirty="0">
              <a:latin typeface="Gill Sans MT" panose="020B0502020104020203" pitchFamily="34" charset="0"/>
            </a:endParaRPr>
          </a:p>
          <a:p>
            <a:pPr marL="342900" lvl="1" indent="0">
              <a:buNone/>
            </a:pPr>
            <a:r>
              <a:rPr lang="fr-FR" kern="0" dirty="0">
                <a:latin typeface="Gill Sans MT" panose="020B0502020104020203" pitchFamily="34" charset="0"/>
              </a:rPr>
              <a:t>					</a:t>
            </a:r>
          </a:p>
          <a:p>
            <a:pPr marL="342900" lvl="1" indent="0">
              <a:buNone/>
            </a:pPr>
            <a:r>
              <a:rPr lang="fr-FR" kern="0" dirty="0">
                <a:latin typeface="Gill Sans MT" panose="020B0502020104020203" pitchFamily="34" charset="0"/>
              </a:rPr>
              <a:t>					</a:t>
            </a:r>
            <a:endParaRPr lang="fr-FR" kern="0" dirty="0"/>
          </a:p>
          <a:p>
            <a:endParaRPr lang="fr-FR" kern="0" dirty="0"/>
          </a:p>
        </p:txBody>
      </p:sp>
      <p:pic>
        <p:nvPicPr>
          <p:cNvPr id="2" name="Image 1"/>
          <p:cNvPicPr>
            <a:picLocks noChangeAspect="1"/>
          </p:cNvPicPr>
          <p:nvPr/>
        </p:nvPicPr>
        <p:blipFill>
          <a:blip r:embed="rId2"/>
          <a:stretch>
            <a:fillRect/>
          </a:stretch>
        </p:blipFill>
        <p:spPr>
          <a:xfrm>
            <a:off x="1043608" y="2060848"/>
            <a:ext cx="6120680" cy="4299009"/>
          </a:xfrm>
          <a:prstGeom prst="rect">
            <a:avLst/>
          </a:prstGeom>
        </p:spPr>
      </p:pic>
    </p:spTree>
    <p:extLst>
      <p:ext uri="{BB962C8B-B14F-4D97-AF65-F5344CB8AC3E}">
        <p14:creationId xmlns:p14="http://schemas.microsoft.com/office/powerpoint/2010/main" val="2433379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84660" y="620688"/>
            <a:ext cx="8931267" cy="5976662"/>
          </a:xfrm>
        </p:spPr>
        <p:txBody>
          <a:bodyPr/>
          <a:lstStyle/>
          <a:p>
            <a:r>
              <a:rPr lang="fr-FR" dirty="0">
                <a:latin typeface="Gill Sans MT" panose="020B0502020104020203" pitchFamily="34" charset="0"/>
              </a:rPr>
              <a:t>Fin 2021et 2022, PIB serait inférieur de -3,2 % et -1,3 % au PIB tendanciel pré-</a:t>
            </a:r>
            <a:r>
              <a:rPr lang="fr-FR" dirty="0" err="1">
                <a:latin typeface="Gill Sans MT" panose="020B0502020104020203" pitchFamily="34" charset="0"/>
              </a:rPr>
              <a:t>Covid</a:t>
            </a:r>
            <a:endParaRPr lang="fr-FR" dirty="0">
              <a:latin typeface="Gill Sans MT" panose="020B0502020104020203" pitchFamily="34" charset="0"/>
            </a:endParaRPr>
          </a:p>
          <a:p>
            <a:pPr lvl="2"/>
            <a:r>
              <a:rPr lang="fr-FR" sz="1400" dirty="0">
                <a:latin typeface="Gill Sans MT" panose="020B0502020104020203" pitchFamily="34" charset="0"/>
              </a:rPr>
              <a:t>-2,7 % fin et -1 % fin 2022 si l’on tient compte de l’effet sur le PIB potentiel (capacités de production de la moindre accumulation de capital productif)</a:t>
            </a:r>
          </a:p>
        </p:txBody>
      </p:sp>
      <p:sp>
        <p:nvSpPr>
          <p:cNvPr id="3" name="Titre 2"/>
          <p:cNvSpPr>
            <a:spLocks noGrp="1"/>
          </p:cNvSpPr>
          <p:nvPr>
            <p:ph type="title"/>
          </p:nvPr>
        </p:nvSpPr>
        <p:spPr>
          <a:xfrm>
            <a:off x="293399" y="0"/>
            <a:ext cx="8713787" cy="479425"/>
          </a:xfrm>
        </p:spPr>
        <p:txBody>
          <a:bodyPr/>
          <a:lstStyle/>
          <a:p>
            <a:r>
              <a:rPr lang="fr-FR" sz="2000" dirty="0">
                <a:latin typeface="Gill Sans MT" panose="020B0502020104020203" pitchFamily="34" charset="0"/>
              </a:rPr>
              <a:t>Mais des pertes par rapport à une trajectoire de PIB sans crise </a:t>
            </a:r>
          </a:p>
        </p:txBody>
      </p:sp>
      <p:sp>
        <p:nvSpPr>
          <p:cNvPr id="6" name="ZoneTexte 5"/>
          <p:cNvSpPr txBox="1"/>
          <p:nvPr/>
        </p:nvSpPr>
        <p:spPr>
          <a:xfrm>
            <a:off x="611560" y="6444150"/>
            <a:ext cx="2220993" cy="276999"/>
          </a:xfrm>
          <a:prstGeom prst="rect">
            <a:avLst/>
          </a:prstGeom>
          <a:noFill/>
        </p:spPr>
        <p:txBody>
          <a:bodyPr wrap="none" rtlCol="0">
            <a:spAutoFit/>
          </a:bodyPr>
          <a:lstStyle/>
          <a:p>
            <a:r>
              <a:rPr lang="fr-FR" sz="1200" dirty="0">
                <a:latin typeface="Gill Sans MT" panose="020B0502020104020203" pitchFamily="34" charset="0"/>
              </a:rPr>
              <a:t>Sources : Insee, prévisions OFCE</a:t>
            </a:r>
          </a:p>
        </p:txBody>
      </p:sp>
      <p:pic>
        <p:nvPicPr>
          <p:cNvPr id="4" name="Image 3"/>
          <p:cNvPicPr>
            <a:picLocks noChangeAspect="1"/>
          </p:cNvPicPr>
          <p:nvPr/>
        </p:nvPicPr>
        <p:blipFill>
          <a:blip r:embed="rId2"/>
          <a:stretch>
            <a:fillRect/>
          </a:stretch>
        </p:blipFill>
        <p:spPr>
          <a:xfrm>
            <a:off x="755576" y="1692329"/>
            <a:ext cx="7272808" cy="4751822"/>
          </a:xfrm>
          <a:prstGeom prst="rect">
            <a:avLst/>
          </a:prstGeom>
        </p:spPr>
      </p:pic>
    </p:spTree>
    <p:extLst>
      <p:ext uri="{BB962C8B-B14F-4D97-AF65-F5344CB8AC3E}">
        <p14:creationId xmlns:p14="http://schemas.microsoft.com/office/powerpoint/2010/main" val="3737089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FE4327F-F9F8-4B15-9AD7-7057097804BB}"/>
              </a:ext>
            </a:extLst>
          </p:cNvPr>
          <p:cNvSpPr>
            <a:spLocks noGrp="1"/>
          </p:cNvSpPr>
          <p:nvPr>
            <p:ph type="title"/>
          </p:nvPr>
        </p:nvSpPr>
        <p:spPr/>
        <p:txBody>
          <a:bodyPr/>
          <a:lstStyle/>
          <a:p>
            <a:r>
              <a:rPr lang="fr-FR" dirty="0">
                <a:latin typeface="Gill Sans MT" panose="020B0502020104020203" pitchFamily="34" charset="0"/>
              </a:rPr>
              <a:t>Un taux de chômage sous la barre des 8 % fin 2022</a:t>
            </a:r>
          </a:p>
        </p:txBody>
      </p:sp>
      <p:sp>
        <p:nvSpPr>
          <p:cNvPr id="5" name="Espace réservé du contenu 4">
            <a:extLst>
              <a:ext uri="{FF2B5EF4-FFF2-40B4-BE49-F238E27FC236}">
                <a16:creationId xmlns:a16="http://schemas.microsoft.com/office/drawing/2014/main" id="{9FBB322D-644D-488E-96AA-D1B099ED2C70}"/>
              </a:ext>
            </a:extLst>
          </p:cNvPr>
          <p:cNvSpPr>
            <a:spLocks noGrp="1"/>
          </p:cNvSpPr>
          <p:nvPr>
            <p:ph idx="1"/>
          </p:nvPr>
        </p:nvSpPr>
        <p:spPr>
          <a:xfrm>
            <a:off x="5202991" y="4509120"/>
            <a:ext cx="3745111" cy="1368152"/>
          </a:xfrm>
        </p:spPr>
        <p:txBody>
          <a:bodyPr/>
          <a:lstStyle/>
          <a:p>
            <a:r>
              <a:rPr lang="fr-FR" sz="1400" b="0" dirty="0">
                <a:latin typeface="Gill Sans MT" panose="020B0502020104020203" pitchFamily="34" charset="0"/>
              </a:rPr>
              <a:t>Relative stabilisation du taux de chômage  d’ici à la fin 2022</a:t>
            </a:r>
          </a:p>
        </p:txBody>
      </p:sp>
      <p:sp>
        <p:nvSpPr>
          <p:cNvPr id="10" name="Espace réservé du contenu 4">
            <a:extLst>
              <a:ext uri="{FF2B5EF4-FFF2-40B4-BE49-F238E27FC236}">
                <a16:creationId xmlns:a16="http://schemas.microsoft.com/office/drawing/2014/main" id="{473A1BF8-A7AC-4BC3-8C1F-E97986C26D78}"/>
              </a:ext>
            </a:extLst>
          </p:cNvPr>
          <p:cNvSpPr txBox="1">
            <a:spLocks/>
          </p:cNvSpPr>
          <p:nvPr/>
        </p:nvSpPr>
        <p:spPr bwMode="auto">
          <a:xfrm>
            <a:off x="28600" y="861469"/>
            <a:ext cx="3744415" cy="278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FF3300"/>
              </a:buClr>
              <a:buSzPct val="75000"/>
              <a:buFont typeface="Wingdings" panose="05000000000000000000" pitchFamily="2" charset="2"/>
              <a:buChar char="q"/>
              <a:defRPr sz="1600" b="1">
                <a:solidFill>
                  <a:srgbClr val="5F5F5F"/>
                </a:solidFill>
                <a:latin typeface="Stone Sans"/>
                <a:ea typeface="Calibri" pitchFamily="34" charset="0"/>
                <a:cs typeface="Stone Sans"/>
              </a:defRPr>
            </a:lvl1pPr>
            <a:lvl2pPr marL="557213" indent="-214313" algn="l" rtl="0" eaLnBrk="0" fontAlgn="base" hangingPunct="0">
              <a:spcBef>
                <a:spcPct val="20000"/>
              </a:spcBef>
              <a:spcAft>
                <a:spcPct val="0"/>
              </a:spcAft>
              <a:buClr>
                <a:srgbClr val="FF3300"/>
              </a:buClr>
              <a:buSzPct val="80000"/>
              <a:buFont typeface="Wingdings" pitchFamily="2" charset="2"/>
              <a:buChar char="¨"/>
              <a:defRPr sz="1400">
                <a:solidFill>
                  <a:srgbClr val="5F5F5F"/>
                </a:solidFill>
                <a:latin typeface="Stone Sans"/>
                <a:ea typeface="Calibri" pitchFamily="34" charset="0"/>
                <a:cs typeface="Stone Sans"/>
              </a:defRPr>
            </a:lvl2pPr>
            <a:lvl3pPr marL="857250" indent="-171450" algn="l" rtl="0" eaLnBrk="0" fontAlgn="base" hangingPunct="0">
              <a:spcBef>
                <a:spcPct val="20000"/>
              </a:spcBef>
              <a:spcAft>
                <a:spcPct val="0"/>
              </a:spcAft>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algn="l" rtl="0" eaLnBrk="0" fontAlgn="base" hangingPunct="0">
              <a:spcBef>
                <a:spcPct val="20000"/>
              </a:spcBef>
              <a:spcAft>
                <a:spcPct val="0"/>
              </a:spcAft>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algn="l" rtl="0" eaLnBrk="0" fontAlgn="base" hangingPunct="0">
              <a:spcBef>
                <a:spcPct val="20000"/>
              </a:spcBef>
              <a:spcAft>
                <a:spcPct val="0"/>
              </a:spcAft>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a:lstStyle>
          <a:p>
            <a:r>
              <a:rPr lang="fr-FR" sz="1400" kern="0" dirty="0">
                <a:latin typeface="Gill Sans MT" panose="020B0502020104020203" pitchFamily="34" charset="0"/>
              </a:rPr>
              <a:t>2021 : 350 000 emplois seraient créés</a:t>
            </a:r>
          </a:p>
          <a:p>
            <a:pPr lvl="1"/>
            <a:r>
              <a:rPr lang="fr-FR" sz="1200" kern="0" dirty="0">
                <a:latin typeface="Gill Sans MT" panose="020B0502020104020203" pitchFamily="34" charset="0"/>
              </a:rPr>
              <a:t>Très largement dans le secteur marchand tiré par la vif rebond de l’activité</a:t>
            </a:r>
          </a:p>
          <a:p>
            <a:pPr lvl="1"/>
            <a:r>
              <a:rPr lang="fr-FR" sz="1200" kern="0" dirty="0">
                <a:latin typeface="Gill Sans MT" panose="020B0502020104020203" pitchFamily="34" charset="0"/>
              </a:rPr>
              <a:t>Ce qui explique l’accroissement des difficultés de recrutement</a:t>
            </a:r>
          </a:p>
          <a:p>
            <a:endParaRPr lang="fr-FR" sz="1400" b="0" kern="0" dirty="0">
              <a:latin typeface="Gill Sans MT" panose="020B0502020104020203" pitchFamily="34" charset="0"/>
            </a:endParaRPr>
          </a:p>
          <a:p>
            <a:r>
              <a:rPr lang="fr-FR" sz="1400" kern="0" dirty="0">
                <a:latin typeface="Gill Sans MT" panose="020B0502020104020203" pitchFamily="34" charset="0"/>
              </a:rPr>
              <a:t>2022 : Près de 200 000 emplois crées</a:t>
            </a:r>
          </a:p>
          <a:p>
            <a:pPr lvl="1"/>
            <a:r>
              <a:rPr lang="fr-FR" sz="1200" kern="0" dirty="0">
                <a:latin typeface="Gill Sans MT" panose="020B0502020104020203" pitchFamily="34" charset="0"/>
              </a:rPr>
              <a:t>Malgré baisse de près de 50 000 des emplois aidés</a:t>
            </a:r>
          </a:p>
          <a:p>
            <a:pPr lvl="1"/>
            <a:r>
              <a:rPr lang="fr-FR" sz="1200" kern="0" dirty="0">
                <a:latin typeface="Gill Sans MT" panose="020B0502020104020203" pitchFamily="34" charset="0"/>
              </a:rPr>
              <a:t>Fin 2022 :  + 240 000 emplois / fin 2019</a:t>
            </a:r>
            <a:endParaRPr lang="fr-FR" sz="1200" b="0" kern="0" dirty="0">
              <a:latin typeface="Gill Sans MT" panose="020B0502020104020203" pitchFamily="34" charset="0"/>
            </a:endParaRPr>
          </a:p>
        </p:txBody>
      </p:sp>
      <p:sp>
        <p:nvSpPr>
          <p:cNvPr id="8" name="ZoneTexte 7"/>
          <p:cNvSpPr txBox="1"/>
          <p:nvPr/>
        </p:nvSpPr>
        <p:spPr>
          <a:xfrm>
            <a:off x="5202991" y="6398733"/>
            <a:ext cx="2220993" cy="276999"/>
          </a:xfrm>
          <a:prstGeom prst="rect">
            <a:avLst/>
          </a:prstGeom>
          <a:noFill/>
        </p:spPr>
        <p:txBody>
          <a:bodyPr wrap="none" rtlCol="0">
            <a:spAutoFit/>
          </a:bodyPr>
          <a:lstStyle/>
          <a:p>
            <a:r>
              <a:rPr lang="fr-FR" sz="1200" dirty="0">
                <a:latin typeface="Gill Sans MT" panose="020B0502020104020203" pitchFamily="34" charset="0"/>
              </a:rPr>
              <a:t>Sources : Insee, prévisions OFCE</a:t>
            </a:r>
          </a:p>
        </p:txBody>
      </p:sp>
      <p:graphicFrame>
        <p:nvGraphicFramePr>
          <p:cNvPr id="6" name="Tableau 5"/>
          <p:cNvGraphicFramePr>
            <a:graphicFrameLocks noGrp="1"/>
          </p:cNvGraphicFramePr>
          <p:nvPr/>
        </p:nvGraphicFramePr>
        <p:xfrm>
          <a:off x="4139952" y="836711"/>
          <a:ext cx="4752528" cy="2736305"/>
        </p:xfrm>
        <a:graphic>
          <a:graphicData uri="http://schemas.openxmlformats.org/drawingml/2006/table">
            <a:tbl>
              <a:tblPr/>
              <a:tblGrid>
                <a:gridCol w="2089967">
                  <a:extLst>
                    <a:ext uri="{9D8B030D-6E8A-4147-A177-3AD203B41FA5}">
                      <a16:colId xmlns:a16="http://schemas.microsoft.com/office/drawing/2014/main" val="2057184787"/>
                    </a:ext>
                  </a:extLst>
                </a:gridCol>
                <a:gridCol w="891099">
                  <a:extLst>
                    <a:ext uri="{9D8B030D-6E8A-4147-A177-3AD203B41FA5}">
                      <a16:colId xmlns:a16="http://schemas.microsoft.com/office/drawing/2014/main" val="252256160"/>
                    </a:ext>
                  </a:extLst>
                </a:gridCol>
                <a:gridCol w="891099">
                  <a:extLst>
                    <a:ext uri="{9D8B030D-6E8A-4147-A177-3AD203B41FA5}">
                      <a16:colId xmlns:a16="http://schemas.microsoft.com/office/drawing/2014/main" val="720722830"/>
                    </a:ext>
                  </a:extLst>
                </a:gridCol>
                <a:gridCol w="880363">
                  <a:extLst>
                    <a:ext uri="{9D8B030D-6E8A-4147-A177-3AD203B41FA5}">
                      <a16:colId xmlns:a16="http://schemas.microsoft.com/office/drawing/2014/main" val="4107691141"/>
                    </a:ext>
                  </a:extLst>
                </a:gridCol>
              </a:tblGrid>
              <a:tr h="408404">
                <a:tc>
                  <a:txBody>
                    <a:bodyPr/>
                    <a:lstStyle/>
                    <a:p>
                      <a:pPr algn="ctr" fontAlgn="ctr"/>
                      <a:r>
                        <a:rPr lang="fr-FR" sz="1100" b="1" i="0" u="none" strike="noStrike" dirty="0">
                          <a:solidFill>
                            <a:srgbClr val="FFFFFF"/>
                          </a:solidFill>
                          <a:effectLst/>
                          <a:latin typeface="Gill Sans MT" panose="020B0502020104020203" pitchFamily="34" charset="0"/>
                        </a:rPr>
                        <a:t>En glissement annuel (en milliers)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FR" sz="1100" b="1" i="0" u="none" strike="noStrike" dirty="0">
                          <a:solidFill>
                            <a:srgbClr val="FFFFFF"/>
                          </a:solidFill>
                          <a:effectLst/>
                          <a:latin typeface="Gill Sans MT" panose="020B0502020104020203" pitchFamily="34" charset="0"/>
                        </a:rPr>
                        <a:t>2020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FR" sz="1100" b="1" i="0" u="none" strike="noStrike" dirty="0">
                          <a:solidFill>
                            <a:srgbClr val="FFFFFF"/>
                          </a:solidFill>
                          <a:effectLst/>
                          <a:latin typeface="Gill Sans MT" panose="020B0502020104020203" pitchFamily="34" charset="0"/>
                        </a:rPr>
                        <a:t>2021</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FR" sz="1100" b="1" i="0" u="none" strike="noStrike">
                          <a:solidFill>
                            <a:srgbClr val="FFFFFF"/>
                          </a:solidFill>
                          <a:effectLst/>
                          <a:latin typeface="Gill Sans MT" panose="020B0502020104020203" pitchFamily="34" charset="0"/>
                        </a:rPr>
                        <a:t>2022</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854503835"/>
                  </a:ext>
                </a:extLst>
              </a:tr>
              <a:tr h="234832">
                <a:tc>
                  <a:txBody>
                    <a:bodyPr/>
                    <a:lstStyle/>
                    <a:p>
                      <a:pPr algn="l" fontAlgn="ctr"/>
                      <a:r>
                        <a:rPr lang="fr-FR" sz="1100" b="0" i="0" u="none" strike="noStrike">
                          <a:effectLst/>
                          <a:latin typeface="Gill Sans MT" panose="020B0502020104020203" pitchFamily="34" charset="0"/>
                        </a:rPr>
                        <a:t>Population active observée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100" b="0" i="0" u="none" strike="noStrike">
                          <a:effectLst/>
                          <a:latin typeface="Gill Sans MT" panose="020B0502020104020203" pitchFamily="34" charset="0"/>
                        </a:rPr>
                        <a:t>-358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100" b="0" i="0" u="none" strike="noStrike">
                          <a:effectLst/>
                          <a:latin typeface="Gill Sans MT" panose="020B0502020104020203" pitchFamily="34" charset="0"/>
                        </a:rPr>
                        <a:t>389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100" b="0" i="0" u="none" strike="noStrike">
                          <a:effectLst/>
                          <a:latin typeface="Gill Sans MT" panose="020B0502020104020203" pitchFamily="34" charset="0"/>
                        </a:rPr>
                        <a:t>130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94678572"/>
                  </a:ext>
                </a:extLst>
              </a:tr>
              <a:tr h="234832">
                <a:tc>
                  <a:txBody>
                    <a:bodyPr/>
                    <a:lstStyle/>
                    <a:p>
                      <a:pPr algn="l" fontAlgn="ctr"/>
                      <a:r>
                        <a:rPr lang="fr-FR" sz="1100" b="1" i="0" u="none" strike="noStrike" dirty="0">
                          <a:effectLst/>
                          <a:latin typeface="Gill Sans MT" panose="020B0502020104020203" pitchFamily="34" charset="0"/>
                        </a:rPr>
                        <a:t>Emploi total</a:t>
                      </a:r>
                    </a:p>
                  </a:txBody>
                  <a:tcPr marL="0" marR="0" marT="0" marB="0" anchor="ctr">
                    <a:lnL>
                      <a:noFill/>
                    </a:lnL>
                    <a:lnR>
                      <a:noFill/>
                    </a:lnR>
                    <a:lnT>
                      <a:noFill/>
                    </a:lnT>
                    <a:lnB>
                      <a:noFill/>
                    </a:lnB>
                    <a:solidFill>
                      <a:srgbClr val="BFBFBF"/>
                    </a:solidFill>
                  </a:tcPr>
                </a:tc>
                <a:tc>
                  <a:txBody>
                    <a:bodyPr/>
                    <a:lstStyle/>
                    <a:p>
                      <a:pPr algn="ctr" fontAlgn="ctr"/>
                      <a:r>
                        <a:rPr lang="fr-FR" sz="1100" b="1" i="0" u="none" strike="noStrike" dirty="0">
                          <a:effectLst/>
                          <a:latin typeface="Gill Sans MT" panose="020B0502020104020203" pitchFamily="34" charset="0"/>
                        </a:rPr>
                        <a:t>-301</a:t>
                      </a:r>
                    </a:p>
                  </a:txBody>
                  <a:tcPr marL="0" marR="0" marT="0" marB="0" anchor="ctr">
                    <a:lnL>
                      <a:noFill/>
                    </a:lnL>
                    <a:lnR>
                      <a:noFill/>
                    </a:lnR>
                    <a:lnT>
                      <a:noFill/>
                    </a:lnT>
                    <a:lnB>
                      <a:noFill/>
                    </a:lnB>
                    <a:solidFill>
                      <a:srgbClr val="BFBFBF"/>
                    </a:solidFill>
                  </a:tcPr>
                </a:tc>
                <a:tc>
                  <a:txBody>
                    <a:bodyPr/>
                    <a:lstStyle/>
                    <a:p>
                      <a:pPr algn="ctr" fontAlgn="ctr"/>
                      <a:r>
                        <a:rPr lang="fr-FR" sz="1100" b="1" i="0" u="none" strike="noStrike" dirty="0">
                          <a:effectLst/>
                          <a:latin typeface="Gill Sans MT" panose="020B0502020104020203" pitchFamily="34" charset="0"/>
                        </a:rPr>
                        <a:t>354</a:t>
                      </a:r>
                    </a:p>
                  </a:txBody>
                  <a:tcPr marL="0" marR="0" marT="0" marB="0" anchor="ctr">
                    <a:lnL>
                      <a:noFill/>
                    </a:lnL>
                    <a:lnR>
                      <a:noFill/>
                    </a:lnR>
                    <a:lnT>
                      <a:noFill/>
                    </a:lnT>
                    <a:lnB>
                      <a:noFill/>
                    </a:lnB>
                    <a:solidFill>
                      <a:srgbClr val="BFBFBF"/>
                    </a:solidFill>
                  </a:tcPr>
                </a:tc>
                <a:tc>
                  <a:txBody>
                    <a:bodyPr/>
                    <a:lstStyle/>
                    <a:p>
                      <a:pPr algn="ctr" fontAlgn="ctr"/>
                      <a:r>
                        <a:rPr lang="fr-FR" sz="1100" b="1" i="0" u="none" strike="noStrike" dirty="0">
                          <a:effectLst/>
                          <a:latin typeface="Gill Sans MT" panose="020B0502020104020203" pitchFamily="34" charset="0"/>
                        </a:rPr>
                        <a:t>192</a:t>
                      </a:r>
                    </a:p>
                  </a:txBody>
                  <a:tcPr marL="0" marR="0" marT="0" marB="0" anchor="ctr">
                    <a:lnL>
                      <a:noFill/>
                    </a:lnL>
                    <a:lnR>
                      <a:noFill/>
                    </a:lnR>
                    <a:lnT>
                      <a:noFill/>
                    </a:lnT>
                    <a:lnB>
                      <a:noFill/>
                    </a:lnB>
                    <a:solidFill>
                      <a:srgbClr val="BFBFBF"/>
                    </a:solidFill>
                  </a:tcPr>
                </a:tc>
                <a:extLst>
                  <a:ext uri="{0D108BD9-81ED-4DB2-BD59-A6C34878D82A}">
                    <a16:rowId xmlns:a16="http://schemas.microsoft.com/office/drawing/2014/main" val="1686419052"/>
                  </a:ext>
                </a:extLst>
              </a:tr>
              <a:tr h="234832">
                <a:tc>
                  <a:txBody>
                    <a:bodyPr/>
                    <a:lstStyle/>
                    <a:p>
                      <a:pPr algn="l" fontAlgn="ctr"/>
                      <a:r>
                        <a:rPr lang="fr-FR" sz="1100" b="0" i="0" u="none" strike="noStrike" dirty="0">
                          <a:effectLst/>
                          <a:latin typeface="Gill Sans MT" panose="020B0502020104020203" pitchFamily="34" charset="0"/>
                        </a:rPr>
                        <a:t>- Secteur marchand</a:t>
                      </a:r>
                    </a:p>
                  </a:txBody>
                  <a:tcPr marL="0" marR="0" marT="0" marB="0" anchor="ctr">
                    <a:lnL>
                      <a:noFill/>
                    </a:lnL>
                    <a:lnR>
                      <a:noFill/>
                    </a:lnR>
                    <a:lnT>
                      <a:noFill/>
                    </a:lnT>
                    <a:lnB>
                      <a:noFill/>
                    </a:lnB>
                    <a:solidFill>
                      <a:srgbClr val="D9D9D9"/>
                    </a:solidFill>
                  </a:tcPr>
                </a:tc>
                <a:tc>
                  <a:txBody>
                    <a:bodyPr/>
                    <a:lstStyle/>
                    <a:p>
                      <a:pPr algn="ctr" fontAlgn="ctr"/>
                      <a:r>
                        <a:rPr lang="fr-FR" sz="1100" b="0" i="0" u="none" strike="noStrike" dirty="0">
                          <a:effectLst/>
                          <a:latin typeface="Gill Sans MT" panose="020B0502020104020203" pitchFamily="34" charset="0"/>
                        </a:rPr>
                        <a:t>-307</a:t>
                      </a:r>
                    </a:p>
                  </a:txBody>
                  <a:tcPr marL="0" marR="0" marT="0" marB="0" anchor="ctr">
                    <a:lnL>
                      <a:noFill/>
                    </a:lnL>
                    <a:lnR>
                      <a:noFill/>
                    </a:lnR>
                    <a:lnT>
                      <a:noFill/>
                    </a:lnT>
                    <a:lnB>
                      <a:noFill/>
                    </a:lnB>
                    <a:solidFill>
                      <a:srgbClr val="D9D9D9"/>
                    </a:solidFill>
                  </a:tcPr>
                </a:tc>
                <a:tc>
                  <a:txBody>
                    <a:bodyPr/>
                    <a:lstStyle/>
                    <a:p>
                      <a:pPr algn="ctr" fontAlgn="ctr"/>
                      <a:r>
                        <a:rPr lang="fr-FR" sz="1100" b="0" i="0" u="none" strike="noStrike" dirty="0">
                          <a:effectLst/>
                          <a:latin typeface="Gill Sans MT" panose="020B0502020104020203" pitchFamily="34" charset="0"/>
                        </a:rPr>
                        <a:t>331</a:t>
                      </a:r>
                    </a:p>
                  </a:txBody>
                  <a:tcPr marL="0" marR="0" marT="0" marB="0" anchor="ctr">
                    <a:lnL>
                      <a:noFill/>
                    </a:lnL>
                    <a:lnR>
                      <a:noFill/>
                    </a:lnR>
                    <a:lnT>
                      <a:noFill/>
                    </a:lnT>
                    <a:lnB>
                      <a:noFill/>
                    </a:lnB>
                    <a:solidFill>
                      <a:srgbClr val="D9D9D9"/>
                    </a:solidFill>
                  </a:tcPr>
                </a:tc>
                <a:tc>
                  <a:txBody>
                    <a:bodyPr/>
                    <a:lstStyle/>
                    <a:p>
                      <a:pPr algn="ctr" fontAlgn="ctr"/>
                      <a:r>
                        <a:rPr lang="fr-FR" sz="1100" b="0" i="0" u="none" strike="noStrike" dirty="0">
                          <a:effectLst/>
                          <a:latin typeface="Gill Sans MT" panose="020B0502020104020203" pitchFamily="34" charset="0"/>
                        </a:rPr>
                        <a:t>224</a:t>
                      </a:r>
                    </a:p>
                  </a:txBody>
                  <a:tcPr marL="0" marR="0" marT="0" marB="0" anchor="ctr">
                    <a:lnL>
                      <a:noFill/>
                    </a:lnL>
                    <a:lnR>
                      <a:noFill/>
                    </a:lnR>
                    <a:lnT>
                      <a:noFill/>
                    </a:lnT>
                    <a:lnB>
                      <a:noFill/>
                    </a:lnB>
                    <a:solidFill>
                      <a:srgbClr val="D9D9D9"/>
                    </a:solidFill>
                  </a:tcPr>
                </a:tc>
                <a:extLst>
                  <a:ext uri="{0D108BD9-81ED-4DB2-BD59-A6C34878D82A}">
                    <a16:rowId xmlns:a16="http://schemas.microsoft.com/office/drawing/2014/main" val="4049953388"/>
                  </a:ext>
                </a:extLst>
              </a:tr>
              <a:tr h="234832">
                <a:tc>
                  <a:txBody>
                    <a:bodyPr/>
                    <a:lstStyle/>
                    <a:p>
                      <a:pPr algn="l" fontAlgn="ctr"/>
                      <a:r>
                        <a:rPr lang="fr-FR" sz="1100" b="0" i="1" u="none" strike="noStrike">
                          <a:effectLst/>
                          <a:latin typeface="Gill Sans MT" panose="020B0502020104020203" pitchFamily="34" charset="0"/>
                        </a:rPr>
                        <a:t>Salariés</a:t>
                      </a:r>
                    </a:p>
                  </a:txBody>
                  <a:tcPr marL="285750" marR="0" marT="0" marB="0" anchor="ctr">
                    <a:lnL>
                      <a:noFill/>
                    </a:lnL>
                    <a:lnR>
                      <a:noFill/>
                    </a:lnR>
                    <a:lnT>
                      <a:noFill/>
                    </a:lnT>
                    <a:lnB>
                      <a:noFill/>
                    </a:lnB>
                  </a:tcPr>
                </a:tc>
                <a:tc>
                  <a:txBody>
                    <a:bodyPr/>
                    <a:lstStyle/>
                    <a:p>
                      <a:pPr algn="ctr" fontAlgn="ctr"/>
                      <a:r>
                        <a:rPr lang="fr-FR" sz="1100" b="0" i="0" u="none" strike="noStrike">
                          <a:effectLst/>
                          <a:latin typeface="Gill Sans MT" panose="020B0502020104020203" pitchFamily="34" charset="0"/>
                        </a:rPr>
                        <a:t>-270</a:t>
                      </a:r>
                    </a:p>
                  </a:txBody>
                  <a:tcPr marL="0" marR="0" marT="0" marB="0" anchor="ctr">
                    <a:lnL>
                      <a:noFill/>
                    </a:lnL>
                    <a:lnR>
                      <a:noFill/>
                    </a:lnR>
                    <a:lnT>
                      <a:noFill/>
                    </a:lnT>
                    <a:lnB>
                      <a:noFill/>
                    </a:lnB>
                  </a:tcPr>
                </a:tc>
                <a:tc>
                  <a:txBody>
                    <a:bodyPr/>
                    <a:lstStyle/>
                    <a:p>
                      <a:pPr algn="ctr" fontAlgn="ctr"/>
                      <a:r>
                        <a:rPr lang="fr-FR" sz="1100" b="0" i="0" u="none" strike="noStrike">
                          <a:effectLst/>
                          <a:latin typeface="Gill Sans MT" panose="020B0502020104020203" pitchFamily="34" charset="0"/>
                        </a:rPr>
                        <a:t>318</a:t>
                      </a:r>
                    </a:p>
                  </a:txBody>
                  <a:tcPr marL="0" marR="0" marT="0" marB="0" anchor="ctr">
                    <a:lnL>
                      <a:noFill/>
                    </a:lnL>
                    <a:lnR>
                      <a:noFill/>
                    </a:lnR>
                    <a:lnT>
                      <a:noFill/>
                    </a:lnT>
                    <a:lnB>
                      <a:noFill/>
                    </a:lnB>
                  </a:tcPr>
                </a:tc>
                <a:tc>
                  <a:txBody>
                    <a:bodyPr/>
                    <a:lstStyle/>
                    <a:p>
                      <a:pPr algn="ctr" fontAlgn="ctr"/>
                      <a:r>
                        <a:rPr lang="fr-FR" sz="1100" b="0" i="0" u="none" strike="noStrike">
                          <a:effectLst/>
                          <a:latin typeface="Gill Sans MT" panose="020B0502020104020203" pitchFamily="34" charset="0"/>
                        </a:rPr>
                        <a:t>214</a:t>
                      </a:r>
                    </a:p>
                  </a:txBody>
                  <a:tcPr marL="0" marR="0" marT="0" marB="0" anchor="ctr">
                    <a:lnL>
                      <a:noFill/>
                    </a:lnL>
                    <a:lnR>
                      <a:noFill/>
                    </a:lnR>
                    <a:lnT>
                      <a:noFill/>
                    </a:lnT>
                    <a:lnB>
                      <a:noFill/>
                    </a:lnB>
                  </a:tcPr>
                </a:tc>
                <a:extLst>
                  <a:ext uri="{0D108BD9-81ED-4DB2-BD59-A6C34878D82A}">
                    <a16:rowId xmlns:a16="http://schemas.microsoft.com/office/drawing/2014/main" val="2191630387"/>
                  </a:ext>
                </a:extLst>
              </a:tr>
              <a:tr h="234832">
                <a:tc>
                  <a:txBody>
                    <a:bodyPr/>
                    <a:lstStyle/>
                    <a:p>
                      <a:pPr algn="l" fontAlgn="ctr"/>
                      <a:r>
                        <a:rPr lang="fr-FR" sz="1100" b="0" i="1" u="none" strike="noStrike">
                          <a:effectLst/>
                          <a:latin typeface="Gill Sans MT" panose="020B0502020104020203" pitchFamily="34" charset="0"/>
                        </a:rPr>
                        <a:t>Non-salariés</a:t>
                      </a:r>
                    </a:p>
                  </a:txBody>
                  <a:tcPr marL="285750" marR="0" marT="0" marB="0" anchor="ctr">
                    <a:lnL>
                      <a:noFill/>
                    </a:lnL>
                    <a:lnR>
                      <a:noFill/>
                    </a:lnR>
                    <a:lnT>
                      <a:noFill/>
                    </a:lnT>
                    <a:lnB>
                      <a:noFill/>
                    </a:lnB>
                  </a:tcPr>
                </a:tc>
                <a:tc>
                  <a:txBody>
                    <a:bodyPr/>
                    <a:lstStyle/>
                    <a:p>
                      <a:pPr algn="ctr" fontAlgn="ctr"/>
                      <a:r>
                        <a:rPr lang="fr-FR" sz="1100" b="0" i="0" u="none" strike="noStrike">
                          <a:effectLst/>
                          <a:latin typeface="Gill Sans MT" panose="020B0502020104020203" pitchFamily="34" charset="0"/>
                        </a:rPr>
                        <a:t>-37</a:t>
                      </a:r>
                    </a:p>
                  </a:txBody>
                  <a:tcPr marL="0" marR="0" marT="0" marB="0" anchor="ctr">
                    <a:lnL>
                      <a:noFill/>
                    </a:lnL>
                    <a:lnR>
                      <a:noFill/>
                    </a:lnR>
                    <a:lnT>
                      <a:noFill/>
                    </a:lnT>
                    <a:lnB>
                      <a:noFill/>
                    </a:lnB>
                  </a:tcPr>
                </a:tc>
                <a:tc>
                  <a:txBody>
                    <a:bodyPr/>
                    <a:lstStyle/>
                    <a:p>
                      <a:pPr algn="ctr" fontAlgn="ctr"/>
                      <a:r>
                        <a:rPr lang="fr-FR" sz="1100" b="0" i="0" u="none" strike="noStrike">
                          <a:effectLst/>
                          <a:latin typeface="Gill Sans MT" panose="020B0502020104020203" pitchFamily="34" charset="0"/>
                        </a:rPr>
                        <a:t>12</a:t>
                      </a:r>
                    </a:p>
                  </a:txBody>
                  <a:tcPr marL="0" marR="0" marT="0" marB="0" anchor="ctr">
                    <a:lnL>
                      <a:noFill/>
                    </a:lnL>
                    <a:lnR>
                      <a:noFill/>
                    </a:lnR>
                    <a:lnT>
                      <a:noFill/>
                    </a:lnT>
                    <a:lnB>
                      <a:noFill/>
                    </a:lnB>
                  </a:tcPr>
                </a:tc>
                <a:tc>
                  <a:txBody>
                    <a:bodyPr/>
                    <a:lstStyle/>
                    <a:p>
                      <a:pPr algn="ctr" fontAlgn="ctr"/>
                      <a:r>
                        <a:rPr lang="fr-FR" sz="1100" b="0" i="0" u="none" strike="noStrike">
                          <a:effectLst/>
                          <a:latin typeface="Gill Sans MT" panose="020B0502020104020203" pitchFamily="34" charset="0"/>
                        </a:rPr>
                        <a:t>10</a:t>
                      </a:r>
                    </a:p>
                  </a:txBody>
                  <a:tcPr marL="0" marR="0" marT="0" marB="0" anchor="ctr">
                    <a:lnL>
                      <a:noFill/>
                    </a:lnL>
                    <a:lnR>
                      <a:noFill/>
                    </a:lnR>
                    <a:lnT>
                      <a:noFill/>
                    </a:lnT>
                    <a:lnB>
                      <a:noFill/>
                    </a:lnB>
                  </a:tcPr>
                </a:tc>
                <a:extLst>
                  <a:ext uri="{0D108BD9-81ED-4DB2-BD59-A6C34878D82A}">
                    <a16:rowId xmlns:a16="http://schemas.microsoft.com/office/drawing/2014/main" val="2755861705"/>
                  </a:ext>
                </a:extLst>
              </a:tr>
              <a:tr h="234832">
                <a:tc>
                  <a:txBody>
                    <a:bodyPr/>
                    <a:lstStyle/>
                    <a:p>
                      <a:pPr algn="l" fontAlgn="ctr"/>
                      <a:r>
                        <a:rPr lang="fr-FR" sz="1100" b="0" i="0" u="none" strike="noStrike" dirty="0">
                          <a:effectLst/>
                          <a:latin typeface="Gill Sans MT" panose="020B0502020104020203" pitchFamily="34" charset="0"/>
                        </a:rPr>
                        <a:t>- Secteur non marchand</a:t>
                      </a:r>
                    </a:p>
                  </a:txBody>
                  <a:tcPr marL="0" marR="0" marT="0" marB="0" anchor="ctr">
                    <a:lnL>
                      <a:noFill/>
                    </a:lnL>
                    <a:lnR>
                      <a:noFill/>
                    </a:lnR>
                    <a:lnT>
                      <a:noFill/>
                    </a:lnT>
                    <a:lnB>
                      <a:noFill/>
                    </a:lnB>
                    <a:solidFill>
                      <a:srgbClr val="D9D9D9"/>
                    </a:solidFill>
                  </a:tcPr>
                </a:tc>
                <a:tc>
                  <a:txBody>
                    <a:bodyPr/>
                    <a:lstStyle/>
                    <a:p>
                      <a:pPr algn="ctr" fontAlgn="ctr"/>
                      <a:r>
                        <a:rPr lang="fr-FR" sz="1100" b="0" i="0" u="none" strike="noStrike" dirty="0">
                          <a:effectLst/>
                          <a:latin typeface="Gill Sans MT" panose="020B0502020104020203" pitchFamily="34" charset="0"/>
                        </a:rPr>
                        <a:t>6</a:t>
                      </a:r>
                    </a:p>
                  </a:txBody>
                  <a:tcPr marL="0" marR="0" marT="0" marB="0" anchor="ctr">
                    <a:lnL>
                      <a:noFill/>
                    </a:lnL>
                    <a:lnR>
                      <a:noFill/>
                    </a:lnR>
                    <a:lnT>
                      <a:noFill/>
                    </a:lnT>
                    <a:lnB>
                      <a:noFill/>
                    </a:lnB>
                    <a:solidFill>
                      <a:srgbClr val="D9D9D9"/>
                    </a:solidFill>
                  </a:tcPr>
                </a:tc>
                <a:tc>
                  <a:txBody>
                    <a:bodyPr/>
                    <a:lstStyle/>
                    <a:p>
                      <a:pPr algn="ctr" fontAlgn="ctr"/>
                      <a:r>
                        <a:rPr lang="fr-FR" sz="1100" b="0" i="0" u="none" strike="noStrike" dirty="0">
                          <a:effectLst/>
                          <a:latin typeface="Gill Sans MT" panose="020B0502020104020203" pitchFamily="34" charset="0"/>
                        </a:rPr>
                        <a:t>23</a:t>
                      </a:r>
                    </a:p>
                  </a:txBody>
                  <a:tcPr marL="0" marR="0" marT="0" marB="0" anchor="ctr">
                    <a:lnL>
                      <a:noFill/>
                    </a:lnL>
                    <a:lnR>
                      <a:noFill/>
                    </a:lnR>
                    <a:lnT>
                      <a:noFill/>
                    </a:lnT>
                    <a:lnB>
                      <a:noFill/>
                    </a:lnB>
                    <a:solidFill>
                      <a:srgbClr val="D9D9D9"/>
                    </a:solidFill>
                  </a:tcPr>
                </a:tc>
                <a:tc>
                  <a:txBody>
                    <a:bodyPr/>
                    <a:lstStyle/>
                    <a:p>
                      <a:pPr algn="ctr" fontAlgn="ctr"/>
                      <a:r>
                        <a:rPr lang="fr-FR" sz="1100" b="0" i="0" u="none" strike="noStrike" dirty="0">
                          <a:effectLst/>
                          <a:latin typeface="Gill Sans MT" panose="020B0502020104020203" pitchFamily="34" charset="0"/>
                        </a:rPr>
                        <a:t>-32</a:t>
                      </a:r>
                    </a:p>
                  </a:txBody>
                  <a:tcPr marL="0" marR="0" marT="0" marB="0" anchor="ctr">
                    <a:lnL>
                      <a:noFill/>
                    </a:lnL>
                    <a:lnR>
                      <a:noFill/>
                    </a:lnR>
                    <a:lnT>
                      <a:noFill/>
                    </a:lnT>
                    <a:lnB>
                      <a:noFill/>
                    </a:lnB>
                    <a:solidFill>
                      <a:srgbClr val="D9D9D9"/>
                    </a:solidFill>
                  </a:tcPr>
                </a:tc>
                <a:extLst>
                  <a:ext uri="{0D108BD9-81ED-4DB2-BD59-A6C34878D82A}">
                    <a16:rowId xmlns:a16="http://schemas.microsoft.com/office/drawing/2014/main" val="1881143563"/>
                  </a:ext>
                </a:extLst>
              </a:tr>
              <a:tr h="234832">
                <a:tc>
                  <a:txBody>
                    <a:bodyPr/>
                    <a:lstStyle/>
                    <a:p>
                      <a:pPr algn="l" fontAlgn="ctr"/>
                      <a:r>
                        <a:rPr lang="fr-FR" sz="1100" b="0" i="1" u="none" strike="noStrike">
                          <a:effectLst/>
                          <a:latin typeface="Gill Sans MT" panose="020B0502020104020203" pitchFamily="34" charset="0"/>
                        </a:rPr>
                        <a:t>Emplois aidés</a:t>
                      </a:r>
                    </a:p>
                  </a:txBody>
                  <a:tcPr marL="285750" marR="0" marT="0" marB="0" anchor="ctr">
                    <a:lnL>
                      <a:noFill/>
                    </a:lnL>
                    <a:lnR>
                      <a:noFill/>
                    </a:lnR>
                    <a:lnT>
                      <a:noFill/>
                    </a:lnT>
                    <a:lnB>
                      <a:noFill/>
                    </a:lnB>
                  </a:tcPr>
                </a:tc>
                <a:tc>
                  <a:txBody>
                    <a:bodyPr/>
                    <a:lstStyle/>
                    <a:p>
                      <a:pPr algn="ctr" fontAlgn="ctr"/>
                      <a:r>
                        <a:rPr lang="fr-FR" sz="1100" b="0" i="0" u="none" strike="noStrike">
                          <a:effectLst/>
                          <a:latin typeface="Gill Sans MT" panose="020B0502020104020203" pitchFamily="34" charset="0"/>
                        </a:rPr>
                        <a:t>-18</a:t>
                      </a:r>
                    </a:p>
                  </a:txBody>
                  <a:tcPr marL="0" marR="0" marT="0" marB="0" anchor="ctr">
                    <a:lnL>
                      <a:noFill/>
                    </a:lnL>
                    <a:lnR>
                      <a:noFill/>
                    </a:lnR>
                    <a:lnT>
                      <a:noFill/>
                    </a:lnT>
                    <a:lnB>
                      <a:noFill/>
                    </a:lnB>
                  </a:tcPr>
                </a:tc>
                <a:tc>
                  <a:txBody>
                    <a:bodyPr/>
                    <a:lstStyle/>
                    <a:p>
                      <a:pPr algn="ctr" fontAlgn="ctr"/>
                      <a:r>
                        <a:rPr lang="fr-FR" sz="1100" b="0" i="0" u="none" strike="noStrike" dirty="0">
                          <a:effectLst/>
                          <a:latin typeface="Gill Sans MT" panose="020B0502020104020203" pitchFamily="34" charset="0"/>
                        </a:rPr>
                        <a:t>62</a:t>
                      </a:r>
                    </a:p>
                  </a:txBody>
                  <a:tcPr marL="0" marR="0" marT="0" marB="0" anchor="ctr">
                    <a:lnL>
                      <a:noFill/>
                    </a:lnL>
                    <a:lnR>
                      <a:noFill/>
                    </a:lnR>
                    <a:lnT>
                      <a:noFill/>
                    </a:lnT>
                    <a:lnB>
                      <a:noFill/>
                    </a:lnB>
                  </a:tcPr>
                </a:tc>
                <a:tc>
                  <a:txBody>
                    <a:bodyPr/>
                    <a:lstStyle/>
                    <a:p>
                      <a:pPr algn="ctr" fontAlgn="ctr"/>
                      <a:r>
                        <a:rPr lang="fr-FR" sz="1100" b="0" i="0" u="none" strike="noStrike" dirty="0">
                          <a:effectLst/>
                          <a:latin typeface="Gill Sans MT" panose="020B0502020104020203" pitchFamily="34" charset="0"/>
                        </a:rPr>
                        <a:t>-46</a:t>
                      </a:r>
                    </a:p>
                  </a:txBody>
                  <a:tcPr marL="0" marR="0" marT="0" marB="0" anchor="ctr">
                    <a:lnL>
                      <a:noFill/>
                    </a:lnL>
                    <a:lnR>
                      <a:noFill/>
                    </a:lnR>
                    <a:lnT>
                      <a:noFill/>
                    </a:lnT>
                    <a:lnB>
                      <a:noFill/>
                    </a:lnB>
                  </a:tcPr>
                </a:tc>
                <a:extLst>
                  <a:ext uri="{0D108BD9-81ED-4DB2-BD59-A6C34878D82A}">
                    <a16:rowId xmlns:a16="http://schemas.microsoft.com/office/drawing/2014/main" val="1764418019"/>
                  </a:ext>
                </a:extLst>
              </a:tr>
              <a:tr h="234832">
                <a:tc>
                  <a:txBody>
                    <a:bodyPr/>
                    <a:lstStyle/>
                    <a:p>
                      <a:pPr algn="l" fontAlgn="ctr"/>
                      <a:r>
                        <a:rPr lang="fr-FR" sz="1100" b="0" i="1" u="none" strike="noStrike">
                          <a:effectLst/>
                          <a:latin typeface="Gill Sans MT" panose="020B0502020104020203" pitchFamily="34" charset="0"/>
                        </a:rPr>
                        <a:t>Emplois non aidés</a:t>
                      </a:r>
                    </a:p>
                  </a:txBody>
                  <a:tcPr marL="285750" marR="0" marT="0" marB="0" anchor="ctr">
                    <a:lnL>
                      <a:noFill/>
                    </a:lnL>
                    <a:lnR>
                      <a:noFill/>
                    </a:lnR>
                    <a:lnT>
                      <a:noFill/>
                    </a:lnT>
                    <a:lnB>
                      <a:noFill/>
                    </a:lnB>
                  </a:tcPr>
                </a:tc>
                <a:tc>
                  <a:txBody>
                    <a:bodyPr/>
                    <a:lstStyle/>
                    <a:p>
                      <a:pPr algn="ctr" fontAlgn="ctr"/>
                      <a:r>
                        <a:rPr lang="fr-FR" sz="1100" b="0" i="0" u="none" strike="noStrike">
                          <a:effectLst/>
                          <a:latin typeface="Gill Sans MT" panose="020B0502020104020203" pitchFamily="34" charset="0"/>
                        </a:rPr>
                        <a:t>24</a:t>
                      </a:r>
                    </a:p>
                  </a:txBody>
                  <a:tcPr marL="0" marR="0" marT="0" marB="0" anchor="ctr">
                    <a:lnL>
                      <a:noFill/>
                    </a:lnL>
                    <a:lnR>
                      <a:noFill/>
                    </a:lnR>
                    <a:lnT>
                      <a:noFill/>
                    </a:lnT>
                    <a:lnB>
                      <a:noFill/>
                    </a:lnB>
                  </a:tcPr>
                </a:tc>
                <a:tc>
                  <a:txBody>
                    <a:bodyPr/>
                    <a:lstStyle/>
                    <a:p>
                      <a:pPr algn="ctr" fontAlgn="ctr"/>
                      <a:r>
                        <a:rPr lang="fr-FR" sz="1100" b="0" i="0" u="none" strike="noStrike">
                          <a:effectLst/>
                          <a:latin typeface="Gill Sans MT" panose="020B0502020104020203" pitchFamily="34" charset="0"/>
                        </a:rPr>
                        <a:t>-39</a:t>
                      </a:r>
                    </a:p>
                  </a:txBody>
                  <a:tcPr marL="0" marR="0" marT="0" marB="0" anchor="ctr">
                    <a:lnL>
                      <a:noFill/>
                    </a:lnL>
                    <a:lnR>
                      <a:noFill/>
                    </a:lnR>
                    <a:lnT>
                      <a:noFill/>
                    </a:lnT>
                    <a:lnB>
                      <a:noFill/>
                    </a:lnB>
                  </a:tcPr>
                </a:tc>
                <a:tc>
                  <a:txBody>
                    <a:bodyPr/>
                    <a:lstStyle/>
                    <a:p>
                      <a:pPr algn="ctr" fontAlgn="ctr"/>
                      <a:r>
                        <a:rPr lang="fr-FR" sz="1100" b="0" i="0" u="none" strike="noStrike">
                          <a:effectLst/>
                          <a:latin typeface="Gill Sans MT" panose="020B0502020104020203" pitchFamily="34" charset="0"/>
                        </a:rPr>
                        <a:t>13</a:t>
                      </a:r>
                    </a:p>
                  </a:txBody>
                  <a:tcPr marL="0" marR="0" marT="0" marB="0" anchor="ctr">
                    <a:lnL>
                      <a:noFill/>
                    </a:lnL>
                    <a:lnR>
                      <a:noFill/>
                    </a:lnR>
                    <a:lnT>
                      <a:noFill/>
                    </a:lnT>
                    <a:lnB>
                      <a:noFill/>
                    </a:lnB>
                  </a:tcPr>
                </a:tc>
                <a:extLst>
                  <a:ext uri="{0D108BD9-81ED-4DB2-BD59-A6C34878D82A}">
                    <a16:rowId xmlns:a16="http://schemas.microsoft.com/office/drawing/2014/main" val="1527198773"/>
                  </a:ext>
                </a:extLst>
              </a:tr>
              <a:tr h="245043">
                <a:tc>
                  <a:txBody>
                    <a:bodyPr/>
                    <a:lstStyle/>
                    <a:p>
                      <a:pPr algn="l" fontAlgn="ctr"/>
                      <a:r>
                        <a:rPr lang="fr-FR" sz="1100" b="0" i="0" u="none" strike="noStrike" dirty="0">
                          <a:effectLst/>
                          <a:latin typeface="Gill Sans MT" panose="020B0502020104020203" pitchFamily="34" charset="0"/>
                        </a:rPr>
                        <a:t>Chômage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100" b="0" i="0" u="none" strike="noStrike" dirty="0">
                          <a:effectLst/>
                          <a:latin typeface="Gill Sans MT" panose="020B0502020104020203" pitchFamily="34" charset="0"/>
                        </a:rPr>
                        <a:t>-57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100" b="0" i="0" u="none" strike="noStrike" dirty="0">
                          <a:effectLst/>
                          <a:latin typeface="Gill Sans MT" panose="020B0502020104020203" pitchFamily="34" charset="0"/>
                        </a:rPr>
                        <a:t>36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100" b="0" i="0" u="none" strike="noStrike" dirty="0">
                          <a:effectLst/>
                          <a:latin typeface="Gill Sans MT" panose="020B0502020104020203" pitchFamily="34" charset="0"/>
                        </a:rPr>
                        <a:t>-62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64578617"/>
                  </a:ext>
                </a:extLst>
              </a:tr>
              <a:tr h="204202">
                <a:tc>
                  <a:txBody>
                    <a:bodyPr/>
                    <a:lstStyle/>
                    <a:p>
                      <a:pPr algn="l" fontAlgn="ctr"/>
                      <a:r>
                        <a:rPr lang="fr-FR" sz="1100" b="1" i="0" u="none" strike="noStrike" dirty="0">
                          <a:effectLst/>
                          <a:latin typeface="Gill Sans MT" panose="020B0502020104020203" pitchFamily="34" charset="0"/>
                        </a:rPr>
                        <a:t>Taux de chômage au T4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effectLst/>
                          <a:latin typeface="Gill Sans MT" panose="020B0502020104020203" pitchFamily="34" charset="0"/>
                        </a:rPr>
                        <a:t>8.0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effectLst/>
                          <a:latin typeface="Gill Sans MT" panose="020B0502020104020203" pitchFamily="34" charset="0"/>
                        </a:rPr>
                        <a:t>8.0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effectLst/>
                          <a:latin typeface="Gill Sans MT" panose="020B0502020104020203" pitchFamily="34" charset="0"/>
                        </a:rPr>
                        <a:t>7.8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764983"/>
                  </a:ext>
                </a:extLst>
              </a:tr>
            </a:tbl>
          </a:graphicData>
        </a:graphic>
      </p:graphicFrame>
      <p:pic>
        <p:nvPicPr>
          <p:cNvPr id="11" name="Image 10"/>
          <p:cNvPicPr>
            <a:picLocks noChangeAspect="1"/>
          </p:cNvPicPr>
          <p:nvPr/>
        </p:nvPicPr>
        <p:blipFill>
          <a:blip r:embed="rId2"/>
          <a:stretch>
            <a:fillRect/>
          </a:stretch>
        </p:blipFill>
        <p:spPr>
          <a:xfrm>
            <a:off x="395536" y="3930294"/>
            <a:ext cx="4713364" cy="2911658"/>
          </a:xfrm>
          <a:prstGeom prst="rect">
            <a:avLst/>
          </a:prstGeom>
        </p:spPr>
      </p:pic>
    </p:spTree>
    <p:extLst>
      <p:ext uri="{BB962C8B-B14F-4D97-AF65-F5344CB8AC3E}">
        <p14:creationId xmlns:p14="http://schemas.microsoft.com/office/powerpoint/2010/main" val="3403904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000" dirty="0">
                <a:latin typeface="Gill Sans MT" panose="020B0502020104020203" pitchFamily="34" charset="0"/>
              </a:rPr>
              <a:t>Un choc de grande ampleur sur les finances publiques</a:t>
            </a:r>
          </a:p>
        </p:txBody>
      </p:sp>
      <p:sp>
        <p:nvSpPr>
          <p:cNvPr id="2" name="Espace réservé du contenu 1"/>
          <p:cNvSpPr>
            <a:spLocks noGrp="1"/>
          </p:cNvSpPr>
          <p:nvPr>
            <p:ph idx="1"/>
          </p:nvPr>
        </p:nvSpPr>
        <p:spPr>
          <a:xfrm>
            <a:off x="250826" y="484973"/>
            <a:ext cx="8893175" cy="5976662"/>
          </a:xfrm>
        </p:spPr>
        <p:txBody>
          <a:bodyPr/>
          <a:lstStyle/>
          <a:p>
            <a:r>
              <a:rPr lang="fr-FR" dirty="0">
                <a:latin typeface="Gill Sans MT" panose="020B0502020104020203" pitchFamily="34" charset="0"/>
              </a:rPr>
              <a:t>Creusement historique des déficits publics en 2020-21</a:t>
            </a:r>
          </a:p>
          <a:p>
            <a:pPr lvl="1"/>
            <a:r>
              <a:rPr lang="fr-FR" dirty="0">
                <a:latin typeface="Gill Sans MT" panose="020B0502020104020203" pitchFamily="34" charset="0"/>
              </a:rPr>
              <a:t>-9,1 % du PIB en 2020 et -8,5 % en 2021 </a:t>
            </a:r>
          </a:p>
          <a:p>
            <a:r>
              <a:rPr lang="fr-FR" dirty="0">
                <a:latin typeface="Gill Sans MT" panose="020B0502020104020203" pitchFamily="34" charset="0"/>
              </a:rPr>
              <a:t>Dette publique atteindrait 116 % du PIB en 2021 et 115 % en 2022 (après 115 % en 2020)</a:t>
            </a:r>
          </a:p>
          <a:p>
            <a:r>
              <a:rPr lang="fr-FR" dirty="0">
                <a:latin typeface="Gill Sans MT" panose="020B0502020104020203" pitchFamily="34" charset="0"/>
              </a:rPr>
              <a:t>Mais charge d’intérêts historique basse grâce à la baisse des taux longs</a:t>
            </a:r>
          </a:p>
          <a:p>
            <a:pPr lvl="1"/>
            <a:r>
              <a:rPr lang="fr-FR" dirty="0">
                <a:latin typeface="Gill Sans MT" panose="020B0502020104020203" pitchFamily="34" charset="0"/>
              </a:rPr>
              <a:t>1 % du PIB prévu en 2022</a:t>
            </a:r>
          </a:p>
          <a:p>
            <a:pPr lvl="1"/>
            <a:r>
              <a:rPr lang="fr-FR" dirty="0">
                <a:latin typeface="Gill Sans MT" panose="020B0502020104020203" pitchFamily="34" charset="0"/>
              </a:rPr>
              <a:t>Equivalent à celle versée à la fin des 70’s quand dette publique avoisinait les 20 % du PIB</a:t>
            </a:r>
          </a:p>
          <a:p>
            <a:endParaRPr lang="fr-FR" dirty="0">
              <a:latin typeface="Gill Sans MT" panose="020B0502020104020203" pitchFamily="34" charset="0"/>
            </a:endParaRPr>
          </a:p>
          <a:p>
            <a:endParaRPr lang="fr-FR" dirty="0">
              <a:latin typeface="Gill Sans MT" panose="020B0502020104020203" pitchFamily="34" charset="0"/>
            </a:endParaRPr>
          </a:p>
          <a:p>
            <a:endParaRPr lang="fr-FR" dirty="0">
              <a:latin typeface="Gill Sans MT" panose="020B0502020104020203" pitchFamily="34" charset="0"/>
            </a:endParaRPr>
          </a:p>
        </p:txBody>
      </p:sp>
      <p:sp>
        <p:nvSpPr>
          <p:cNvPr id="8" name="ZoneTexte 7"/>
          <p:cNvSpPr txBox="1"/>
          <p:nvPr/>
        </p:nvSpPr>
        <p:spPr>
          <a:xfrm>
            <a:off x="107504" y="6207409"/>
            <a:ext cx="2376264" cy="461665"/>
          </a:xfrm>
          <a:prstGeom prst="rect">
            <a:avLst/>
          </a:prstGeom>
          <a:noFill/>
        </p:spPr>
        <p:txBody>
          <a:bodyPr wrap="square" rtlCol="0">
            <a:spAutoFit/>
          </a:bodyPr>
          <a:lstStyle/>
          <a:p>
            <a:r>
              <a:rPr lang="fr-FR" sz="1200" dirty="0">
                <a:latin typeface="Gill Sans MT" panose="020B0502020104020203" pitchFamily="34" charset="0"/>
              </a:rPr>
              <a:t>Sources : Insee, PLF 2022, prévisions OFCE</a:t>
            </a:r>
          </a:p>
        </p:txBody>
      </p:sp>
      <p:pic>
        <p:nvPicPr>
          <p:cNvPr id="5" name="Image 4"/>
          <p:cNvPicPr>
            <a:picLocks noChangeAspect="1"/>
          </p:cNvPicPr>
          <p:nvPr/>
        </p:nvPicPr>
        <p:blipFill>
          <a:blip r:embed="rId2"/>
          <a:stretch>
            <a:fillRect/>
          </a:stretch>
        </p:blipFill>
        <p:spPr>
          <a:xfrm>
            <a:off x="1907704" y="2456137"/>
            <a:ext cx="6480845" cy="4241390"/>
          </a:xfrm>
          <a:prstGeom prst="rect">
            <a:avLst/>
          </a:prstGeom>
        </p:spPr>
      </p:pic>
    </p:spTree>
    <p:extLst>
      <p:ext uri="{BB962C8B-B14F-4D97-AF65-F5344CB8AC3E}">
        <p14:creationId xmlns:p14="http://schemas.microsoft.com/office/powerpoint/2010/main" val="4130863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000" dirty="0">
                <a:latin typeface="Gill Sans MT" panose="020B0502020104020203" pitchFamily="34" charset="0"/>
              </a:rPr>
              <a:t>Un retour progressif à la normal pour l’épargne ?</a:t>
            </a:r>
          </a:p>
        </p:txBody>
      </p:sp>
      <p:sp>
        <p:nvSpPr>
          <p:cNvPr id="7" name="Espace réservé du contenu 1"/>
          <p:cNvSpPr txBox="1">
            <a:spLocks/>
          </p:cNvSpPr>
          <p:nvPr/>
        </p:nvSpPr>
        <p:spPr bwMode="auto">
          <a:xfrm>
            <a:off x="77381" y="479427"/>
            <a:ext cx="8743092" cy="5321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FF3300"/>
              </a:buClr>
              <a:buSzPct val="75000"/>
              <a:buFont typeface="Wingdings" panose="05000000000000000000" pitchFamily="2" charset="2"/>
              <a:buChar char="q"/>
              <a:defRPr sz="1600" b="1">
                <a:solidFill>
                  <a:srgbClr val="5F5F5F"/>
                </a:solidFill>
                <a:latin typeface="Stone Sans"/>
                <a:ea typeface="Calibri" pitchFamily="34" charset="0"/>
                <a:cs typeface="Stone Sans"/>
              </a:defRPr>
            </a:lvl1pPr>
            <a:lvl2pPr marL="557213" indent="-214313" algn="l" rtl="0" eaLnBrk="0" fontAlgn="base" hangingPunct="0">
              <a:spcBef>
                <a:spcPct val="20000"/>
              </a:spcBef>
              <a:spcAft>
                <a:spcPct val="0"/>
              </a:spcAft>
              <a:buClr>
                <a:srgbClr val="FF3300"/>
              </a:buClr>
              <a:buSzPct val="80000"/>
              <a:buFont typeface="Wingdings" pitchFamily="2" charset="2"/>
              <a:buChar char="¨"/>
              <a:defRPr sz="1400">
                <a:solidFill>
                  <a:srgbClr val="5F5F5F"/>
                </a:solidFill>
                <a:latin typeface="Stone Sans"/>
                <a:ea typeface="Calibri" pitchFamily="34" charset="0"/>
                <a:cs typeface="Stone Sans"/>
              </a:defRPr>
            </a:lvl2pPr>
            <a:lvl3pPr marL="857250" indent="-171450" algn="l" rtl="0" eaLnBrk="0" fontAlgn="base" hangingPunct="0">
              <a:spcBef>
                <a:spcPct val="20000"/>
              </a:spcBef>
              <a:spcAft>
                <a:spcPct val="0"/>
              </a:spcAft>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algn="l" rtl="0" eaLnBrk="0" fontAlgn="base" hangingPunct="0">
              <a:spcBef>
                <a:spcPct val="20000"/>
              </a:spcBef>
              <a:spcAft>
                <a:spcPct val="0"/>
              </a:spcAft>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algn="l" rtl="0" eaLnBrk="0" fontAlgn="base" hangingPunct="0">
              <a:spcBef>
                <a:spcPct val="20000"/>
              </a:spcBef>
              <a:spcAft>
                <a:spcPct val="0"/>
              </a:spcAft>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a:lstStyle>
          <a:p>
            <a:r>
              <a:rPr lang="fr-FR" kern="0" dirty="0">
                <a:latin typeface="Gill Sans MT" panose="020B0502020104020203" pitchFamily="34" charset="0"/>
              </a:rPr>
              <a:t>Le taux d’épargne reviendrait progressivement à son niveau d’avant crise au 2</a:t>
            </a:r>
            <a:r>
              <a:rPr lang="fr-FR" kern="0" baseline="30000" dirty="0">
                <a:latin typeface="Gill Sans MT" panose="020B0502020104020203" pitchFamily="34" charset="0"/>
              </a:rPr>
              <a:t>nd</a:t>
            </a:r>
            <a:r>
              <a:rPr lang="fr-FR" kern="0" dirty="0">
                <a:latin typeface="Gill Sans MT" panose="020B0502020104020203" pitchFamily="34" charset="0"/>
              </a:rPr>
              <a:t> semestre 2022</a:t>
            </a:r>
          </a:p>
          <a:p>
            <a:pPr lvl="1"/>
            <a:r>
              <a:rPr lang="fr-FR" kern="0" dirty="0">
                <a:latin typeface="Gill Sans MT" panose="020B0502020104020203" pitchFamily="34" charset="0"/>
              </a:rPr>
              <a:t>Scénario standard retenu pour le moment</a:t>
            </a:r>
          </a:p>
          <a:p>
            <a:pPr lvl="1"/>
            <a:r>
              <a:rPr lang="fr-FR" kern="0" dirty="0">
                <a:latin typeface="Gill Sans MT" panose="020B0502020104020203" pitchFamily="34" charset="0"/>
              </a:rPr>
              <a:t>Une « épargne – </a:t>
            </a:r>
            <a:r>
              <a:rPr lang="fr-FR" kern="0" dirty="0" err="1">
                <a:latin typeface="Gill Sans MT" panose="020B0502020104020203" pitchFamily="34" charset="0"/>
              </a:rPr>
              <a:t>Covid</a:t>
            </a:r>
            <a:r>
              <a:rPr lang="fr-FR" kern="0" dirty="0">
                <a:latin typeface="Gill Sans MT" panose="020B0502020104020203" pitchFamily="34" charset="0"/>
              </a:rPr>
              <a:t> » accumulée de près de 180 Mds sur deux ans (11 % du Revenu annuel des ménages)</a:t>
            </a:r>
          </a:p>
          <a:p>
            <a:pPr lvl="2"/>
            <a:r>
              <a:rPr lang="fr-FR" kern="0" dirty="0">
                <a:latin typeface="Gill Sans MT" panose="020B0502020104020203" pitchFamily="34" charset="0"/>
              </a:rPr>
              <a:t>Correspond en moyenne à 6 000 euros par ménage</a:t>
            </a:r>
          </a:p>
          <a:p>
            <a:pPr lvl="2"/>
            <a:r>
              <a:rPr lang="fr-FR" kern="0" dirty="0">
                <a:latin typeface="Gill Sans MT" panose="020B0502020104020203" pitchFamily="34" charset="0"/>
              </a:rPr>
              <a:t>80 % de cette épargne est détenue par 25 % des ménages les plus aisés</a:t>
            </a:r>
          </a:p>
          <a:p>
            <a:pPr lvl="1"/>
            <a:r>
              <a:rPr lang="fr-FR" kern="0" dirty="0">
                <a:latin typeface="Gill Sans MT" panose="020B0502020104020203" pitchFamily="34" charset="0"/>
              </a:rPr>
              <a:t>La question de la vitesse du retour à la normale est cruciale</a:t>
            </a:r>
          </a:p>
          <a:p>
            <a:pPr lvl="1"/>
            <a:endParaRPr lang="fr-FR" kern="0" dirty="0">
              <a:latin typeface="Gill Sans MT" panose="020B0502020104020203" pitchFamily="34" charset="0"/>
            </a:endParaRPr>
          </a:p>
          <a:p>
            <a:pPr marL="685800" lvl="2" indent="0">
              <a:buNone/>
            </a:pPr>
            <a:r>
              <a:rPr lang="fr-FR" kern="0" dirty="0">
                <a:latin typeface="Gill Sans MT" panose="020B0502020104020203" pitchFamily="34" charset="0"/>
              </a:rPr>
              <a:t> </a:t>
            </a:r>
          </a:p>
          <a:p>
            <a:endParaRPr lang="fr-FR" kern="0" dirty="0">
              <a:latin typeface="Gill Sans MT" panose="020B0502020104020203" pitchFamily="34" charset="0"/>
            </a:endParaRPr>
          </a:p>
          <a:p>
            <a:pPr marL="0" indent="0">
              <a:buFont typeface="Wingdings" panose="05000000000000000000" pitchFamily="2" charset="2"/>
              <a:buNone/>
            </a:pPr>
            <a:endParaRPr lang="fr-FR" kern="0" dirty="0">
              <a:latin typeface="Gill Sans MT" panose="020B0502020104020203" pitchFamily="34" charset="0"/>
            </a:endParaRPr>
          </a:p>
        </p:txBody>
      </p:sp>
      <p:sp>
        <p:nvSpPr>
          <p:cNvPr id="9" name="ZoneTexte 8"/>
          <p:cNvSpPr txBox="1"/>
          <p:nvPr/>
        </p:nvSpPr>
        <p:spPr>
          <a:xfrm>
            <a:off x="244892" y="6276351"/>
            <a:ext cx="2220993" cy="276999"/>
          </a:xfrm>
          <a:prstGeom prst="rect">
            <a:avLst/>
          </a:prstGeom>
          <a:noFill/>
        </p:spPr>
        <p:txBody>
          <a:bodyPr wrap="none" rtlCol="0">
            <a:spAutoFit/>
          </a:bodyPr>
          <a:lstStyle/>
          <a:p>
            <a:r>
              <a:rPr lang="fr-FR" sz="1200" dirty="0">
                <a:latin typeface="Gill Sans MT" panose="020B0502020104020203" pitchFamily="34" charset="0"/>
              </a:rPr>
              <a:t>Sources : Insee, prévisions OFCE</a:t>
            </a:r>
          </a:p>
        </p:txBody>
      </p:sp>
      <p:pic>
        <p:nvPicPr>
          <p:cNvPr id="6" name="Image 5"/>
          <p:cNvPicPr>
            <a:picLocks noChangeAspect="1"/>
          </p:cNvPicPr>
          <p:nvPr/>
        </p:nvPicPr>
        <p:blipFill>
          <a:blip r:embed="rId2"/>
          <a:stretch>
            <a:fillRect/>
          </a:stretch>
        </p:blipFill>
        <p:spPr>
          <a:xfrm>
            <a:off x="683568" y="2492896"/>
            <a:ext cx="6438835" cy="3696748"/>
          </a:xfrm>
          <a:prstGeom prst="rect">
            <a:avLst/>
          </a:prstGeom>
        </p:spPr>
      </p:pic>
    </p:spTree>
    <p:extLst>
      <p:ext uri="{BB962C8B-B14F-4D97-AF65-F5344CB8AC3E}">
        <p14:creationId xmlns:p14="http://schemas.microsoft.com/office/powerpoint/2010/main" val="99917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re 1"/>
          <p:cNvSpPr>
            <a:spLocks noGrp="1"/>
          </p:cNvSpPr>
          <p:nvPr>
            <p:ph type="ctrTitle"/>
          </p:nvPr>
        </p:nvSpPr>
        <p:spPr>
          <a:xfrm>
            <a:off x="683568" y="2636912"/>
            <a:ext cx="7200800" cy="2116913"/>
          </a:xfrm>
        </p:spPr>
        <p:txBody>
          <a:bodyPr/>
          <a:lstStyle/>
          <a:p>
            <a:pPr algn="ctr">
              <a:defRPr/>
            </a:pPr>
            <a:r>
              <a:rPr lang="fr-FR" sz="3200" dirty="0">
                <a:latin typeface="Gill Sans MT" panose="020B0502020104020203" pitchFamily="34" charset="0"/>
              </a:rPr>
              <a:t>Etat des lieux </a:t>
            </a:r>
            <a:br>
              <a:rPr lang="fr-FR" sz="3200" dirty="0">
                <a:latin typeface="Gill Sans MT" panose="020B0502020104020203" pitchFamily="34" charset="0"/>
              </a:rPr>
            </a:br>
            <a:r>
              <a:rPr lang="fr-FR" sz="3200" dirty="0">
                <a:latin typeface="Gill Sans MT" panose="020B0502020104020203" pitchFamily="34" charset="0"/>
              </a:rPr>
              <a:t>et</a:t>
            </a:r>
            <a:br>
              <a:rPr lang="fr-FR" sz="3200" dirty="0">
                <a:latin typeface="Gill Sans MT" panose="020B0502020104020203" pitchFamily="34" charset="0"/>
              </a:rPr>
            </a:br>
            <a:r>
              <a:rPr lang="fr-FR" sz="3200" dirty="0">
                <a:latin typeface="Gill Sans MT" panose="020B0502020104020203" pitchFamily="34" charset="0"/>
              </a:rPr>
              <a:t> Perspectives économiques 2021-22</a:t>
            </a:r>
            <a:br>
              <a:rPr lang="fr-FR" sz="3200" dirty="0">
                <a:latin typeface="Gill Sans MT" panose="020B0502020104020203" pitchFamily="34" charset="0"/>
              </a:rPr>
            </a:br>
            <a:br>
              <a:rPr lang="fr-FR" sz="3600" dirty="0">
                <a:latin typeface="Gill Sans MT" panose="020B0502020104020203" pitchFamily="34" charset="0"/>
              </a:rPr>
            </a:br>
            <a:br>
              <a:rPr lang="fr-FR" sz="3600" dirty="0">
                <a:latin typeface="Gill Sans MT" panose="020B0502020104020203" pitchFamily="34" charset="0"/>
              </a:rPr>
            </a:br>
            <a:endParaRPr lang="fr-FR" sz="3600" dirty="0">
              <a:latin typeface="Gill Sans MT" panose="020B0502020104020203" pitchFamily="34" charset="0"/>
            </a:endParaRPr>
          </a:p>
        </p:txBody>
      </p:sp>
    </p:spTree>
    <p:extLst>
      <p:ext uri="{BB962C8B-B14F-4D97-AF65-F5344CB8AC3E}">
        <p14:creationId xmlns:p14="http://schemas.microsoft.com/office/powerpoint/2010/main" val="237303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19472"/>
            <a:ext cx="8513422" cy="479425"/>
          </a:xfrm>
        </p:spPr>
        <p:txBody>
          <a:bodyPr/>
          <a:lstStyle/>
          <a:p>
            <a:r>
              <a:rPr lang="fr-FR" sz="2000" dirty="0">
                <a:latin typeface="Gill Sans MT" panose="020B0502020104020203" pitchFamily="34" charset="0"/>
              </a:rPr>
              <a:t>Et si les Français désépargnaient 20 % de leur « épargne –</a:t>
            </a:r>
            <a:r>
              <a:rPr lang="fr-FR" sz="2000" dirty="0" err="1">
                <a:latin typeface="Gill Sans MT" panose="020B0502020104020203" pitchFamily="34" charset="0"/>
              </a:rPr>
              <a:t>Covid</a:t>
            </a:r>
            <a:r>
              <a:rPr lang="fr-FR" sz="2000" dirty="0">
                <a:latin typeface="Gill Sans MT" panose="020B0502020104020203" pitchFamily="34" charset="0"/>
              </a:rPr>
              <a:t> » ?</a:t>
            </a:r>
          </a:p>
        </p:txBody>
      </p:sp>
      <p:sp>
        <p:nvSpPr>
          <p:cNvPr id="5" name="Espace réservé du contenu 4"/>
          <p:cNvSpPr>
            <a:spLocks noGrp="1"/>
          </p:cNvSpPr>
          <p:nvPr>
            <p:ph idx="1"/>
          </p:nvPr>
        </p:nvSpPr>
        <p:spPr>
          <a:xfrm>
            <a:off x="179512" y="491614"/>
            <a:ext cx="8713788" cy="5976662"/>
          </a:xfrm>
        </p:spPr>
        <p:txBody>
          <a:bodyPr/>
          <a:lstStyle/>
          <a:p>
            <a:r>
              <a:rPr lang="fr-FR" dirty="0">
                <a:latin typeface="Gill Sans MT" panose="020B0502020104020203" pitchFamily="34" charset="0"/>
              </a:rPr>
              <a:t>Les arguments pour une désépargne en 2022</a:t>
            </a:r>
          </a:p>
          <a:p>
            <a:pPr lvl="1"/>
            <a:r>
              <a:rPr lang="fr-FR" dirty="0">
                <a:latin typeface="Gill Sans MT" panose="020B0502020104020203" pitchFamily="34" charset="0"/>
              </a:rPr>
              <a:t>Epargne liquide (à 70 % sur les comptes courants et dépôts) donc facilement mobilisable pour consommer</a:t>
            </a:r>
          </a:p>
          <a:p>
            <a:pPr lvl="1"/>
            <a:r>
              <a:rPr lang="fr-FR" dirty="0">
                <a:latin typeface="Gill Sans MT" panose="020B0502020104020203" pitchFamily="34" charset="0"/>
              </a:rPr>
              <a:t>« Epargne forcée » contrairement à une « épargne désirée » : va avoir des effets différents par rapport à des objectifs patrimoniaux traditionnels</a:t>
            </a:r>
          </a:p>
          <a:p>
            <a:pPr lvl="1"/>
            <a:r>
              <a:rPr lang="fr-FR" dirty="0">
                <a:latin typeface="Gill Sans MT" panose="020B0502020104020203" pitchFamily="34" charset="0"/>
              </a:rPr>
              <a:t>Perspectives du marché du travail favorables, peu de faillites et levée progressive des incertitudes</a:t>
            </a:r>
          </a:p>
          <a:p>
            <a:pPr lvl="1"/>
            <a:r>
              <a:rPr lang="fr-FR" dirty="0">
                <a:latin typeface="Gill Sans MT" panose="020B0502020104020203" pitchFamily="34" charset="0"/>
              </a:rPr>
              <a:t>Pas d’annonces d’austérité fiscale/budgétaire </a:t>
            </a:r>
          </a:p>
          <a:p>
            <a:r>
              <a:rPr lang="fr-FR" dirty="0">
                <a:latin typeface="Gill Sans MT" panose="020B0502020104020203" pitchFamily="34" charset="0"/>
              </a:rPr>
              <a:t>Une croissance du PIB qui va de 4 % à 5,7 % en 2022 si 20 % de désépargne</a:t>
            </a:r>
          </a:p>
          <a:p>
            <a:pPr lvl="1"/>
            <a:r>
              <a:rPr lang="fr-FR" dirty="0">
                <a:latin typeface="Gill Sans MT" panose="020B0502020104020203" pitchFamily="34" charset="0"/>
              </a:rPr>
              <a:t>Un taux de chômage à 7,8 % ou 7,1 % (environ 200 000 créés ou préservés en plus)</a:t>
            </a:r>
          </a:p>
          <a:p>
            <a:pPr lvl="1"/>
            <a:r>
              <a:rPr lang="fr-FR" dirty="0">
                <a:latin typeface="Gill Sans MT" panose="020B0502020104020203" pitchFamily="34" charset="0"/>
              </a:rPr>
              <a:t>Une dette publique comprise entre 113 % et 115 % du PIB</a:t>
            </a:r>
          </a:p>
          <a:p>
            <a:r>
              <a:rPr lang="fr-FR" dirty="0">
                <a:latin typeface="Gill Sans MT" panose="020B0502020104020203" pitchFamily="34" charset="0"/>
              </a:rPr>
              <a:t>Un PIB qui serait légèrement au-dessus du PIB potentiel et tendanciel fin 2022</a:t>
            </a:r>
          </a:p>
          <a:p>
            <a:pPr lvl="1"/>
            <a:r>
              <a:rPr lang="fr-FR" dirty="0">
                <a:latin typeface="Gill Sans MT" panose="020B0502020104020203" pitchFamily="34" charset="0"/>
              </a:rPr>
              <a:t>Enclenchement d’une dynamique prix / salaires plus soutenue </a:t>
            </a:r>
          </a:p>
          <a:p>
            <a:pPr lvl="1"/>
            <a:endParaRPr lang="fr-FR" dirty="0">
              <a:latin typeface="Gill Sans MT" panose="020B0502020104020203" pitchFamily="34" charset="0"/>
            </a:endParaRPr>
          </a:p>
        </p:txBody>
      </p:sp>
      <p:graphicFrame>
        <p:nvGraphicFramePr>
          <p:cNvPr id="7" name="Tableau 6"/>
          <p:cNvGraphicFramePr>
            <a:graphicFrameLocks noGrp="1"/>
          </p:cNvGraphicFramePr>
          <p:nvPr/>
        </p:nvGraphicFramePr>
        <p:xfrm>
          <a:off x="539552" y="3662642"/>
          <a:ext cx="6912769" cy="2804177"/>
        </p:xfrm>
        <a:graphic>
          <a:graphicData uri="http://schemas.openxmlformats.org/drawingml/2006/table">
            <a:tbl>
              <a:tblPr firstRow="1" firstCol="1" bandRow="1"/>
              <a:tblGrid>
                <a:gridCol w="1382249">
                  <a:extLst>
                    <a:ext uri="{9D8B030D-6E8A-4147-A177-3AD203B41FA5}">
                      <a16:colId xmlns:a16="http://schemas.microsoft.com/office/drawing/2014/main" val="4183664630"/>
                    </a:ext>
                  </a:extLst>
                </a:gridCol>
                <a:gridCol w="1382249">
                  <a:extLst>
                    <a:ext uri="{9D8B030D-6E8A-4147-A177-3AD203B41FA5}">
                      <a16:colId xmlns:a16="http://schemas.microsoft.com/office/drawing/2014/main" val="1233190060"/>
                    </a:ext>
                  </a:extLst>
                </a:gridCol>
                <a:gridCol w="1382249">
                  <a:extLst>
                    <a:ext uri="{9D8B030D-6E8A-4147-A177-3AD203B41FA5}">
                      <a16:colId xmlns:a16="http://schemas.microsoft.com/office/drawing/2014/main" val="1100913762"/>
                    </a:ext>
                  </a:extLst>
                </a:gridCol>
                <a:gridCol w="1383011">
                  <a:extLst>
                    <a:ext uri="{9D8B030D-6E8A-4147-A177-3AD203B41FA5}">
                      <a16:colId xmlns:a16="http://schemas.microsoft.com/office/drawing/2014/main" val="495719939"/>
                    </a:ext>
                  </a:extLst>
                </a:gridCol>
                <a:gridCol w="1383011">
                  <a:extLst>
                    <a:ext uri="{9D8B030D-6E8A-4147-A177-3AD203B41FA5}">
                      <a16:colId xmlns:a16="http://schemas.microsoft.com/office/drawing/2014/main" val="4114816409"/>
                    </a:ext>
                  </a:extLst>
                </a:gridCol>
              </a:tblGrid>
              <a:tr h="1121671">
                <a:tc>
                  <a:txBody>
                    <a:bodyPr/>
                    <a:lstStyle/>
                    <a:p>
                      <a:pPr algn="just">
                        <a:lnSpc>
                          <a:spcPct val="107000"/>
                        </a:lnSpc>
                        <a:spcAft>
                          <a:spcPts val="0"/>
                        </a:spcAft>
                      </a:pPr>
                      <a:r>
                        <a:rPr lang="fr-FR" sz="1600" b="1" dirty="0">
                          <a:solidFill>
                            <a:srgbClr val="FFFFFF"/>
                          </a:solidFill>
                          <a:effectLst/>
                          <a:latin typeface="Gill Sans MT" panose="020B0502020104020203" pitchFamily="34" charset="0"/>
                          <a:ea typeface="Times New Roman" panose="02020603050405020304" pitchFamily="18" charset="0"/>
                          <a:cs typeface="Calibri" panose="020F0502020204030204" pitchFamily="34" charset="0"/>
                        </a:rPr>
                        <a:t> </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0"/>
                        </a:spcAft>
                      </a:pPr>
                      <a:r>
                        <a:rPr lang="fr-FR" sz="1600" dirty="0">
                          <a:solidFill>
                            <a:srgbClr val="FFFFFF"/>
                          </a:solidFill>
                          <a:effectLst/>
                          <a:latin typeface="Gill Sans MT" panose="020B0502020104020203" pitchFamily="34" charset="0"/>
                          <a:ea typeface="Calibri" panose="020F0502020204030204" pitchFamily="34" charset="0"/>
                          <a:cs typeface="Calibri" panose="020F0502020204030204" pitchFamily="34" charset="0"/>
                        </a:rPr>
                        <a:t>Croissance du PIB en 2022  (en %)</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0"/>
                        </a:spcAft>
                      </a:pPr>
                      <a:r>
                        <a:rPr lang="fr-FR" sz="1600" dirty="0">
                          <a:solidFill>
                            <a:srgbClr val="FFFFFF"/>
                          </a:solidFill>
                          <a:effectLst/>
                          <a:latin typeface="Gill Sans MT" panose="020B0502020104020203" pitchFamily="34" charset="0"/>
                          <a:ea typeface="Calibri" panose="020F0502020204030204" pitchFamily="34" charset="0"/>
                          <a:cs typeface="Calibri" panose="020F0502020204030204" pitchFamily="34" charset="0"/>
                        </a:rPr>
                        <a:t>Taux de chômage fin 2022 (en %)</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0"/>
                        </a:spcAft>
                      </a:pPr>
                      <a:r>
                        <a:rPr lang="fr-FR" sz="1600" dirty="0">
                          <a:solidFill>
                            <a:srgbClr val="FFFFFF"/>
                          </a:solidFill>
                          <a:effectLst/>
                          <a:latin typeface="Gill Sans MT" panose="020B0502020104020203" pitchFamily="34" charset="0"/>
                          <a:ea typeface="Calibri" panose="020F0502020204030204" pitchFamily="34" charset="0"/>
                          <a:cs typeface="Calibri" panose="020F0502020204030204" pitchFamily="34" charset="0"/>
                        </a:rPr>
                        <a:t>Solde public en 2022</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600" dirty="0">
                          <a:solidFill>
                            <a:srgbClr val="FFFFFF"/>
                          </a:solidFill>
                          <a:effectLst/>
                          <a:latin typeface="Gill Sans MT" panose="020B0502020104020203" pitchFamily="34" charset="0"/>
                          <a:ea typeface="Calibri" panose="020F0502020204030204" pitchFamily="34" charset="0"/>
                          <a:cs typeface="Calibri" panose="020F0502020204030204" pitchFamily="34" charset="0"/>
                        </a:rPr>
                        <a:t>(en % du PIB)</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0"/>
                        </a:spcAft>
                      </a:pPr>
                      <a:r>
                        <a:rPr lang="fr-FR" sz="1600" dirty="0">
                          <a:solidFill>
                            <a:srgbClr val="FFFFFF"/>
                          </a:solidFill>
                          <a:effectLst/>
                          <a:latin typeface="Gill Sans MT" panose="020B0502020104020203" pitchFamily="34" charset="0"/>
                          <a:ea typeface="Calibri" panose="020F0502020204030204" pitchFamily="34" charset="0"/>
                          <a:cs typeface="Calibri" panose="020F0502020204030204" pitchFamily="34" charset="0"/>
                        </a:rPr>
                        <a:t>Dette publique en 2022</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600" dirty="0">
                          <a:solidFill>
                            <a:srgbClr val="FFFFFF"/>
                          </a:solidFill>
                          <a:effectLst/>
                          <a:latin typeface="Gill Sans MT" panose="020B0502020104020203" pitchFamily="34" charset="0"/>
                          <a:ea typeface="Calibri" panose="020F0502020204030204" pitchFamily="34" charset="0"/>
                          <a:cs typeface="Calibri" panose="020F0502020204030204" pitchFamily="34" charset="0"/>
                        </a:rPr>
                        <a:t>(en % du PIB)</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762926993"/>
                  </a:ext>
                </a:extLst>
              </a:tr>
              <a:tr h="841253">
                <a:tc>
                  <a:txBody>
                    <a:bodyPr/>
                    <a:lstStyle/>
                    <a:p>
                      <a:pPr algn="just">
                        <a:lnSpc>
                          <a:spcPct val="107000"/>
                        </a:lnSpc>
                        <a:spcAft>
                          <a:spcPts val="0"/>
                        </a:spcAft>
                      </a:pPr>
                      <a:r>
                        <a:rPr lang="fr-FR" sz="1600" b="1">
                          <a:solidFill>
                            <a:srgbClr val="FFFFFF"/>
                          </a:solidFill>
                          <a:effectLst/>
                          <a:latin typeface="Gill Sans MT" panose="020B0502020104020203" pitchFamily="34" charset="0"/>
                          <a:ea typeface="Calibri" panose="020F0502020204030204" pitchFamily="34" charset="0"/>
                          <a:cs typeface="Calibri" panose="020F0502020204030204" pitchFamily="34" charset="0"/>
                        </a:rPr>
                        <a:t>Scénario </a:t>
                      </a:r>
                      <a:r>
                        <a:rPr lang="fr-FR" sz="1600">
                          <a:solidFill>
                            <a:srgbClr val="FFFFFF"/>
                          </a:solidFill>
                          <a:effectLst/>
                          <a:latin typeface="Gill Sans MT" panose="020B0502020104020203" pitchFamily="34" charset="0"/>
                          <a:ea typeface="Calibri" panose="020F0502020204030204" pitchFamily="34" charset="0"/>
                          <a:cs typeface="Calibri" panose="020F0502020204030204" pitchFamily="34" charset="0"/>
                        </a:rPr>
                        <a:t>avec 20 % de désépargne</a:t>
                      </a:r>
                      <a:endParaRPr lang="fr-FR" sz="16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0"/>
                        </a:spcAft>
                      </a:pPr>
                      <a:r>
                        <a:rPr lang="fr-FR" sz="1600" b="1"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5,7 %</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0"/>
                        </a:spcAft>
                      </a:pPr>
                      <a:r>
                        <a:rPr lang="fr-FR" sz="1600" b="1"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7,1%</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0"/>
                        </a:spcAft>
                      </a:pPr>
                      <a:r>
                        <a:rPr lang="fr-FR" sz="1600" b="1"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-4,3 %</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0"/>
                        </a:spcAft>
                      </a:pPr>
                      <a:r>
                        <a:rPr lang="fr-FR" sz="1600" b="1"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113 %</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9061907"/>
                  </a:ext>
                </a:extLst>
              </a:tr>
              <a:tr h="841253">
                <a:tc>
                  <a:txBody>
                    <a:bodyPr/>
                    <a:lstStyle/>
                    <a:p>
                      <a:pPr algn="just">
                        <a:lnSpc>
                          <a:spcPct val="107000"/>
                        </a:lnSpc>
                        <a:spcAft>
                          <a:spcPts val="0"/>
                        </a:spcAft>
                      </a:pPr>
                      <a:r>
                        <a:rPr lang="fr-FR" sz="1600" b="1">
                          <a:solidFill>
                            <a:srgbClr val="FFFFFF"/>
                          </a:solidFill>
                          <a:effectLst/>
                          <a:latin typeface="Gill Sans MT" panose="020B0502020104020203" pitchFamily="34" charset="0"/>
                          <a:ea typeface="Calibri" panose="020F0502020204030204" pitchFamily="34" charset="0"/>
                          <a:cs typeface="Calibri" panose="020F0502020204030204" pitchFamily="34" charset="0"/>
                        </a:rPr>
                        <a:t>Scénario </a:t>
                      </a:r>
                      <a:r>
                        <a:rPr lang="fr-FR" sz="1600">
                          <a:solidFill>
                            <a:srgbClr val="FFFFFF"/>
                          </a:solidFill>
                          <a:effectLst/>
                          <a:latin typeface="Gill Sans MT" panose="020B0502020104020203" pitchFamily="34" charset="0"/>
                          <a:ea typeface="Calibri" panose="020F0502020204030204" pitchFamily="34" charset="0"/>
                          <a:cs typeface="Calibri" panose="020F0502020204030204" pitchFamily="34" charset="0"/>
                        </a:rPr>
                        <a:t>sans désépargne</a:t>
                      </a:r>
                      <a:endParaRPr lang="fr-FR" sz="16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0"/>
                        </a:spcAft>
                      </a:pPr>
                      <a:r>
                        <a:rPr lang="fr-FR" sz="1600" b="1"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4,0 %</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600" b="1"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7,8 %</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600" b="1"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-5,1 %</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600" b="1"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115 %</a:t>
                      </a:r>
                      <a:endParaRPr lang="fr-FR"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626352419"/>
                  </a:ext>
                </a:extLst>
              </a:tr>
            </a:tbl>
          </a:graphicData>
        </a:graphic>
      </p:graphicFrame>
      <p:sp>
        <p:nvSpPr>
          <p:cNvPr id="8" name="ZoneTexte 7"/>
          <p:cNvSpPr txBox="1"/>
          <p:nvPr/>
        </p:nvSpPr>
        <p:spPr>
          <a:xfrm>
            <a:off x="692315" y="6482332"/>
            <a:ext cx="2220993" cy="276999"/>
          </a:xfrm>
          <a:prstGeom prst="rect">
            <a:avLst/>
          </a:prstGeom>
          <a:noFill/>
        </p:spPr>
        <p:txBody>
          <a:bodyPr wrap="none" rtlCol="0">
            <a:spAutoFit/>
          </a:bodyPr>
          <a:lstStyle/>
          <a:p>
            <a:r>
              <a:rPr lang="fr-FR" sz="1200" dirty="0">
                <a:latin typeface="Gill Sans MT" panose="020B0502020104020203" pitchFamily="34" charset="0"/>
              </a:rPr>
              <a:t>Sources : Insee, prévisions OFCE</a:t>
            </a:r>
          </a:p>
        </p:txBody>
      </p:sp>
    </p:spTree>
    <p:extLst>
      <p:ext uri="{BB962C8B-B14F-4D97-AF65-F5344CB8AC3E}">
        <p14:creationId xmlns:p14="http://schemas.microsoft.com/office/powerpoint/2010/main" val="2494606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re 1"/>
          <p:cNvSpPr>
            <a:spLocks noGrp="1"/>
          </p:cNvSpPr>
          <p:nvPr>
            <p:ph type="ctrTitle"/>
          </p:nvPr>
        </p:nvSpPr>
        <p:spPr>
          <a:xfrm>
            <a:off x="827584" y="1916832"/>
            <a:ext cx="7200800" cy="2116913"/>
          </a:xfrm>
        </p:spPr>
        <p:txBody>
          <a:bodyPr/>
          <a:lstStyle/>
          <a:p>
            <a:pPr algn="ctr">
              <a:defRPr/>
            </a:pPr>
            <a:r>
              <a:rPr lang="fr-FR" sz="2800" dirty="0">
                <a:latin typeface="Gill Sans MT" panose="020B0502020104020203" pitchFamily="34" charset="0"/>
              </a:rPr>
              <a:t>Impact de la crise Covid-19 et du vieillissement sur le système de protection sociale</a:t>
            </a:r>
            <a:br>
              <a:rPr lang="fr-FR" sz="1200" dirty="0">
                <a:latin typeface="Gill Sans MT" panose="020B0502020104020203" pitchFamily="34" charset="0"/>
              </a:rPr>
            </a:br>
            <a:endParaRPr lang="fr-FR" sz="2000" b="0" dirty="0">
              <a:latin typeface="Gill Sans MT" panose="020B0502020104020203" pitchFamily="34" charset="0"/>
            </a:endParaRPr>
          </a:p>
        </p:txBody>
      </p:sp>
    </p:spTree>
    <p:extLst>
      <p:ext uri="{BB962C8B-B14F-4D97-AF65-F5344CB8AC3E}">
        <p14:creationId xmlns:p14="http://schemas.microsoft.com/office/powerpoint/2010/main" val="3320862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000" dirty="0">
                <a:latin typeface="Gill Sans MT" panose="020B0502020104020203" pitchFamily="34" charset="0"/>
              </a:rPr>
              <a:t>Un déficit historique de la Sécu </a:t>
            </a:r>
          </a:p>
        </p:txBody>
      </p:sp>
      <p:sp>
        <p:nvSpPr>
          <p:cNvPr id="5" name="Espace réservé du contenu 1"/>
          <p:cNvSpPr txBox="1">
            <a:spLocks/>
          </p:cNvSpPr>
          <p:nvPr/>
        </p:nvSpPr>
        <p:spPr bwMode="auto">
          <a:xfrm>
            <a:off x="250826" y="617913"/>
            <a:ext cx="8893174" cy="1592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57175" indent="-257175" algn="l" rtl="0" eaLnBrk="0" fontAlgn="base" hangingPunct="0">
              <a:spcBef>
                <a:spcPct val="20000"/>
              </a:spcBef>
              <a:spcAft>
                <a:spcPct val="0"/>
              </a:spcAft>
              <a:buClr>
                <a:srgbClr val="FF3300"/>
              </a:buClr>
              <a:buSzPct val="75000"/>
              <a:buFont typeface="Wingdings" panose="05000000000000000000" pitchFamily="2" charset="2"/>
              <a:buChar char="q"/>
              <a:defRPr sz="1600" b="1">
                <a:solidFill>
                  <a:srgbClr val="5F5F5F"/>
                </a:solidFill>
                <a:latin typeface="Stone Sans"/>
                <a:ea typeface="Calibri" pitchFamily="34" charset="0"/>
                <a:cs typeface="Stone Sans"/>
              </a:defRPr>
            </a:lvl1pPr>
            <a:lvl2pPr marL="557213" indent="-214313" algn="l" rtl="0" eaLnBrk="0" fontAlgn="base" hangingPunct="0">
              <a:spcBef>
                <a:spcPct val="20000"/>
              </a:spcBef>
              <a:spcAft>
                <a:spcPct val="0"/>
              </a:spcAft>
              <a:buClr>
                <a:srgbClr val="FF3300"/>
              </a:buClr>
              <a:buSzPct val="80000"/>
              <a:buFont typeface="Wingdings" pitchFamily="2" charset="2"/>
              <a:buChar char="¨"/>
              <a:defRPr sz="1400">
                <a:solidFill>
                  <a:srgbClr val="5F5F5F"/>
                </a:solidFill>
                <a:latin typeface="Stone Sans"/>
                <a:ea typeface="Calibri" pitchFamily="34" charset="0"/>
                <a:cs typeface="Stone Sans"/>
              </a:defRPr>
            </a:lvl2pPr>
            <a:lvl3pPr marL="857250" indent="-171450" algn="l" rtl="0" eaLnBrk="0" fontAlgn="base" hangingPunct="0">
              <a:spcBef>
                <a:spcPct val="20000"/>
              </a:spcBef>
              <a:spcAft>
                <a:spcPct val="0"/>
              </a:spcAft>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algn="l" rtl="0" eaLnBrk="0" fontAlgn="base" hangingPunct="0">
              <a:spcBef>
                <a:spcPct val="20000"/>
              </a:spcBef>
              <a:spcAft>
                <a:spcPct val="0"/>
              </a:spcAft>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algn="l" rtl="0" eaLnBrk="0" fontAlgn="base" hangingPunct="0">
              <a:spcBef>
                <a:spcPct val="20000"/>
              </a:spcBef>
              <a:spcAft>
                <a:spcPct val="0"/>
              </a:spcAft>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a:lstStyle>
          <a:p>
            <a:r>
              <a:rPr lang="fr-FR" sz="1800" kern="0" dirty="0">
                <a:latin typeface="Gill Sans MT" panose="020B0502020104020203" pitchFamily="34" charset="0"/>
              </a:rPr>
              <a:t>La crise </a:t>
            </a:r>
            <a:r>
              <a:rPr lang="fr-FR" sz="1800" kern="0" dirty="0" err="1">
                <a:latin typeface="Gill Sans MT" panose="020B0502020104020203" pitchFamily="34" charset="0"/>
              </a:rPr>
              <a:t>Covid</a:t>
            </a:r>
            <a:r>
              <a:rPr lang="fr-FR" sz="1800" kern="0" dirty="0">
                <a:latin typeface="Gill Sans MT" panose="020B0502020104020203" pitchFamily="34" charset="0"/>
              </a:rPr>
              <a:t> a généré un déficit du Régime général de la Sécu sans précédent</a:t>
            </a:r>
          </a:p>
          <a:p>
            <a:pPr lvl="1"/>
            <a:r>
              <a:rPr lang="fr-FR" sz="1600" kern="0" dirty="0">
                <a:latin typeface="Gill Sans MT" panose="020B0502020104020203" pitchFamily="34" charset="0"/>
              </a:rPr>
              <a:t>95 Mds d’€ en cumul sur 2020-22 alors que situation proche de l’équilibre en 2018 et 2019</a:t>
            </a:r>
          </a:p>
          <a:p>
            <a:pPr lvl="2"/>
            <a:r>
              <a:rPr lang="fr-FR" sz="1400" kern="0" dirty="0">
                <a:latin typeface="Gill Sans MT" panose="020B0502020104020203" pitchFamily="34" charset="0"/>
              </a:rPr>
              <a:t>Supérieur à la crise des </a:t>
            </a:r>
            <a:r>
              <a:rPr lang="fr-FR" sz="1400" i="1" kern="0" dirty="0" err="1">
                <a:latin typeface="Gill Sans MT" panose="020B0502020104020203" pitchFamily="34" charset="0"/>
              </a:rPr>
              <a:t>subprimes</a:t>
            </a:r>
            <a:r>
              <a:rPr lang="fr-FR" sz="1400" i="1" kern="0" dirty="0">
                <a:latin typeface="Gill Sans MT" panose="020B0502020104020203" pitchFamily="34" charset="0"/>
              </a:rPr>
              <a:t> (10 ans pour revenir à l’équilibre)</a:t>
            </a:r>
          </a:p>
          <a:p>
            <a:pPr lvl="1"/>
            <a:r>
              <a:rPr lang="fr-FR" sz="1600" b="1" kern="0" dirty="0">
                <a:latin typeface="Gill Sans MT" panose="020B0502020104020203" pitchFamily="34" charset="0"/>
              </a:rPr>
              <a:t>85 % du déficit est attribuable à la branche Maladie</a:t>
            </a:r>
            <a:endParaRPr lang="fr-FR" sz="1400" kern="0" dirty="0">
              <a:latin typeface="Gill Sans MT" panose="020B0502020104020203" pitchFamily="34" charset="0"/>
            </a:endParaRPr>
          </a:p>
          <a:p>
            <a:endParaRPr lang="fr-FR" sz="1800" kern="0" dirty="0">
              <a:latin typeface="Gill Sans MT" panose="020B0502020104020203" pitchFamily="34" charset="0"/>
            </a:endParaRPr>
          </a:p>
        </p:txBody>
      </p:sp>
      <p:pic>
        <p:nvPicPr>
          <p:cNvPr id="6" name="Image 5"/>
          <p:cNvPicPr>
            <a:picLocks noChangeAspect="1"/>
          </p:cNvPicPr>
          <p:nvPr/>
        </p:nvPicPr>
        <p:blipFill>
          <a:blip r:embed="rId2"/>
          <a:stretch>
            <a:fillRect/>
          </a:stretch>
        </p:blipFill>
        <p:spPr>
          <a:xfrm>
            <a:off x="755576" y="1916832"/>
            <a:ext cx="7273989" cy="4464496"/>
          </a:xfrm>
          <a:prstGeom prst="rect">
            <a:avLst/>
          </a:prstGeom>
        </p:spPr>
      </p:pic>
    </p:spTree>
    <p:extLst>
      <p:ext uri="{BB962C8B-B14F-4D97-AF65-F5344CB8AC3E}">
        <p14:creationId xmlns:p14="http://schemas.microsoft.com/office/powerpoint/2010/main" val="2606016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000" dirty="0">
                <a:latin typeface="Gill Sans MT" panose="020B0502020104020203" pitchFamily="34" charset="0"/>
              </a:rPr>
              <a:t>Une augmentation inédite des dépenses de santé…</a:t>
            </a:r>
          </a:p>
        </p:txBody>
      </p:sp>
      <p:sp>
        <p:nvSpPr>
          <p:cNvPr id="5" name="Espace réservé du contenu 1"/>
          <p:cNvSpPr txBox="1">
            <a:spLocks/>
          </p:cNvSpPr>
          <p:nvPr/>
        </p:nvSpPr>
        <p:spPr bwMode="auto">
          <a:xfrm>
            <a:off x="250826" y="617913"/>
            <a:ext cx="8893174" cy="1592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57175" indent="-257175" algn="l" rtl="0" eaLnBrk="0" fontAlgn="base" hangingPunct="0">
              <a:spcBef>
                <a:spcPct val="20000"/>
              </a:spcBef>
              <a:spcAft>
                <a:spcPct val="0"/>
              </a:spcAft>
              <a:buClr>
                <a:srgbClr val="FF3300"/>
              </a:buClr>
              <a:buSzPct val="75000"/>
              <a:buFont typeface="Wingdings" panose="05000000000000000000" pitchFamily="2" charset="2"/>
              <a:buChar char="q"/>
              <a:defRPr sz="1600" b="1">
                <a:solidFill>
                  <a:srgbClr val="5F5F5F"/>
                </a:solidFill>
                <a:latin typeface="Stone Sans"/>
                <a:ea typeface="Calibri" pitchFamily="34" charset="0"/>
                <a:cs typeface="Stone Sans"/>
              </a:defRPr>
            </a:lvl1pPr>
            <a:lvl2pPr marL="557213" indent="-214313" algn="l" rtl="0" eaLnBrk="0" fontAlgn="base" hangingPunct="0">
              <a:spcBef>
                <a:spcPct val="20000"/>
              </a:spcBef>
              <a:spcAft>
                <a:spcPct val="0"/>
              </a:spcAft>
              <a:buClr>
                <a:srgbClr val="FF3300"/>
              </a:buClr>
              <a:buSzPct val="80000"/>
              <a:buFont typeface="Wingdings" pitchFamily="2" charset="2"/>
              <a:buChar char="¨"/>
              <a:defRPr sz="1400">
                <a:solidFill>
                  <a:srgbClr val="5F5F5F"/>
                </a:solidFill>
                <a:latin typeface="Stone Sans"/>
                <a:ea typeface="Calibri" pitchFamily="34" charset="0"/>
                <a:cs typeface="Stone Sans"/>
              </a:defRPr>
            </a:lvl2pPr>
            <a:lvl3pPr marL="857250" indent="-171450" algn="l" rtl="0" eaLnBrk="0" fontAlgn="base" hangingPunct="0">
              <a:spcBef>
                <a:spcPct val="20000"/>
              </a:spcBef>
              <a:spcAft>
                <a:spcPct val="0"/>
              </a:spcAft>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algn="l" rtl="0" eaLnBrk="0" fontAlgn="base" hangingPunct="0">
              <a:spcBef>
                <a:spcPct val="20000"/>
              </a:spcBef>
              <a:spcAft>
                <a:spcPct val="0"/>
              </a:spcAft>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algn="l" rtl="0" eaLnBrk="0" fontAlgn="base" hangingPunct="0">
              <a:spcBef>
                <a:spcPct val="20000"/>
              </a:spcBef>
              <a:spcAft>
                <a:spcPct val="0"/>
              </a:spcAft>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a:lstStyle>
          <a:p>
            <a:r>
              <a:rPr lang="fr-FR" sz="1800" kern="0" dirty="0">
                <a:latin typeface="Gill Sans MT" panose="020B0502020104020203" pitchFamily="34" charset="0"/>
              </a:rPr>
              <a:t>+ 56 Mds d’euros sur la période 2020-22 (y compris +25 mds du Ségur de la Santé sur 3 ans) par rapport à la trajectoire hors </a:t>
            </a:r>
            <a:r>
              <a:rPr lang="fr-FR" sz="1800" kern="0" dirty="0" err="1">
                <a:latin typeface="Gill Sans MT" panose="020B0502020104020203" pitchFamily="34" charset="0"/>
              </a:rPr>
              <a:t>Covid</a:t>
            </a:r>
            <a:r>
              <a:rPr lang="fr-FR" sz="1800" kern="0" dirty="0">
                <a:latin typeface="Gill Sans MT" panose="020B0502020104020203" pitchFamily="34" charset="0"/>
              </a:rPr>
              <a:t> et hors Ségur</a:t>
            </a:r>
          </a:p>
          <a:p>
            <a:pPr lvl="1"/>
            <a:r>
              <a:rPr lang="fr-FR" sz="1600" kern="0" dirty="0">
                <a:latin typeface="Gill Sans MT" panose="020B0502020104020203" pitchFamily="34" charset="0"/>
              </a:rPr>
              <a:t>+ 38 Mds de surcoût lié au </a:t>
            </a:r>
            <a:r>
              <a:rPr lang="fr-FR" sz="1600" kern="0" dirty="0" err="1">
                <a:latin typeface="Gill Sans MT" panose="020B0502020104020203" pitchFamily="34" charset="0"/>
              </a:rPr>
              <a:t>Covid</a:t>
            </a:r>
            <a:r>
              <a:rPr lang="fr-FR" sz="1600" kern="0" dirty="0">
                <a:latin typeface="Gill Sans MT" panose="020B0502020104020203" pitchFamily="34" charset="0"/>
              </a:rPr>
              <a:t> : Tests et dépistages, campagne de vaccination, achats de matériels médicaux, indemnités arrêt de travail, aide financière professionnels de la santé, primes et heures supplémentaires pour les personnels hospitaliers et des établissements médico-sociaux…</a:t>
            </a:r>
          </a:p>
          <a:p>
            <a:pPr marL="685800" lvl="2" indent="0">
              <a:buNone/>
            </a:pPr>
            <a:endParaRPr lang="fr-FR" sz="1400" kern="0" dirty="0">
              <a:latin typeface="Gill Sans MT" panose="020B0502020104020203" pitchFamily="34" charset="0"/>
            </a:endParaRPr>
          </a:p>
          <a:p>
            <a:endParaRPr lang="fr-FR" sz="1800" kern="0" dirty="0">
              <a:latin typeface="Gill Sans MT" panose="020B0502020104020203" pitchFamily="34" charset="0"/>
            </a:endParaRPr>
          </a:p>
        </p:txBody>
      </p:sp>
      <p:pic>
        <p:nvPicPr>
          <p:cNvPr id="2" name="Image 1"/>
          <p:cNvPicPr>
            <a:picLocks noChangeAspect="1"/>
          </p:cNvPicPr>
          <p:nvPr/>
        </p:nvPicPr>
        <p:blipFill>
          <a:blip r:embed="rId2"/>
          <a:stretch>
            <a:fillRect/>
          </a:stretch>
        </p:blipFill>
        <p:spPr>
          <a:xfrm>
            <a:off x="107504" y="2420888"/>
            <a:ext cx="5328592" cy="3549400"/>
          </a:xfrm>
          <a:prstGeom prst="rect">
            <a:avLst/>
          </a:prstGeom>
        </p:spPr>
      </p:pic>
      <p:pic>
        <p:nvPicPr>
          <p:cNvPr id="4" name="Image 3"/>
          <p:cNvPicPr>
            <a:picLocks noChangeAspect="1"/>
          </p:cNvPicPr>
          <p:nvPr/>
        </p:nvPicPr>
        <p:blipFill>
          <a:blip r:embed="rId3"/>
          <a:stretch>
            <a:fillRect/>
          </a:stretch>
        </p:blipFill>
        <p:spPr>
          <a:xfrm>
            <a:off x="5464937" y="4454486"/>
            <a:ext cx="3617333" cy="2376264"/>
          </a:xfrm>
          <a:prstGeom prst="rect">
            <a:avLst/>
          </a:prstGeom>
        </p:spPr>
      </p:pic>
    </p:spTree>
    <p:extLst>
      <p:ext uri="{BB962C8B-B14F-4D97-AF65-F5344CB8AC3E}">
        <p14:creationId xmlns:p14="http://schemas.microsoft.com/office/powerpoint/2010/main" val="1953850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0825" y="479427"/>
            <a:ext cx="8713788" cy="6048672"/>
          </a:xfrm>
        </p:spPr>
        <p:txBody>
          <a:bodyPr/>
          <a:lstStyle/>
          <a:p>
            <a:r>
              <a:rPr lang="fr-FR" sz="1800" dirty="0">
                <a:latin typeface="Gill Sans MT" panose="020B0502020104020203" pitchFamily="34" charset="0"/>
              </a:rPr>
              <a:t>Des ressources financières en berne avec la contraction de la masse salariale versée par les entreprises</a:t>
            </a:r>
          </a:p>
          <a:p>
            <a:pPr lvl="1"/>
            <a:r>
              <a:rPr lang="fr-FR" sz="1600" dirty="0">
                <a:latin typeface="Gill Sans MT" panose="020B0502020104020203" pitchFamily="34" charset="0"/>
              </a:rPr>
              <a:t>Activité partielle, exonérations de cotisations exceptionnelles</a:t>
            </a:r>
          </a:p>
          <a:p>
            <a:pPr lvl="1"/>
            <a:r>
              <a:rPr lang="fr-FR" sz="1600" dirty="0">
                <a:latin typeface="Gill Sans MT" panose="020B0502020104020203" pitchFamily="34" charset="0"/>
              </a:rPr>
              <a:t>Effet de « ciseau » entre les recettes et les dépenses</a:t>
            </a:r>
          </a:p>
          <a:p>
            <a:endParaRPr lang="fr-FR" sz="1800" dirty="0">
              <a:latin typeface="Gill Sans MT" panose="020B0502020104020203" pitchFamily="34" charset="0"/>
            </a:endParaRPr>
          </a:p>
          <a:p>
            <a:endParaRPr lang="fr-FR" sz="1800" dirty="0">
              <a:latin typeface="Gill Sans MT" panose="020B0502020104020203" pitchFamily="34" charset="0"/>
            </a:endParaRPr>
          </a:p>
          <a:p>
            <a:endParaRPr lang="fr-FR" sz="1800" dirty="0">
              <a:latin typeface="Gill Sans MT" panose="020B0502020104020203" pitchFamily="34" charset="0"/>
            </a:endParaRPr>
          </a:p>
          <a:p>
            <a:endParaRPr lang="fr-FR" sz="1800" dirty="0">
              <a:latin typeface="Gill Sans MT" panose="020B0502020104020203" pitchFamily="34" charset="0"/>
            </a:endParaRPr>
          </a:p>
          <a:p>
            <a:endParaRPr lang="fr-FR" sz="1800" dirty="0">
              <a:latin typeface="Gill Sans MT" panose="020B0502020104020203" pitchFamily="34" charset="0"/>
            </a:endParaRPr>
          </a:p>
          <a:p>
            <a:endParaRPr lang="fr-FR" sz="1800" dirty="0">
              <a:latin typeface="Gill Sans MT" panose="020B0502020104020203" pitchFamily="34" charset="0"/>
            </a:endParaRPr>
          </a:p>
          <a:p>
            <a:endParaRPr lang="fr-FR" sz="1800" dirty="0">
              <a:latin typeface="Gill Sans MT" panose="020B0502020104020203" pitchFamily="34" charset="0"/>
            </a:endParaRPr>
          </a:p>
          <a:p>
            <a:endParaRPr lang="fr-FR" sz="1800" dirty="0">
              <a:latin typeface="Gill Sans MT" panose="020B0502020104020203" pitchFamily="34" charset="0"/>
            </a:endParaRPr>
          </a:p>
          <a:p>
            <a:endParaRPr lang="fr-FR" sz="1800" dirty="0">
              <a:latin typeface="Gill Sans MT" panose="020B0502020104020203" pitchFamily="34" charset="0"/>
            </a:endParaRPr>
          </a:p>
          <a:p>
            <a:endParaRPr lang="fr-FR" sz="1800" dirty="0">
              <a:latin typeface="Gill Sans MT" panose="020B0502020104020203" pitchFamily="34" charset="0"/>
            </a:endParaRPr>
          </a:p>
          <a:p>
            <a:endParaRPr lang="fr-FR" sz="1800" dirty="0">
              <a:latin typeface="Gill Sans MT" panose="020B0502020104020203" pitchFamily="34" charset="0"/>
            </a:endParaRPr>
          </a:p>
          <a:p>
            <a:endParaRPr lang="fr-FR" sz="1800" dirty="0">
              <a:latin typeface="Gill Sans MT" panose="020B0502020104020203" pitchFamily="34" charset="0"/>
            </a:endParaRPr>
          </a:p>
          <a:p>
            <a:r>
              <a:rPr lang="fr-FR" sz="1800" dirty="0">
                <a:latin typeface="Gill Sans MT" panose="020B0502020104020203" pitchFamily="34" charset="0"/>
              </a:rPr>
              <a:t>80 Mds de déficit cumulé sur 3 ans pour la CNAM</a:t>
            </a:r>
          </a:p>
          <a:p>
            <a:pPr lvl="1"/>
            <a:r>
              <a:rPr lang="fr-FR" sz="1600" dirty="0">
                <a:latin typeface="Gill Sans MT" panose="020B0502020104020203" pitchFamily="34" charset="0"/>
              </a:rPr>
              <a:t>Alors qu’elle était proche de l’équilibre en 2018 et 2019</a:t>
            </a:r>
          </a:p>
          <a:p>
            <a:pPr lvl="1"/>
            <a:r>
              <a:rPr lang="fr-FR" sz="1600" dirty="0">
                <a:latin typeface="Gill Sans MT" panose="020B0502020104020203" pitchFamily="34" charset="0"/>
              </a:rPr>
              <a:t>Déficit près de 3 fois supérieur à celui après la crise des </a:t>
            </a:r>
            <a:r>
              <a:rPr lang="fr-FR" sz="1600" i="1" dirty="0" err="1">
                <a:latin typeface="Gill Sans MT" panose="020B0502020104020203" pitchFamily="34" charset="0"/>
              </a:rPr>
              <a:t>subprimes</a:t>
            </a:r>
            <a:r>
              <a:rPr lang="fr-FR" sz="1600" dirty="0">
                <a:latin typeface="Gill Sans MT" panose="020B0502020104020203" pitchFamily="34" charset="0"/>
              </a:rPr>
              <a:t> (environ 30 Mds sur 2009-11)</a:t>
            </a:r>
          </a:p>
          <a:p>
            <a:endParaRPr lang="fr-FR" sz="1800" dirty="0">
              <a:latin typeface="Gill Sans MT" panose="020B0502020104020203" pitchFamily="34" charset="0"/>
            </a:endParaRPr>
          </a:p>
          <a:p>
            <a:endParaRPr lang="fr-FR" sz="1800" dirty="0">
              <a:latin typeface="Gill Sans MT" panose="020B0502020104020203" pitchFamily="34" charset="0"/>
            </a:endParaRPr>
          </a:p>
          <a:p>
            <a:endParaRPr lang="fr-FR" sz="1800" dirty="0">
              <a:latin typeface="Gill Sans MT" panose="020B0502020104020203" pitchFamily="34" charset="0"/>
            </a:endParaRPr>
          </a:p>
        </p:txBody>
      </p:sp>
      <p:sp>
        <p:nvSpPr>
          <p:cNvPr id="3" name="Titre 2"/>
          <p:cNvSpPr>
            <a:spLocks noGrp="1"/>
          </p:cNvSpPr>
          <p:nvPr>
            <p:ph type="title"/>
          </p:nvPr>
        </p:nvSpPr>
        <p:spPr/>
        <p:txBody>
          <a:bodyPr/>
          <a:lstStyle/>
          <a:p>
            <a:r>
              <a:rPr lang="fr-FR" sz="2000" dirty="0">
                <a:latin typeface="Gill Sans MT" panose="020B0502020104020203" pitchFamily="34" charset="0"/>
              </a:rPr>
              <a:t>…et un affaissement des ressources</a:t>
            </a:r>
          </a:p>
        </p:txBody>
      </p:sp>
      <p:pic>
        <p:nvPicPr>
          <p:cNvPr id="4" name="Image 3"/>
          <p:cNvPicPr>
            <a:picLocks noChangeAspect="1"/>
          </p:cNvPicPr>
          <p:nvPr/>
        </p:nvPicPr>
        <p:blipFill>
          <a:blip r:embed="rId2"/>
          <a:stretch>
            <a:fillRect/>
          </a:stretch>
        </p:blipFill>
        <p:spPr>
          <a:xfrm>
            <a:off x="755576" y="1795195"/>
            <a:ext cx="6120680" cy="3699657"/>
          </a:xfrm>
          <a:prstGeom prst="rect">
            <a:avLst/>
          </a:prstGeom>
        </p:spPr>
      </p:pic>
    </p:spTree>
    <p:extLst>
      <p:ext uri="{BB962C8B-B14F-4D97-AF65-F5344CB8AC3E}">
        <p14:creationId xmlns:p14="http://schemas.microsoft.com/office/powerpoint/2010/main" val="3158478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506211"/>
            <a:ext cx="8713788" cy="6048672"/>
          </a:xfrm>
        </p:spPr>
        <p:txBody>
          <a:bodyPr/>
          <a:lstStyle/>
          <a:p>
            <a:r>
              <a:rPr lang="fr-FR" sz="1800" dirty="0">
                <a:latin typeface="Gill Sans MT" panose="020B0502020104020203" pitchFamily="34" charset="0"/>
              </a:rPr>
              <a:t>Selon le PLFSS 2022, déficit permanent du RG (</a:t>
            </a:r>
            <a:r>
              <a:rPr lang="fr-FR" sz="1800" dirty="0" err="1">
                <a:latin typeface="Gill Sans MT" panose="020B0502020104020203" pitchFamily="34" charset="0"/>
              </a:rPr>
              <a:t>y.c</a:t>
            </a:r>
            <a:r>
              <a:rPr lang="fr-FR" sz="1800" dirty="0">
                <a:latin typeface="Gill Sans MT" panose="020B0502020104020203" pitchFamily="34" charset="0"/>
              </a:rPr>
              <a:t>. FSV) de 2023 à 2025 </a:t>
            </a:r>
          </a:p>
          <a:p>
            <a:pPr lvl="1"/>
            <a:r>
              <a:rPr lang="fr-FR" sz="1600" dirty="0">
                <a:latin typeface="Gill Sans MT" panose="020B0502020104020203" pitchFamily="34" charset="0"/>
              </a:rPr>
              <a:t>Dégradation des comptes de la CNAV à partir de 2023</a:t>
            </a:r>
          </a:p>
          <a:p>
            <a:pPr lvl="2"/>
            <a:r>
              <a:rPr lang="fr-FR" sz="1400" dirty="0">
                <a:latin typeface="Gill Sans MT" panose="020B0502020104020203" pitchFamily="34" charset="0"/>
              </a:rPr>
              <a:t>Relativement préservée pendant la crise (transfert de 5 Mds issus du FRR en 2020)</a:t>
            </a:r>
          </a:p>
          <a:p>
            <a:pPr lvl="1"/>
            <a:r>
              <a:rPr lang="fr-FR" sz="1600" dirty="0">
                <a:latin typeface="Gill Sans MT" panose="020B0502020104020203" pitchFamily="34" charset="0"/>
              </a:rPr>
              <a:t>Déficit de la CNAM compris entre 14 et 15 Mds / an sur 2023-25</a:t>
            </a:r>
          </a:p>
          <a:p>
            <a:pPr lvl="1"/>
            <a:r>
              <a:rPr lang="fr-FR" sz="1600" dirty="0">
                <a:latin typeface="Gill Sans MT" panose="020B0502020104020203" pitchFamily="34" charset="0"/>
              </a:rPr>
              <a:t>Déficit structurel (et pas conjoncturel) de plus de 20 Mds pour ces 2 branches selon PLFSS 2022</a:t>
            </a:r>
          </a:p>
          <a:p>
            <a:pPr lvl="2"/>
            <a:r>
              <a:rPr lang="fr-FR" sz="1400" dirty="0">
                <a:latin typeface="Gill Sans MT" panose="020B0502020104020203" pitchFamily="34" charset="0"/>
              </a:rPr>
              <a:t>Amélioration des comptes de la CNAF et de l’AT-MP ne suffisent pas à compenser le déficit des 2 branches principales</a:t>
            </a:r>
          </a:p>
          <a:p>
            <a:pPr lvl="2"/>
            <a:endParaRPr lang="fr-FR" sz="1400" dirty="0">
              <a:latin typeface="Gill Sans MT" panose="020B0502020104020203" pitchFamily="34" charset="0"/>
            </a:endParaRPr>
          </a:p>
          <a:p>
            <a:pPr lvl="1"/>
            <a:endParaRPr lang="fr-FR" sz="1800" dirty="0">
              <a:latin typeface="Gill Sans MT" panose="020B0502020104020203" pitchFamily="34" charset="0"/>
            </a:endParaRPr>
          </a:p>
          <a:p>
            <a:endParaRPr lang="fr-FR" sz="1800" dirty="0">
              <a:latin typeface="Gill Sans MT" panose="020B0502020104020203" pitchFamily="34" charset="0"/>
            </a:endParaRPr>
          </a:p>
          <a:p>
            <a:endParaRPr lang="fr-FR" sz="1800" dirty="0">
              <a:latin typeface="Gill Sans MT" panose="020B0502020104020203" pitchFamily="34" charset="0"/>
            </a:endParaRPr>
          </a:p>
        </p:txBody>
      </p:sp>
      <p:sp>
        <p:nvSpPr>
          <p:cNvPr id="3" name="Titre 2"/>
          <p:cNvSpPr>
            <a:spLocks noGrp="1"/>
          </p:cNvSpPr>
          <p:nvPr>
            <p:ph type="title"/>
          </p:nvPr>
        </p:nvSpPr>
        <p:spPr/>
        <p:txBody>
          <a:bodyPr/>
          <a:lstStyle/>
          <a:p>
            <a:r>
              <a:rPr lang="fr-FR" sz="2000" dirty="0">
                <a:latin typeface="Gill Sans MT" panose="020B0502020104020203" pitchFamily="34" charset="0"/>
              </a:rPr>
              <a:t>La problématique d’un déficit permanent du régime général ? </a:t>
            </a:r>
          </a:p>
        </p:txBody>
      </p:sp>
      <p:pic>
        <p:nvPicPr>
          <p:cNvPr id="5" name="Image 4"/>
          <p:cNvPicPr>
            <a:picLocks noChangeAspect="1"/>
          </p:cNvPicPr>
          <p:nvPr/>
        </p:nvPicPr>
        <p:blipFill>
          <a:blip r:embed="rId2"/>
          <a:stretch>
            <a:fillRect/>
          </a:stretch>
        </p:blipFill>
        <p:spPr>
          <a:xfrm>
            <a:off x="2843808" y="2310472"/>
            <a:ext cx="4358639" cy="4285508"/>
          </a:xfrm>
          <a:prstGeom prst="rect">
            <a:avLst/>
          </a:prstGeom>
        </p:spPr>
      </p:pic>
    </p:spTree>
    <p:extLst>
      <p:ext uri="{BB962C8B-B14F-4D97-AF65-F5344CB8AC3E}">
        <p14:creationId xmlns:p14="http://schemas.microsoft.com/office/powerpoint/2010/main" val="866248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502160"/>
            <a:ext cx="9144000" cy="5976662"/>
          </a:xfrm>
        </p:spPr>
        <p:txBody>
          <a:bodyPr/>
          <a:lstStyle/>
          <a:p>
            <a:r>
              <a:rPr lang="fr-FR" sz="1800" dirty="0">
                <a:latin typeface="Gill Sans MT" panose="020B0502020104020203" pitchFamily="34" charset="0"/>
              </a:rPr>
              <a:t>Projections du COR (juin 2021) sur le solde de l’ensemble des régimes de retraite</a:t>
            </a:r>
          </a:p>
          <a:p>
            <a:pPr lvl="1"/>
            <a:r>
              <a:rPr lang="fr-FR" sz="1600" dirty="0">
                <a:latin typeface="Gill Sans MT" panose="020B0502020104020203" pitchFamily="34" charset="0"/>
              </a:rPr>
              <a:t>Intègrent les effets de la crise, des réformes passées (désindexation notamment) et la montée en charge progressive de la durée de cotisations à 43 annuités en 2035</a:t>
            </a:r>
          </a:p>
          <a:p>
            <a:pPr lvl="1"/>
            <a:r>
              <a:rPr lang="fr-FR" sz="1600" dirty="0">
                <a:latin typeface="Gill Sans MT" panose="020B0502020104020203" pitchFamily="34" charset="0"/>
              </a:rPr>
              <a:t>Actuellement, 1,7 actifs en emploi pour 1 personne retraitée</a:t>
            </a:r>
          </a:p>
          <a:p>
            <a:pPr lvl="2"/>
            <a:r>
              <a:rPr lang="fr-FR" sz="1400" dirty="0">
                <a:latin typeface="Gill Sans MT" panose="020B0502020104020203" pitchFamily="34" charset="0"/>
              </a:rPr>
              <a:t>En 2070, moins de 1,3 actifs en emploi pour 1 personne retraitée</a:t>
            </a:r>
          </a:p>
          <a:p>
            <a:pPr lvl="1"/>
            <a:r>
              <a:rPr lang="fr-FR" sz="1600" dirty="0">
                <a:latin typeface="Gill Sans MT" panose="020B0502020104020203" pitchFamily="34" charset="0"/>
              </a:rPr>
              <a:t>Selon le scénario de productivité, déficit moyen sur les 25 prochaines années compris entre </a:t>
            </a:r>
          </a:p>
          <a:p>
            <a:pPr lvl="2"/>
            <a:r>
              <a:rPr lang="fr-FR" sz="1400" dirty="0">
                <a:latin typeface="Gill Sans MT" panose="020B0502020104020203" pitchFamily="34" charset="0"/>
              </a:rPr>
              <a:t>-0,4 % du PIB et -0,6 % du PIB (dans scénario TCC et EPR) avec productivité à 1 % ou 1,3 % </a:t>
            </a:r>
          </a:p>
          <a:p>
            <a:pPr lvl="3"/>
            <a:r>
              <a:rPr lang="fr-FR" sz="1400" dirty="0">
                <a:latin typeface="Gill Sans MT" panose="020B0502020104020203" pitchFamily="34" charset="0"/>
              </a:rPr>
              <a:t>Entre 10 et 15 Mds / an à financer</a:t>
            </a:r>
          </a:p>
          <a:p>
            <a:pPr lvl="3"/>
            <a:r>
              <a:rPr lang="fr-FR" sz="1400" dirty="0">
                <a:latin typeface="Gill Sans MT" panose="020B0502020104020203" pitchFamily="34" charset="0"/>
              </a:rPr>
              <a:t>Scénario avec des gains de productivité annuel de 1,5 %  ou 1,8 % peu crédible à l’heure actuelle</a:t>
            </a:r>
          </a:p>
          <a:p>
            <a:endParaRPr lang="fr-FR" sz="1800" dirty="0">
              <a:latin typeface="Gill Sans MT" panose="020B0502020104020203" pitchFamily="34" charset="0"/>
            </a:endParaRPr>
          </a:p>
        </p:txBody>
      </p:sp>
      <p:sp>
        <p:nvSpPr>
          <p:cNvPr id="3" name="Titre 2"/>
          <p:cNvSpPr>
            <a:spLocks noGrp="1"/>
          </p:cNvSpPr>
          <p:nvPr>
            <p:ph type="title"/>
          </p:nvPr>
        </p:nvSpPr>
        <p:spPr>
          <a:xfrm>
            <a:off x="0" y="2"/>
            <a:ext cx="8713787" cy="479425"/>
          </a:xfrm>
        </p:spPr>
        <p:txBody>
          <a:bodyPr/>
          <a:lstStyle/>
          <a:p>
            <a:r>
              <a:rPr lang="fr-FR" sz="2000" dirty="0">
                <a:latin typeface="Gill Sans MT" panose="020B0502020104020203" pitchFamily="34" charset="0"/>
              </a:rPr>
              <a:t>A long terme l’impact structurel du vieillissement</a:t>
            </a:r>
          </a:p>
        </p:txBody>
      </p:sp>
      <p:pic>
        <p:nvPicPr>
          <p:cNvPr id="9" name="Image 8"/>
          <p:cNvPicPr>
            <a:picLocks noChangeAspect="1"/>
          </p:cNvPicPr>
          <p:nvPr/>
        </p:nvPicPr>
        <p:blipFill>
          <a:blip r:embed="rId2"/>
          <a:stretch>
            <a:fillRect/>
          </a:stretch>
        </p:blipFill>
        <p:spPr>
          <a:xfrm>
            <a:off x="4189411" y="3517516"/>
            <a:ext cx="4832065" cy="2984040"/>
          </a:xfrm>
          <a:prstGeom prst="rect">
            <a:avLst/>
          </a:prstGeom>
        </p:spPr>
      </p:pic>
      <p:pic>
        <p:nvPicPr>
          <p:cNvPr id="12" name="Image 11"/>
          <p:cNvPicPr>
            <a:picLocks noChangeAspect="1"/>
          </p:cNvPicPr>
          <p:nvPr/>
        </p:nvPicPr>
        <p:blipFill>
          <a:blip r:embed="rId3"/>
          <a:stretch>
            <a:fillRect/>
          </a:stretch>
        </p:blipFill>
        <p:spPr>
          <a:xfrm>
            <a:off x="304577" y="3517515"/>
            <a:ext cx="3600400" cy="3038899"/>
          </a:xfrm>
          <a:prstGeom prst="rect">
            <a:avLst/>
          </a:prstGeom>
        </p:spPr>
      </p:pic>
    </p:spTree>
    <p:extLst>
      <p:ext uri="{BB962C8B-B14F-4D97-AF65-F5344CB8AC3E}">
        <p14:creationId xmlns:p14="http://schemas.microsoft.com/office/powerpoint/2010/main" val="1451061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8282" y="664993"/>
            <a:ext cx="8713788" cy="5976662"/>
          </a:xfrm>
        </p:spPr>
        <p:txBody>
          <a:bodyPr/>
          <a:lstStyle/>
          <a:p>
            <a:r>
              <a:rPr lang="fr-FR" sz="1800" dirty="0">
                <a:latin typeface="Gill Sans MT" panose="020B0502020104020203" pitchFamily="34" charset="0"/>
              </a:rPr>
              <a:t>Le vieillissement de la pyramide des âge conduit inéluctablement à une hausse structurelle des dépenses de santé</a:t>
            </a:r>
          </a:p>
          <a:p>
            <a:pPr lvl="1"/>
            <a:r>
              <a:rPr lang="fr-FR" sz="1600" dirty="0">
                <a:latin typeface="Gill Sans MT" panose="020B0502020104020203" pitchFamily="34" charset="0"/>
              </a:rPr>
              <a:t>Un homme /  une femme de 85 ans et plus consomme en moyenne 8 / 6 fois plus de santé qu’un homme / une femme âgé(e) de 5 à 25 ans (4 / 3 fois plus qu’un homme / une femme de 50 ans)</a:t>
            </a:r>
          </a:p>
          <a:p>
            <a:endParaRPr lang="fr-FR" sz="1800" dirty="0">
              <a:latin typeface="Gill Sans MT" panose="020B0502020104020203" pitchFamily="34" charset="0"/>
            </a:endParaRPr>
          </a:p>
        </p:txBody>
      </p:sp>
      <p:sp>
        <p:nvSpPr>
          <p:cNvPr id="3" name="Titre 2"/>
          <p:cNvSpPr>
            <a:spLocks noGrp="1"/>
          </p:cNvSpPr>
          <p:nvPr>
            <p:ph type="title"/>
          </p:nvPr>
        </p:nvSpPr>
        <p:spPr/>
        <p:txBody>
          <a:bodyPr/>
          <a:lstStyle/>
          <a:p>
            <a:r>
              <a:rPr lang="fr-FR" sz="2000" dirty="0">
                <a:latin typeface="Gill Sans MT" panose="020B0502020104020203" pitchFamily="34" charset="0"/>
              </a:rPr>
              <a:t>A long terme l’impact structurel du vieillissement</a:t>
            </a:r>
          </a:p>
        </p:txBody>
      </p:sp>
      <p:pic>
        <p:nvPicPr>
          <p:cNvPr id="6" name="Espace réservé du contenu 5"/>
          <p:cNvPicPr>
            <a:picLocks noChangeAspect="1"/>
          </p:cNvPicPr>
          <p:nvPr/>
        </p:nvPicPr>
        <p:blipFill>
          <a:blip r:embed="rId2"/>
          <a:stretch>
            <a:fillRect/>
          </a:stretch>
        </p:blipFill>
        <p:spPr bwMode="auto">
          <a:xfrm>
            <a:off x="35496" y="2218569"/>
            <a:ext cx="4825230" cy="4417754"/>
          </a:xfrm>
          <a:prstGeom prst="rect">
            <a:avLst/>
          </a:prstGeom>
          <a:noFill/>
          <a:ln w="9525">
            <a:noFill/>
            <a:miter lim="800000"/>
            <a:headEnd/>
            <a:tailEnd/>
          </a:ln>
        </p:spPr>
      </p:pic>
      <p:pic>
        <p:nvPicPr>
          <p:cNvPr id="9" name="Image 8"/>
          <p:cNvPicPr>
            <a:picLocks noChangeAspect="1"/>
          </p:cNvPicPr>
          <p:nvPr/>
        </p:nvPicPr>
        <p:blipFill>
          <a:blip r:embed="rId3"/>
          <a:stretch>
            <a:fillRect/>
          </a:stretch>
        </p:blipFill>
        <p:spPr>
          <a:xfrm>
            <a:off x="5098534" y="3834582"/>
            <a:ext cx="3967990" cy="2474738"/>
          </a:xfrm>
          <a:prstGeom prst="rect">
            <a:avLst/>
          </a:prstGeom>
        </p:spPr>
      </p:pic>
      <p:sp>
        <p:nvSpPr>
          <p:cNvPr id="10" name="Ellipse 9"/>
          <p:cNvSpPr/>
          <p:nvPr/>
        </p:nvSpPr>
        <p:spPr bwMode="auto">
          <a:xfrm>
            <a:off x="7082529" y="4444673"/>
            <a:ext cx="216024" cy="1656184"/>
          </a:xfrm>
          <a:prstGeom prst="ellips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60426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000" dirty="0">
                <a:latin typeface="Gill Sans MT" panose="020B0502020104020203" pitchFamily="34" charset="0"/>
              </a:rPr>
              <a:t>Impact du vieillissement sur les dépenses de santé et de dépendance</a:t>
            </a:r>
          </a:p>
        </p:txBody>
      </p:sp>
      <p:pic>
        <p:nvPicPr>
          <p:cNvPr id="8" name="Image 7"/>
          <p:cNvPicPr>
            <a:picLocks noChangeAspect="1"/>
          </p:cNvPicPr>
          <p:nvPr/>
        </p:nvPicPr>
        <p:blipFill>
          <a:blip r:embed="rId2"/>
          <a:stretch>
            <a:fillRect/>
          </a:stretch>
        </p:blipFill>
        <p:spPr>
          <a:xfrm>
            <a:off x="216938" y="2708920"/>
            <a:ext cx="5511372" cy="3888432"/>
          </a:xfrm>
          <a:prstGeom prst="rect">
            <a:avLst/>
          </a:prstGeom>
        </p:spPr>
      </p:pic>
      <p:sp>
        <p:nvSpPr>
          <p:cNvPr id="9" name="Espace réservé du contenu 1"/>
          <p:cNvSpPr txBox="1">
            <a:spLocks/>
          </p:cNvSpPr>
          <p:nvPr/>
        </p:nvSpPr>
        <p:spPr bwMode="auto">
          <a:xfrm>
            <a:off x="96528" y="511223"/>
            <a:ext cx="9155992" cy="2027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FF3300"/>
              </a:buClr>
              <a:buSzPct val="75000"/>
              <a:buFont typeface="Wingdings" panose="05000000000000000000" pitchFamily="2" charset="2"/>
              <a:buChar char="q"/>
              <a:defRPr sz="1600" b="1">
                <a:solidFill>
                  <a:srgbClr val="5F5F5F"/>
                </a:solidFill>
                <a:latin typeface="Stone Sans"/>
                <a:ea typeface="Calibri" pitchFamily="34" charset="0"/>
                <a:cs typeface="Stone Sans"/>
              </a:defRPr>
            </a:lvl1pPr>
            <a:lvl2pPr marL="557213" indent="-214313" algn="l" rtl="0" eaLnBrk="0" fontAlgn="base" hangingPunct="0">
              <a:spcBef>
                <a:spcPct val="20000"/>
              </a:spcBef>
              <a:spcAft>
                <a:spcPct val="0"/>
              </a:spcAft>
              <a:buClr>
                <a:srgbClr val="FF3300"/>
              </a:buClr>
              <a:buSzPct val="80000"/>
              <a:buFont typeface="Wingdings" pitchFamily="2" charset="2"/>
              <a:buChar char="¨"/>
              <a:defRPr sz="1400">
                <a:solidFill>
                  <a:srgbClr val="5F5F5F"/>
                </a:solidFill>
                <a:latin typeface="Stone Sans"/>
                <a:ea typeface="Calibri" pitchFamily="34" charset="0"/>
                <a:cs typeface="Stone Sans"/>
              </a:defRPr>
            </a:lvl2pPr>
            <a:lvl3pPr marL="857250" indent="-171450" algn="l" rtl="0" eaLnBrk="0" fontAlgn="base" hangingPunct="0">
              <a:spcBef>
                <a:spcPct val="20000"/>
              </a:spcBef>
              <a:spcAft>
                <a:spcPct val="0"/>
              </a:spcAft>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algn="l" rtl="0" eaLnBrk="0" fontAlgn="base" hangingPunct="0">
              <a:spcBef>
                <a:spcPct val="20000"/>
              </a:spcBef>
              <a:spcAft>
                <a:spcPct val="0"/>
              </a:spcAft>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algn="l" rtl="0" eaLnBrk="0" fontAlgn="base" hangingPunct="0">
              <a:spcBef>
                <a:spcPct val="20000"/>
              </a:spcBef>
              <a:spcAft>
                <a:spcPct val="0"/>
              </a:spcAft>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a:lstStyle>
          <a:p>
            <a:r>
              <a:rPr lang="fr-FR" kern="0" dirty="0">
                <a:latin typeface="Gill Sans MT" panose="020B0502020104020203" pitchFamily="34" charset="0"/>
              </a:rPr>
              <a:t>Les dépenses publiques de santé augmenteraient de 1,3 point de PIB annuel en 2070…</a:t>
            </a:r>
          </a:p>
          <a:p>
            <a:pPr lvl="1"/>
            <a:r>
              <a:rPr lang="fr-FR" kern="0" dirty="0">
                <a:latin typeface="Gill Sans MT" panose="020B0502020104020203" pitchFamily="34" charset="0"/>
              </a:rPr>
              <a:t>Projections réalisées par la Commission européenne (The 2021 </a:t>
            </a:r>
            <a:r>
              <a:rPr lang="fr-FR" kern="0" dirty="0" err="1">
                <a:latin typeface="Gill Sans MT" panose="020B0502020104020203" pitchFamily="34" charset="0"/>
              </a:rPr>
              <a:t>Ageing</a:t>
            </a:r>
            <a:r>
              <a:rPr lang="fr-FR" kern="0" dirty="0">
                <a:latin typeface="Gill Sans MT" panose="020B0502020104020203" pitchFamily="34" charset="0"/>
              </a:rPr>
              <a:t> Report)</a:t>
            </a:r>
          </a:p>
          <a:p>
            <a:pPr lvl="1"/>
            <a:r>
              <a:rPr lang="fr-FR" kern="0" dirty="0">
                <a:latin typeface="Gill Sans MT" panose="020B0502020104020203" pitchFamily="34" charset="0"/>
              </a:rPr>
              <a:t>L’équivalent de 30 milliards par an supplémentaire à financer</a:t>
            </a:r>
          </a:p>
          <a:p>
            <a:pPr lvl="1"/>
            <a:r>
              <a:rPr lang="fr-FR" kern="0" dirty="0">
                <a:latin typeface="Gill Sans MT" panose="020B0502020104020203" pitchFamily="34" charset="0"/>
              </a:rPr>
              <a:t>Un accroissement proche des autres pays européens (1,2 pts de PIB)</a:t>
            </a:r>
          </a:p>
          <a:p>
            <a:pPr lvl="1"/>
            <a:r>
              <a:rPr lang="fr-FR" kern="0" dirty="0">
                <a:latin typeface="Gill Sans MT" panose="020B0502020104020203" pitchFamily="34" charset="0"/>
              </a:rPr>
              <a:t>Mais on part d’un point plus élevé en 2019 (8,4 pts de PIB contre 6,7 pts en moyenne dans la zone euro)</a:t>
            </a:r>
          </a:p>
          <a:p>
            <a:pPr lvl="2"/>
            <a:r>
              <a:rPr lang="fr-FR" kern="0" dirty="0">
                <a:latin typeface="Gill Sans MT" panose="020B0502020104020203" pitchFamily="34" charset="0"/>
              </a:rPr>
              <a:t>Poids des dépenses privées de santé est faible en France par rapport aux autres pays</a:t>
            </a:r>
          </a:p>
          <a:p>
            <a:r>
              <a:rPr lang="fr-FR" kern="0" dirty="0">
                <a:latin typeface="Gill Sans MT" panose="020B0502020104020203" pitchFamily="34" charset="0"/>
              </a:rPr>
              <a:t>…et les dépenses liées à la dépendance seraient en hausse de 1 point de PIB d’ici à 2070</a:t>
            </a:r>
          </a:p>
          <a:p>
            <a:pPr lvl="1"/>
            <a:r>
              <a:rPr lang="fr-FR" kern="0" dirty="0">
                <a:latin typeface="Gill Sans MT" panose="020B0502020104020203" pitchFamily="34" charset="0"/>
              </a:rPr>
              <a:t>Une augmentation de 50 %</a:t>
            </a:r>
          </a:p>
          <a:p>
            <a:endParaRPr lang="fr-FR" kern="0" dirty="0">
              <a:latin typeface="Gill Sans MT" panose="020B0502020104020203" pitchFamily="34" charset="0"/>
            </a:endParaRPr>
          </a:p>
          <a:p>
            <a:endParaRPr lang="fr-FR" kern="0" dirty="0">
              <a:latin typeface="Gill Sans MT" panose="020B0502020104020203" pitchFamily="34" charset="0"/>
            </a:endParaRPr>
          </a:p>
        </p:txBody>
      </p:sp>
      <p:pic>
        <p:nvPicPr>
          <p:cNvPr id="10" name="Image 9"/>
          <p:cNvPicPr>
            <a:picLocks noChangeAspect="1"/>
          </p:cNvPicPr>
          <p:nvPr/>
        </p:nvPicPr>
        <p:blipFill>
          <a:blip r:embed="rId3"/>
          <a:stretch>
            <a:fillRect/>
          </a:stretch>
        </p:blipFill>
        <p:spPr>
          <a:xfrm>
            <a:off x="6444208" y="2689860"/>
            <a:ext cx="2167705" cy="3860579"/>
          </a:xfrm>
          <a:prstGeom prst="rect">
            <a:avLst/>
          </a:prstGeom>
        </p:spPr>
      </p:pic>
      <p:sp>
        <p:nvSpPr>
          <p:cNvPr id="12" name="Ellipse 11"/>
          <p:cNvSpPr/>
          <p:nvPr/>
        </p:nvSpPr>
        <p:spPr bwMode="auto">
          <a:xfrm>
            <a:off x="5364088" y="3068960"/>
            <a:ext cx="288032" cy="2952328"/>
          </a:xfrm>
          <a:prstGeom prst="ellipse">
            <a:avLst/>
          </a:prstGeom>
          <a:noFill/>
          <a:ln w="190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13" name="Ellipse 12"/>
          <p:cNvSpPr/>
          <p:nvPr/>
        </p:nvSpPr>
        <p:spPr bwMode="auto">
          <a:xfrm>
            <a:off x="6444208" y="4149080"/>
            <a:ext cx="2055960" cy="216024"/>
          </a:xfrm>
          <a:prstGeom prst="ellipse">
            <a:avLst/>
          </a:prstGeom>
          <a:noFill/>
          <a:ln w="190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78422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620688"/>
            <a:ext cx="8856984" cy="5976662"/>
          </a:xfrm>
        </p:spPr>
        <p:txBody>
          <a:bodyPr/>
          <a:lstStyle/>
          <a:p>
            <a:r>
              <a:rPr lang="fr-FR" dirty="0">
                <a:latin typeface="Gill Sans MT" panose="020B0502020104020203" pitchFamily="34" charset="0"/>
              </a:rPr>
              <a:t>Le trou à boucher de la crise</a:t>
            </a:r>
          </a:p>
          <a:p>
            <a:pPr lvl="1"/>
            <a:r>
              <a:rPr lang="fr-FR" dirty="0">
                <a:latin typeface="Gill Sans MT" panose="020B0502020104020203" pitchFamily="34" charset="0"/>
              </a:rPr>
              <a:t>Près de 100 Mds sur 3 ans dont 85 % lié à l’Assurance Maladie</a:t>
            </a:r>
          </a:p>
          <a:p>
            <a:pPr lvl="2"/>
            <a:r>
              <a:rPr lang="fr-FR" dirty="0">
                <a:latin typeface="Gill Sans MT" panose="020B0502020104020203" pitchFamily="34" charset="0"/>
              </a:rPr>
              <a:t>143 Mds sur la période 2020-25 selon PLFSS 2022</a:t>
            </a:r>
          </a:p>
          <a:p>
            <a:pPr lvl="1"/>
            <a:r>
              <a:rPr lang="fr-FR" dirty="0">
                <a:latin typeface="Gill Sans MT" panose="020B0502020104020203" pitchFamily="34" charset="0"/>
              </a:rPr>
              <a:t>Transfert de dette de 136 Mds à la CADES (loi relative à la dette sociale et à l’autonomie du 7 août 2020)</a:t>
            </a:r>
          </a:p>
          <a:p>
            <a:pPr lvl="2"/>
            <a:r>
              <a:rPr lang="fr-FR" dirty="0">
                <a:latin typeface="Gill Sans MT" panose="020B0502020104020203" pitchFamily="34" charset="0"/>
              </a:rPr>
              <a:t>Horizon d’amortissement  a été prolongé jusqu’en 2033</a:t>
            </a:r>
          </a:p>
          <a:p>
            <a:pPr lvl="1"/>
            <a:r>
              <a:rPr lang="fr-FR" dirty="0">
                <a:latin typeface="Gill Sans MT" panose="020B0502020104020203" pitchFamily="34" charset="0"/>
              </a:rPr>
              <a:t>La convergence vers l’équilibre budgétaire n’est pas programmée d’ici à 2025</a:t>
            </a:r>
          </a:p>
          <a:p>
            <a:pPr lvl="2"/>
            <a:r>
              <a:rPr lang="fr-FR" dirty="0">
                <a:latin typeface="Gill Sans MT" panose="020B0502020104020203" pitchFamily="34" charset="0"/>
              </a:rPr>
              <a:t>Quelles perspectives budgétaires à long terme ?</a:t>
            </a:r>
          </a:p>
          <a:p>
            <a:pPr lvl="2"/>
            <a:r>
              <a:rPr lang="fr-FR" dirty="0">
                <a:latin typeface="Gill Sans MT" panose="020B0502020104020203" pitchFamily="34" charset="0"/>
              </a:rPr>
              <a:t>Incertitude très forte sur le scénario de croissance de moyen terme et l’évolution du PIB potentiel</a:t>
            </a:r>
          </a:p>
          <a:p>
            <a:endParaRPr lang="fr-FR" dirty="0">
              <a:latin typeface="Gill Sans MT" panose="020B0502020104020203" pitchFamily="34" charset="0"/>
            </a:endParaRPr>
          </a:p>
          <a:p>
            <a:r>
              <a:rPr lang="fr-FR" dirty="0">
                <a:latin typeface="Gill Sans MT" panose="020B0502020104020203" pitchFamily="34" charset="0"/>
              </a:rPr>
              <a:t>Des nouveaux besoins sanitaires sont apparus avec la crise </a:t>
            </a:r>
            <a:r>
              <a:rPr lang="fr-FR" dirty="0" err="1">
                <a:latin typeface="Gill Sans MT" panose="020B0502020104020203" pitchFamily="34" charset="0"/>
              </a:rPr>
              <a:t>Covid</a:t>
            </a:r>
            <a:r>
              <a:rPr lang="fr-FR" dirty="0">
                <a:latin typeface="Gill Sans MT" panose="020B0502020104020203" pitchFamily="34" charset="0"/>
              </a:rPr>
              <a:t>…</a:t>
            </a:r>
          </a:p>
          <a:p>
            <a:pPr lvl="1"/>
            <a:r>
              <a:rPr lang="fr-FR" dirty="0">
                <a:latin typeface="Gill Sans MT" panose="020B0502020104020203" pitchFamily="34" charset="0"/>
              </a:rPr>
              <a:t>Prévention des risques, matériels, personnel médical</a:t>
            </a:r>
          </a:p>
          <a:p>
            <a:pPr lvl="2"/>
            <a:r>
              <a:rPr lang="fr-FR" dirty="0">
                <a:latin typeface="Gill Sans MT" panose="020B0502020104020203" pitchFamily="34" charset="0"/>
              </a:rPr>
              <a:t>Vers une campagne de vaccination annuelle comme pour la grippe ?</a:t>
            </a:r>
          </a:p>
          <a:p>
            <a:pPr lvl="1"/>
            <a:r>
              <a:rPr lang="fr-FR" dirty="0">
                <a:latin typeface="Gill Sans MT" panose="020B0502020104020203" pitchFamily="34" charset="0"/>
              </a:rPr>
              <a:t>Question de la dépendance de la France vis-à-vis de l’extérieur est apparue</a:t>
            </a:r>
          </a:p>
          <a:p>
            <a:pPr lvl="2"/>
            <a:r>
              <a:rPr lang="fr-FR" dirty="0">
                <a:latin typeface="Gill Sans MT" panose="020B0502020104020203" pitchFamily="34" charset="0"/>
              </a:rPr>
              <a:t>Autonomie stratégique : principes actifs, médicaments, respirateurs, masques…</a:t>
            </a:r>
          </a:p>
          <a:p>
            <a:endParaRPr lang="fr-FR" dirty="0">
              <a:latin typeface="Gill Sans MT" panose="020B0502020104020203" pitchFamily="34" charset="0"/>
            </a:endParaRPr>
          </a:p>
          <a:p>
            <a:r>
              <a:rPr lang="fr-FR" dirty="0">
                <a:latin typeface="Gill Sans MT" panose="020B0502020104020203" pitchFamily="34" charset="0"/>
              </a:rPr>
              <a:t>… mais certains enjeux sociaux-économiques étaient déjà présent avant</a:t>
            </a:r>
          </a:p>
          <a:p>
            <a:pPr lvl="1"/>
            <a:r>
              <a:rPr lang="fr-FR" dirty="0">
                <a:latin typeface="Gill Sans MT" panose="020B0502020104020203" pitchFamily="34" charset="0"/>
              </a:rPr>
              <a:t>Le progrès technique permet de gagner en espérance de vie mais coûte cher</a:t>
            </a:r>
          </a:p>
          <a:p>
            <a:pPr lvl="2"/>
            <a:r>
              <a:rPr lang="fr-FR" dirty="0">
                <a:latin typeface="Gill Sans MT" panose="020B0502020104020203" pitchFamily="34" charset="0"/>
              </a:rPr>
              <a:t>Coût des nouveaux traitements et des technologies</a:t>
            </a:r>
          </a:p>
          <a:p>
            <a:pPr lvl="1"/>
            <a:r>
              <a:rPr lang="fr-FR" dirty="0">
                <a:latin typeface="Gill Sans MT" panose="020B0502020104020203" pitchFamily="34" charset="0"/>
              </a:rPr>
              <a:t>Réduire les inégalités en réduisant le reste à charge pour les ménages </a:t>
            </a:r>
          </a:p>
          <a:p>
            <a:pPr lvl="2"/>
            <a:r>
              <a:rPr lang="fr-FR" dirty="0">
                <a:latin typeface="Gill Sans MT" panose="020B0502020104020203" pitchFamily="34" charset="0"/>
              </a:rPr>
              <a:t>Poids le plus faible des pays de l’OCDE (6,5 % sur la consommation de soins)</a:t>
            </a:r>
          </a:p>
          <a:p>
            <a:pPr lvl="2"/>
            <a:r>
              <a:rPr lang="fr-FR" dirty="0">
                <a:latin typeface="Gill Sans MT" panose="020B0502020104020203" pitchFamily="34" charset="0"/>
              </a:rPr>
              <a:t>Pose la question du financement global de la baisse du RAC et du partage des rôles entre Sécu et Complémentaires</a:t>
            </a:r>
          </a:p>
          <a:p>
            <a:pPr lvl="3"/>
            <a:endParaRPr lang="fr-FR" sz="1100" dirty="0">
              <a:latin typeface="Gill Sans MT" panose="020B0502020104020203" pitchFamily="34" charset="0"/>
            </a:endParaRPr>
          </a:p>
        </p:txBody>
      </p:sp>
      <p:sp>
        <p:nvSpPr>
          <p:cNvPr id="3" name="Titre 2"/>
          <p:cNvSpPr>
            <a:spLocks noGrp="1"/>
          </p:cNvSpPr>
          <p:nvPr>
            <p:ph type="title"/>
          </p:nvPr>
        </p:nvSpPr>
        <p:spPr>
          <a:xfrm>
            <a:off x="107504" y="0"/>
            <a:ext cx="8713787" cy="479425"/>
          </a:xfrm>
        </p:spPr>
        <p:txBody>
          <a:bodyPr/>
          <a:lstStyle/>
          <a:p>
            <a:r>
              <a:rPr lang="fr-FR" sz="2000" dirty="0">
                <a:latin typeface="Gill Sans MT" panose="020B0502020104020203" pitchFamily="34" charset="0"/>
              </a:rPr>
              <a:t>Conclusion : les défis pour la Protection sociale </a:t>
            </a:r>
          </a:p>
        </p:txBody>
      </p:sp>
    </p:spTree>
    <p:extLst>
      <p:ext uri="{BB962C8B-B14F-4D97-AF65-F5344CB8AC3E}">
        <p14:creationId xmlns:p14="http://schemas.microsoft.com/office/powerpoint/2010/main" val="284139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692698"/>
            <a:ext cx="9143999" cy="5976662"/>
          </a:xfrm>
        </p:spPr>
        <p:txBody>
          <a:bodyPr/>
          <a:lstStyle/>
          <a:p>
            <a:r>
              <a:rPr lang="fr-FR" sz="2000" dirty="0"/>
              <a:t>Des pertes d’activité colossales en 2020 dans tous les pays du monde</a:t>
            </a:r>
          </a:p>
          <a:p>
            <a:pPr lvl="1"/>
            <a:r>
              <a:rPr lang="fr-FR" sz="1600" dirty="0"/>
              <a:t>Relativement à une trajectoire sans crise </a:t>
            </a:r>
          </a:p>
        </p:txBody>
      </p:sp>
      <p:sp>
        <p:nvSpPr>
          <p:cNvPr id="3" name="Titre 2"/>
          <p:cNvSpPr>
            <a:spLocks noGrp="1"/>
          </p:cNvSpPr>
          <p:nvPr>
            <p:ph type="title"/>
          </p:nvPr>
        </p:nvSpPr>
        <p:spPr>
          <a:xfrm>
            <a:off x="250826" y="2"/>
            <a:ext cx="8785670" cy="479425"/>
          </a:xfrm>
        </p:spPr>
        <p:txBody>
          <a:bodyPr/>
          <a:lstStyle/>
          <a:p>
            <a:r>
              <a:rPr lang="fr-FR" sz="2000" dirty="0">
                <a:latin typeface="Gill Sans MT" panose="020B0502020104020203" pitchFamily="34" charset="0"/>
              </a:rPr>
              <a:t>Retour sur une récession inédite</a:t>
            </a:r>
          </a:p>
        </p:txBody>
      </p:sp>
      <p:sp>
        <p:nvSpPr>
          <p:cNvPr id="7" name="ZoneTexte 6"/>
          <p:cNvSpPr txBox="1"/>
          <p:nvPr/>
        </p:nvSpPr>
        <p:spPr>
          <a:xfrm>
            <a:off x="467544" y="6406033"/>
            <a:ext cx="4644008" cy="276999"/>
          </a:xfrm>
          <a:prstGeom prst="rect">
            <a:avLst/>
          </a:prstGeom>
          <a:noFill/>
        </p:spPr>
        <p:txBody>
          <a:bodyPr wrap="square" rtlCol="0">
            <a:spAutoFit/>
          </a:bodyPr>
          <a:lstStyle/>
          <a:p>
            <a:r>
              <a:rPr lang="fr-FR" sz="1200" i="1" dirty="0">
                <a:latin typeface="Gill Sans MT" panose="020B0502020104020203" pitchFamily="34" charset="0"/>
              </a:rPr>
              <a:t>Sources : Comptes nationaux, FMI, OFCE</a:t>
            </a:r>
          </a:p>
        </p:txBody>
      </p:sp>
      <p:pic>
        <p:nvPicPr>
          <p:cNvPr id="6" name="Image 5">
            <a:extLst>
              <a:ext uri="{FF2B5EF4-FFF2-40B4-BE49-F238E27FC236}">
                <a16:creationId xmlns:a16="http://schemas.microsoft.com/office/drawing/2014/main" id="{12EE328C-3CE0-487B-A2D9-146C3F30CEE4}"/>
              </a:ext>
            </a:extLst>
          </p:cNvPr>
          <p:cNvPicPr>
            <a:picLocks noChangeAspect="1"/>
          </p:cNvPicPr>
          <p:nvPr/>
        </p:nvPicPr>
        <p:blipFill>
          <a:blip r:embed="rId2"/>
          <a:stretch>
            <a:fillRect/>
          </a:stretch>
        </p:blipFill>
        <p:spPr>
          <a:xfrm>
            <a:off x="971600" y="1587441"/>
            <a:ext cx="7128792" cy="4665029"/>
          </a:xfrm>
          <a:prstGeom prst="rect">
            <a:avLst/>
          </a:prstGeom>
        </p:spPr>
      </p:pic>
    </p:spTree>
    <p:extLst>
      <p:ext uri="{BB962C8B-B14F-4D97-AF65-F5344CB8AC3E}">
        <p14:creationId xmlns:p14="http://schemas.microsoft.com/office/powerpoint/2010/main" val="119521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620688"/>
            <a:ext cx="8856984" cy="5976662"/>
          </a:xfrm>
        </p:spPr>
        <p:txBody>
          <a:bodyPr/>
          <a:lstStyle/>
          <a:p>
            <a:r>
              <a:rPr lang="fr-FR" dirty="0">
                <a:latin typeface="Gill Sans MT" panose="020B0502020104020203" pitchFamily="34" charset="0"/>
              </a:rPr>
              <a:t>A plus long terme, le défi démographique et son impact sur les retraites, la santé et l’autonomie</a:t>
            </a:r>
          </a:p>
          <a:p>
            <a:endParaRPr lang="fr-FR" dirty="0">
              <a:latin typeface="Gill Sans MT" panose="020B0502020104020203" pitchFamily="34" charset="0"/>
            </a:endParaRPr>
          </a:p>
          <a:p>
            <a:r>
              <a:rPr lang="fr-FR" dirty="0">
                <a:latin typeface="Gill Sans MT" panose="020B0502020104020203" pitchFamily="34" charset="0"/>
              </a:rPr>
              <a:t>La question de la réforme des retraites va vite revenir sur le devant de la scène</a:t>
            </a:r>
          </a:p>
          <a:p>
            <a:pPr lvl="1"/>
            <a:r>
              <a:rPr lang="fr-FR" dirty="0">
                <a:latin typeface="Gill Sans MT" panose="020B0502020104020203" pitchFamily="34" charset="0"/>
              </a:rPr>
              <a:t>Entre 10 et 15 Mds / an à financer</a:t>
            </a:r>
          </a:p>
          <a:p>
            <a:pPr lvl="1"/>
            <a:r>
              <a:rPr lang="fr-FR" dirty="0">
                <a:latin typeface="Gill Sans MT" panose="020B0502020104020203" pitchFamily="34" charset="0"/>
              </a:rPr>
              <a:t>Report âge légal, accélération du calendrier d’augmentation de la durée de cotisations, gel des pensions, hausse des cotisations ?</a:t>
            </a:r>
          </a:p>
          <a:p>
            <a:pPr lvl="1"/>
            <a:r>
              <a:rPr lang="fr-FR" dirty="0">
                <a:latin typeface="Gill Sans MT" panose="020B0502020104020203" pitchFamily="34" charset="0"/>
              </a:rPr>
              <a:t>En fonction des mesures et leur timing, effets macroéconomiques différents</a:t>
            </a:r>
          </a:p>
          <a:p>
            <a:pPr lvl="2"/>
            <a:r>
              <a:rPr lang="fr-FR" dirty="0">
                <a:latin typeface="Gill Sans MT" panose="020B0502020104020203" pitchFamily="34" charset="0"/>
              </a:rPr>
              <a:t>Nécessite de prendre en compte les effets sur le marché du travail, le pouvoir d’achat, la compétitivité… </a:t>
            </a:r>
          </a:p>
          <a:p>
            <a:endParaRPr lang="fr-FR" dirty="0">
              <a:latin typeface="Gill Sans MT" panose="020B0502020104020203" pitchFamily="34" charset="0"/>
            </a:endParaRPr>
          </a:p>
          <a:p>
            <a:r>
              <a:rPr lang="fr-FR" dirty="0">
                <a:latin typeface="Gill Sans MT" panose="020B0502020104020203" pitchFamily="34" charset="0"/>
              </a:rPr>
              <a:t>Des besoins de santé structurellement en hausse avec le vieillissement démographique</a:t>
            </a:r>
          </a:p>
          <a:p>
            <a:pPr lvl="1"/>
            <a:r>
              <a:rPr lang="fr-FR" dirty="0">
                <a:latin typeface="Gill Sans MT" panose="020B0502020104020203" pitchFamily="34" charset="0"/>
              </a:rPr>
              <a:t>Environ 50 milliards / an de plus à consacrer aux dépenses de santé et de dépendance d’ici à 2070 </a:t>
            </a:r>
            <a:endParaRPr lang="fr-FR" sz="1200" dirty="0">
              <a:latin typeface="Gill Sans MT" panose="020B0502020104020203" pitchFamily="34" charset="0"/>
            </a:endParaRPr>
          </a:p>
          <a:p>
            <a:pPr lvl="2"/>
            <a:r>
              <a:rPr lang="fr-FR" sz="1400" dirty="0">
                <a:latin typeface="Gill Sans MT" panose="020B0502020104020203" pitchFamily="34" charset="0"/>
              </a:rPr>
              <a:t>Des besoins largement supérieurs à ceux prévus pour les retraites</a:t>
            </a:r>
          </a:p>
          <a:p>
            <a:pPr lvl="3"/>
            <a:r>
              <a:rPr lang="fr-FR" sz="1200" dirty="0">
                <a:latin typeface="Gill Sans MT" panose="020B0502020104020203" pitchFamily="34" charset="0"/>
              </a:rPr>
              <a:t>Mais cette question passe souvent au second plan par rapport à celle des retraites dans le débat public</a:t>
            </a:r>
          </a:p>
          <a:p>
            <a:pPr lvl="3"/>
            <a:endParaRPr lang="fr-FR" sz="800" dirty="0">
              <a:latin typeface="Gill Sans MT" panose="020B0502020104020203" pitchFamily="34" charset="0"/>
            </a:endParaRPr>
          </a:p>
        </p:txBody>
      </p:sp>
      <p:sp>
        <p:nvSpPr>
          <p:cNvPr id="3" name="Titre 2"/>
          <p:cNvSpPr>
            <a:spLocks noGrp="1"/>
          </p:cNvSpPr>
          <p:nvPr>
            <p:ph type="title"/>
          </p:nvPr>
        </p:nvSpPr>
        <p:spPr>
          <a:xfrm>
            <a:off x="107504" y="30484"/>
            <a:ext cx="8713787" cy="479425"/>
          </a:xfrm>
        </p:spPr>
        <p:txBody>
          <a:bodyPr/>
          <a:lstStyle/>
          <a:p>
            <a:r>
              <a:rPr lang="fr-FR" sz="2000" dirty="0">
                <a:latin typeface="Gill Sans MT" panose="020B0502020104020203" pitchFamily="34" charset="0"/>
              </a:rPr>
              <a:t>Conclusion : les défis pour la Protection sociale </a:t>
            </a:r>
          </a:p>
        </p:txBody>
      </p:sp>
    </p:spTree>
    <p:extLst>
      <p:ext uri="{BB962C8B-B14F-4D97-AF65-F5344CB8AC3E}">
        <p14:creationId xmlns:p14="http://schemas.microsoft.com/office/powerpoint/2010/main" val="3558103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4880" y="692696"/>
            <a:ext cx="9040608" cy="5976662"/>
          </a:xfrm>
        </p:spPr>
        <p:txBody>
          <a:bodyPr/>
          <a:lstStyle/>
          <a:p>
            <a:r>
              <a:rPr lang="fr-FR" dirty="0">
                <a:latin typeface="Gill Sans MT" panose="020B0502020104020203" pitchFamily="34" charset="0"/>
              </a:rPr>
              <a:t>La nécessité de retrouver une croissance robuste et le plein-emploi</a:t>
            </a:r>
          </a:p>
          <a:p>
            <a:pPr lvl="1"/>
            <a:r>
              <a:rPr lang="fr-FR" dirty="0">
                <a:latin typeface="Gill Sans MT" panose="020B0502020104020203" pitchFamily="34" charset="0"/>
              </a:rPr>
              <a:t>Une croissance et une masse salariale dynamique sont clés pour avoir les ressources pour financer des déficits</a:t>
            </a:r>
          </a:p>
          <a:p>
            <a:pPr lvl="1"/>
            <a:r>
              <a:rPr lang="fr-FR" dirty="0">
                <a:latin typeface="Gill Sans MT" panose="020B0502020104020203" pitchFamily="34" charset="0"/>
              </a:rPr>
              <a:t>Economies liées à la baisse du chômage permet de libérer des ressources pour financer des nouveaux besoins</a:t>
            </a:r>
          </a:p>
          <a:p>
            <a:pPr lvl="1"/>
            <a:r>
              <a:rPr lang="fr-FR" dirty="0">
                <a:latin typeface="Gill Sans MT" panose="020B0502020104020203" pitchFamily="34" charset="0"/>
              </a:rPr>
              <a:t>Accroitre la croissance potentielle</a:t>
            </a:r>
          </a:p>
          <a:p>
            <a:pPr lvl="2"/>
            <a:r>
              <a:rPr lang="fr-FR" sz="1400" dirty="0">
                <a:latin typeface="Gill Sans MT" panose="020B0502020104020203" pitchFamily="34" charset="0"/>
              </a:rPr>
              <a:t>Notamment l’ambition du Plan d’Investissement (de 30 Mds sur 10 ans ?) présenté en octobre</a:t>
            </a:r>
          </a:p>
          <a:p>
            <a:pPr lvl="3"/>
            <a:r>
              <a:rPr lang="fr-FR" sz="1200" dirty="0">
                <a:latin typeface="Gill Sans MT" panose="020B0502020104020203" pitchFamily="34" charset="0"/>
              </a:rPr>
              <a:t>R&amp;D / innovation / formation, numérique, transports, santé, biotechnologies, énergie (</a:t>
            </a:r>
            <a:r>
              <a:rPr lang="fr-FR" sz="1200" dirty="0" err="1">
                <a:latin typeface="Gill Sans MT" panose="020B0502020104020203" pitchFamily="34" charset="0"/>
              </a:rPr>
              <a:t>cf</a:t>
            </a:r>
            <a:r>
              <a:rPr lang="fr-FR" sz="1200" dirty="0">
                <a:latin typeface="Gill Sans MT" panose="020B0502020104020203" pitchFamily="34" charset="0"/>
              </a:rPr>
              <a:t> Plan </a:t>
            </a:r>
            <a:r>
              <a:rPr lang="fr-FR" sz="1200" dirty="0" err="1">
                <a:latin typeface="Gill Sans MT" panose="020B0502020104020203" pitchFamily="34" charset="0"/>
              </a:rPr>
              <a:t>Biden</a:t>
            </a:r>
            <a:r>
              <a:rPr lang="fr-FR" sz="1200" dirty="0">
                <a:latin typeface="Gill Sans MT" panose="020B0502020104020203" pitchFamily="34" charset="0"/>
              </a:rPr>
              <a:t>)…</a:t>
            </a:r>
          </a:p>
          <a:p>
            <a:pPr lvl="3"/>
            <a:r>
              <a:rPr lang="fr-FR" sz="1200" dirty="0">
                <a:latin typeface="Gill Sans MT" panose="020B0502020104020203" pitchFamily="34" charset="0"/>
              </a:rPr>
              <a:t>Contexte de taux 0% incite à financer de nouvelles mesures de relance pour le 10 prochaines années </a:t>
            </a:r>
          </a:p>
          <a:p>
            <a:pPr lvl="4"/>
            <a:r>
              <a:rPr lang="fr-FR" sz="1200" dirty="0">
                <a:latin typeface="Gill Sans MT" panose="020B0502020104020203" pitchFamily="34" charset="0"/>
              </a:rPr>
              <a:t>De nombreux projets sont rentables avec un financement fixe à 0 % sur dix ans</a:t>
            </a:r>
          </a:p>
          <a:p>
            <a:endParaRPr lang="fr-FR" sz="1400" dirty="0">
              <a:latin typeface="Gill Sans MT" panose="020B0502020104020203" pitchFamily="34" charset="0"/>
            </a:endParaRPr>
          </a:p>
          <a:p>
            <a:r>
              <a:rPr lang="fr-FR" dirty="0">
                <a:latin typeface="Gill Sans MT" panose="020B0502020104020203" pitchFamily="34" charset="0"/>
              </a:rPr>
              <a:t>Pose la question de la soutenabilité et des modalités du remboursement de la dette </a:t>
            </a:r>
            <a:r>
              <a:rPr lang="fr-FR" dirty="0" err="1">
                <a:latin typeface="Gill Sans MT" panose="020B0502020104020203" pitchFamily="34" charset="0"/>
              </a:rPr>
              <a:t>Covid</a:t>
            </a:r>
            <a:r>
              <a:rPr lang="fr-FR" dirty="0">
                <a:latin typeface="Gill Sans MT" panose="020B0502020104020203" pitchFamily="34" charset="0"/>
              </a:rPr>
              <a:t> à terme</a:t>
            </a:r>
          </a:p>
          <a:p>
            <a:pPr lvl="1"/>
            <a:r>
              <a:rPr lang="fr-FR" dirty="0">
                <a:latin typeface="Gill Sans MT" panose="020B0502020104020203" pitchFamily="34" charset="0"/>
              </a:rPr>
              <a:t>Etalement, maintien au bilan de la BCE, mutualisation, ajustements budgétaires…</a:t>
            </a:r>
          </a:p>
          <a:p>
            <a:pPr lvl="1"/>
            <a:r>
              <a:rPr lang="fr-FR" dirty="0">
                <a:latin typeface="Gill Sans MT" panose="020B0502020104020203" pitchFamily="34" charset="0"/>
              </a:rPr>
              <a:t>Europe au cœur du réacteur (refonte des règles budgétaires ?)</a:t>
            </a:r>
          </a:p>
          <a:p>
            <a:pPr lvl="4"/>
            <a:endParaRPr lang="fr-FR" sz="1400" dirty="0">
              <a:latin typeface="Gill Sans MT" panose="020B0502020104020203" pitchFamily="34" charset="0"/>
            </a:endParaRPr>
          </a:p>
          <a:p>
            <a:r>
              <a:rPr lang="fr-FR" dirty="0">
                <a:latin typeface="Gill Sans MT" panose="020B0502020104020203" pitchFamily="34" charset="0"/>
              </a:rPr>
              <a:t>Réforme des retraites doit tenir compte des enjeux macroéconomiques</a:t>
            </a:r>
          </a:p>
          <a:p>
            <a:pPr lvl="1"/>
            <a:r>
              <a:rPr lang="fr-FR" dirty="0">
                <a:latin typeface="Gill Sans MT" panose="020B0502020104020203" pitchFamily="34" charset="0"/>
              </a:rPr>
              <a:t>La rendre compatible avec l’objectif de réduction du chômage à court et long terme (formation)</a:t>
            </a:r>
          </a:p>
          <a:p>
            <a:pPr lvl="2"/>
            <a:r>
              <a:rPr lang="fr-FR" dirty="0">
                <a:latin typeface="Gill Sans MT" panose="020B0502020104020203" pitchFamily="34" charset="0"/>
              </a:rPr>
              <a:t>Une réforme d’âge trop rapide pourrait avoir des effets négatifs sur le chômage à court et moyen terme</a:t>
            </a:r>
          </a:p>
          <a:p>
            <a:pPr lvl="1"/>
            <a:r>
              <a:rPr lang="fr-FR" dirty="0">
                <a:latin typeface="Gill Sans MT" panose="020B0502020104020203" pitchFamily="34" charset="0"/>
              </a:rPr>
              <a:t>Economies sur l’assurance chômage peuvent soulager les déficits des retraites</a:t>
            </a:r>
          </a:p>
          <a:p>
            <a:pPr lvl="2"/>
            <a:r>
              <a:rPr lang="fr-FR" dirty="0">
                <a:latin typeface="Gill Sans MT" panose="020B0502020104020203" pitchFamily="34" charset="0"/>
              </a:rPr>
              <a:t>Système d’assurance chômage équilibré à 8,5 % de taux de chômage en période normale (et avant réforme)</a:t>
            </a:r>
          </a:p>
          <a:p>
            <a:pPr lvl="1"/>
            <a:endParaRPr lang="fr-FR" dirty="0">
              <a:latin typeface="Gill Sans MT" panose="020B0502020104020203" pitchFamily="34" charset="0"/>
            </a:endParaRPr>
          </a:p>
          <a:p>
            <a:pPr lvl="1"/>
            <a:endParaRPr lang="fr-FR" dirty="0">
              <a:latin typeface="Gill Sans MT" panose="020B0502020104020203" pitchFamily="34" charset="0"/>
            </a:endParaRPr>
          </a:p>
          <a:p>
            <a:pPr lvl="1"/>
            <a:endParaRPr lang="fr-FR" sz="1000" dirty="0">
              <a:latin typeface="Gill Sans MT" panose="020B0502020104020203" pitchFamily="34" charset="0"/>
            </a:endParaRPr>
          </a:p>
        </p:txBody>
      </p:sp>
      <p:sp>
        <p:nvSpPr>
          <p:cNvPr id="3" name="Titre 2"/>
          <p:cNvSpPr>
            <a:spLocks noGrp="1"/>
          </p:cNvSpPr>
          <p:nvPr>
            <p:ph type="title"/>
          </p:nvPr>
        </p:nvSpPr>
        <p:spPr>
          <a:xfrm>
            <a:off x="104880" y="122635"/>
            <a:ext cx="8713787" cy="479425"/>
          </a:xfrm>
        </p:spPr>
        <p:txBody>
          <a:bodyPr/>
          <a:lstStyle/>
          <a:p>
            <a:r>
              <a:rPr lang="fr-FR" dirty="0">
                <a:latin typeface="Gill Sans MT" panose="020B0502020104020203" pitchFamily="34" charset="0"/>
              </a:rPr>
              <a:t>Quelles solutions de sortie de crise / quels financements possibles ?</a:t>
            </a:r>
            <a:br>
              <a:rPr lang="fr-FR" dirty="0">
                <a:latin typeface="Gill Sans MT" panose="020B0502020104020203" pitchFamily="34" charset="0"/>
              </a:rPr>
            </a:br>
            <a:endParaRPr lang="fr-FR" dirty="0">
              <a:latin typeface="Gill Sans MT" panose="020B0502020104020203" pitchFamily="34" charset="0"/>
            </a:endParaRPr>
          </a:p>
        </p:txBody>
      </p:sp>
    </p:spTree>
    <p:extLst>
      <p:ext uri="{BB962C8B-B14F-4D97-AF65-F5344CB8AC3E}">
        <p14:creationId xmlns:p14="http://schemas.microsoft.com/office/powerpoint/2010/main" val="3317726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3392" y="476672"/>
            <a:ext cx="9040608" cy="5976662"/>
          </a:xfrm>
        </p:spPr>
        <p:txBody>
          <a:bodyPr/>
          <a:lstStyle/>
          <a:p>
            <a:r>
              <a:rPr lang="fr-FR" sz="1800" dirty="0">
                <a:latin typeface="Gill Sans MT" panose="020B0502020104020203" pitchFamily="34" charset="0"/>
              </a:rPr>
              <a:t>Une hausse de la fiscalité pour financer les nouveaux besoins de santé ?</a:t>
            </a:r>
          </a:p>
          <a:p>
            <a:pPr lvl="1"/>
            <a:r>
              <a:rPr lang="fr-FR" dirty="0">
                <a:latin typeface="Gill Sans MT" panose="020B0502020104020203" pitchFamily="34" charset="0"/>
              </a:rPr>
              <a:t>Ca a commencé avec le prolongement de la CRDS au-delà de ce qui était initialement prévu (de 2025 à 2033)</a:t>
            </a:r>
          </a:p>
          <a:p>
            <a:pPr lvl="1"/>
            <a:r>
              <a:rPr lang="fr-FR" dirty="0">
                <a:latin typeface="Gill Sans MT" panose="020B0502020104020203" pitchFamily="34" charset="0"/>
              </a:rPr>
              <a:t>Une hausse généralisée de la CSG viendrait peser à nouveau sur le pouvoir d’achat des ménages mais peut-on l’exclure au regard des nouveaux besoins ?</a:t>
            </a:r>
          </a:p>
          <a:p>
            <a:pPr lvl="1"/>
            <a:r>
              <a:rPr lang="fr-FR" dirty="0">
                <a:latin typeface="Gill Sans MT" panose="020B0502020104020203" pitchFamily="34" charset="0"/>
              </a:rPr>
              <a:t>Vers une fiscalité mondiale des multinationales (GAFAM en particulier)</a:t>
            </a:r>
          </a:p>
          <a:p>
            <a:pPr lvl="2"/>
            <a:r>
              <a:rPr lang="fr-FR" dirty="0">
                <a:latin typeface="Gill Sans MT" panose="020B0502020104020203" pitchFamily="34" charset="0"/>
              </a:rPr>
              <a:t>Un pas en avant mais pas ressources insuffisantes pour couvrir le financement de l’ensemble des nouveaux besoins</a:t>
            </a:r>
          </a:p>
          <a:p>
            <a:pPr lvl="1"/>
            <a:r>
              <a:rPr lang="fr-FR" dirty="0">
                <a:latin typeface="Gill Sans MT" panose="020B0502020104020203" pitchFamily="34" charset="0"/>
              </a:rPr>
              <a:t>Politiques monétaires actuelles gonflent la valeur des actifs (financiers / immobiliers) + suraccumulation d’épargne avec la crise</a:t>
            </a:r>
          </a:p>
          <a:p>
            <a:pPr lvl="2"/>
            <a:r>
              <a:rPr lang="fr-FR" dirty="0">
                <a:latin typeface="Gill Sans MT" panose="020B0502020104020203" pitchFamily="34" charset="0"/>
              </a:rPr>
              <a:t>La question de la fiscalité du capital (française / </a:t>
            </a:r>
            <a:r>
              <a:rPr lang="fr-FR" dirty="0" err="1">
                <a:latin typeface="Gill Sans MT" panose="020B0502020104020203" pitchFamily="34" charset="0"/>
              </a:rPr>
              <a:t>europénne</a:t>
            </a:r>
            <a:r>
              <a:rPr lang="fr-FR" dirty="0">
                <a:latin typeface="Gill Sans MT" panose="020B0502020104020203" pitchFamily="34" charset="0"/>
              </a:rPr>
              <a:t> / mondiale) va se poser</a:t>
            </a:r>
          </a:p>
          <a:p>
            <a:endParaRPr lang="fr-FR" sz="1800" dirty="0">
              <a:latin typeface="Gill Sans MT" panose="020B0502020104020203" pitchFamily="34" charset="0"/>
            </a:endParaRPr>
          </a:p>
          <a:p>
            <a:r>
              <a:rPr lang="fr-FR" sz="1800" dirty="0">
                <a:latin typeface="Gill Sans MT" panose="020B0502020104020203" pitchFamily="34" charset="0"/>
              </a:rPr>
              <a:t>Réduire l’offre ou la qualité des soins est le principal risque </a:t>
            </a:r>
          </a:p>
          <a:p>
            <a:pPr lvl="1"/>
            <a:r>
              <a:rPr lang="fr-FR" dirty="0">
                <a:latin typeface="Gill Sans MT" panose="020B0502020104020203" pitchFamily="34" charset="0"/>
              </a:rPr>
              <a:t>Question des inégalités et de l’accès aux soins au cœur du sujet</a:t>
            </a:r>
          </a:p>
          <a:p>
            <a:pPr lvl="1"/>
            <a:r>
              <a:rPr lang="fr-FR" dirty="0">
                <a:latin typeface="Gill Sans MT" panose="020B0502020104020203" pitchFamily="34" charset="0"/>
              </a:rPr>
              <a:t>La santé, avec l’éducation, sont les principaux vecteurs de réduction des inégalités (voir travail récent de l’Insee sur le sujet)</a:t>
            </a:r>
          </a:p>
          <a:p>
            <a:pPr lvl="1"/>
            <a:r>
              <a:rPr lang="fr-FR" dirty="0">
                <a:latin typeface="Gill Sans MT" panose="020B0502020104020203" pitchFamily="34" charset="0"/>
              </a:rPr>
              <a:t>Mise en place d’une Grande Sécu à l’étude (</a:t>
            </a:r>
            <a:r>
              <a:rPr lang="fr-FR" dirty="0" err="1">
                <a:latin typeface="Gill Sans MT" panose="020B0502020104020203" pitchFamily="34" charset="0"/>
              </a:rPr>
              <a:t>cf</a:t>
            </a:r>
            <a:r>
              <a:rPr lang="fr-FR" dirty="0">
                <a:latin typeface="Gill Sans MT" panose="020B0502020104020203" pitchFamily="34" charset="0"/>
              </a:rPr>
              <a:t> travaux à venir du HCAAM)</a:t>
            </a:r>
          </a:p>
          <a:p>
            <a:pPr lvl="2"/>
            <a:r>
              <a:rPr lang="fr-FR" sz="1100" dirty="0">
                <a:latin typeface="Gill Sans MT" panose="020B0502020104020203" pitchFamily="34" charset="0"/>
              </a:rPr>
              <a:t>Segmentation des complémentaires avec une forte dépendance de la couverture au statut d’activité professionnelle (salariés du secteur privé, avec de fortes différences selon le secteur ; fonctionnaires ; indépendants ; chômeurs ; retraités)</a:t>
            </a:r>
          </a:p>
          <a:p>
            <a:pPr lvl="2"/>
            <a:r>
              <a:rPr lang="fr-FR" sz="1100" dirty="0">
                <a:latin typeface="Gill Sans MT" panose="020B0502020104020203" pitchFamily="34" charset="0"/>
              </a:rPr>
              <a:t>Economie sur frais de gestion… Mais forte hausse des prélèvements obligatoires et des dépenses publiques. </a:t>
            </a:r>
          </a:p>
          <a:p>
            <a:pPr lvl="2"/>
            <a:r>
              <a:rPr lang="fr-FR" sz="1100" dirty="0">
                <a:latin typeface="Gill Sans MT" panose="020B0502020104020203" pitchFamily="34" charset="0"/>
              </a:rPr>
              <a:t>Problème de la responsabilisation de l’assuré.  Et quel impact sur la médecine libérale et les parcours de soins ? </a:t>
            </a:r>
          </a:p>
          <a:p>
            <a:pPr lvl="1"/>
            <a:r>
              <a:rPr lang="fr-FR" dirty="0">
                <a:latin typeface="Gill Sans MT" panose="020B0502020104020203" pitchFamily="34" charset="0"/>
              </a:rPr>
              <a:t>Ou au contraire donner plus d’autonomie aux complémentaires </a:t>
            </a:r>
          </a:p>
          <a:p>
            <a:pPr lvl="2"/>
            <a:r>
              <a:rPr lang="fr-FR" sz="1100" dirty="0">
                <a:latin typeface="Gill Sans MT" panose="020B0502020104020203" pitchFamily="34" charset="0"/>
              </a:rPr>
              <a:t>Intervention dès le 1</a:t>
            </a:r>
            <a:r>
              <a:rPr lang="fr-FR" sz="1100" baseline="30000" dirty="0">
                <a:latin typeface="Gill Sans MT" panose="020B0502020104020203" pitchFamily="34" charset="0"/>
              </a:rPr>
              <a:t>er</a:t>
            </a:r>
            <a:r>
              <a:rPr lang="fr-FR" sz="1100" dirty="0">
                <a:latin typeface="Gill Sans MT" panose="020B0502020104020203" pitchFamily="34" charset="0"/>
              </a:rPr>
              <a:t> euro pour mener des négociations conventionnelles dans les secteurs où elles interviennent</a:t>
            </a:r>
          </a:p>
          <a:p>
            <a:pPr lvl="2"/>
            <a:r>
              <a:rPr lang="fr-FR" sz="1100" dirty="0">
                <a:latin typeface="Gill Sans MT" panose="020B0502020104020203" pitchFamily="34" charset="0"/>
              </a:rPr>
              <a:t>La difficile compatibilité du « Plus de concurrence » avec « Plus de régulation »</a:t>
            </a:r>
          </a:p>
          <a:p>
            <a:pPr lvl="2"/>
            <a:r>
              <a:rPr lang="fr-FR" sz="1100" dirty="0">
                <a:latin typeface="Gill Sans MT" panose="020B0502020104020203" pitchFamily="34" charset="0"/>
              </a:rPr>
              <a:t>Plus grande responsabilisation de l’assuré mais problème du coût pour les plus modestes/ personnes âgées et de l’accès à certains soins</a:t>
            </a:r>
          </a:p>
          <a:p>
            <a:pPr lvl="2"/>
            <a:r>
              <a:rPr lang="fr-FR" sz="1100" dirty="0">
                <a:latin typeface="Gill Sans MT" panose="020B0502020104020203" pitchFamily="34" charset="0"/>
              </a:rPr>
              <a:t>Pose aussi la question de la gouvernance du système de santé et des modalités de participation des complémentaires à cette gouvernance</a:t>
            </a:r>
          </a:p>
          <a:p>
            <a:pPr lvl="1"/>
            <a:r>
              <a:rPr lang="fr-FR" dirty="0">
                <a:latin typeface="Gill Sans MT" panose="020B0502020104020203" pitchFamily="34" charset="0"/>
              </a:rPr>
              <a:t>Question de la gouvernance du système de santé mais aussi des modalités de participation des complémentaires à cette gouvernance</a:t>
            </a:r>
          </a:p>
          <a:p>
            <a:pPr lvl="1"/>
            <a:endParaRPr lang="fr-FR" dirty="0">
              <a:latin typeface="Gill Sans MT" panose="020B0502020104020203" pitchFamily="34" charset="0"/>
            </a:endParaRPr>
          </a:p>
        </p:txBody>
      </p:sp>
      <p:sp>
        <p:nvSpPr>
          <p:cNvPr id="3" name="Titre 2"/>
          <p:cNvSpPr>
            <a:spLocks noGrp="1"/>
          </p:cNvSpPr>
          <p:nvPr>
            <p:ph type="title"/>
          </p:nvPr>
        </p:nvSpPr>
        <p:spPr>
          <a:xfrm>
            <a:off x="104880" y="122635"/>
            <a:ext cx="8713787" cy="479425"/>
          </a:xfrm>
        </p:spPr>
        <p:txBody>
          <a:bodyPr/>
          <a:lstStyle/>
          <a:p>
            <a:r>
              <a:rPr lang="fr-FR" dirty="0">
                <a:latin typeface="Gill Sans MT" panose="020B0502020104020203" pitchFamily="34" charset="0"/>
              </a:rPr>
              <a:t>Quelles solutions de sortie de crise / quels financements possibles ?</a:t>
            </a:r>
            <a:br>
              <a:rPr lang="fr-FR" dirty="0">
                <a:latin typeface="Gill Sans MT" panose="020B0502020104020203" pitchFamily="34" charset="0"/>
              </a:rPr>
            </a:br>
            <a:endParaRPr lang="fr-FR" dirty="0">
              <a:latin typeface="Gill Sans MT" panose="020B0502020104020203" pitchFamily="34" charset="0"/>
            </a:endParaRPr>
          </a:p>
        </p:txBody>
      </p:sp>
    </p:spTree>
    <p:extLst>
      <p:ext uri="{BB962C8B-B14F-4D97-AF65-F5344CB8AC3E}">
        <p14:creationId xmlns:p14="http://schemas.microsoft.com/office/powerpoint/2010/main" val="218032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latin typeface="Gill Sans MT" panose="020B0502020104020203" pitchFamily="34" charset="0"/>
              </a:rPr>
              <a:t>Un choc sans précédent depuis la fin de la guerre…mais moins durable</a:t>
            </a:r>
          </a:p>
        </p:txBody>
      </p:sp>
      <p:sp>
        <p:nvSpPr>
          <p:cNvPr id="5" name="ZoneTexte 4"/>
          <p:cNvSpPr txBox="1"/>
          <p:nvPr/>
        </p:nvSpPr>
        <p:spPr>
          <a:xfrm>
            <a:off x="4607719" y="6453336"/>
            <a:ext cx="2020105" cy="261610"/>
          </a:xfrm>
          <a:prstGeom prst="rect">
            <a:avLst/>
          </a:prstGeom>
          <a:noFill/>
        </p:spPr>
        <p:txBody>
          <a:bodyPr wrap="none" rtlCol="0">
            <a:spAutoFit/>
          </a:bodyPr>
          <a:lstStyle/>
          <a:p>
            <a:r>
              <a:rPr lang="fr-FR" sz="1100" dirty="0">
                <a:latin typeface="Gill Sans MT" panose="020B0502020104020203" pitchFamily="34" charset="0"/>
              </a:rPr>
              <a:t>Sources : Insee, prévision OFCE</a:t>
            </a:r>
          </a:p>
        </p:txBody>
      </p:sp>
      <p:sp>
        <p:nvSpPr>
          <p:cNvPr id="7" name="Espace réservé du contenu 1"/>
          <p:cNvSpPr txBox="1">
            <a:spLocks/>
          </p:cNvSpPr>
          <p:nvPr/>
        </p:nvSpPr>
        <p:spPr bwMode="auto">
          <a:xfrm>
            <a:off x="-34240" y="479427"/>
            <a:ext cx="9128138" cy="4591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FF3300"/>
              </a:buClr>
              <a:buSzPct val="75000"/>
              <a:buFont typeface="Wingdings" panose="05000000000000000000" pitchFamily="2" charset="2"/>
              <a:buChar char="q"/>
              <a:defRPr sz="1600" b="1">
                <a:solidFill>
                  <a:srgbClr val="5F5F5F"/>
                </a:solidFill>
                <a:latin typeface="Stone Sans"/>
                <a:ea typeface="Calibri" pitchFamily="34" charset="0"/>
                <a:cs typeface="Stone Sans"/>
              </a:defRPr>
            </a:lvl1pPr>
            <a:lvl2pPr marL="557213" indent="-214313" algn="l" rtl="0" eaLnBrk="0" fontAlgn="base" hangingPunct="0">
              <a:spcBef>
                <a:spcPct val="20000"/>
              </a:spcBef>
              <a:spcAft>
                <a:spcPct val="0"/>
              </a:spcAft>
              <a:buClr>
                <a:srgbClr val="FF3300"/>
              </a:buClr>
              <a:buSzPct val="80000"/>
              <a:buFont typeface="Wingdings" pitchFamily="2" charset="2"/>
              <a:buChar char="¨"/>
              <a:defRPr sz="1400">
                <a:solidFill>
                  <a:srgbClr val="5F5F5F"/>
                </a:solidFill>
                <a:latin typeface="Stone Sans"/>
                <a:ea typeface="Calibri" pitchFamily="34" charset="0"/>
                <a:cs typeface="Stone Sans"/>
              </a:defRPr>
            </a:lvl2pPr>
            <a:lvl3pPr marL="857250" indent="-171450" algn="l" rtl="0" eaLnBrk="0" fontAlgn="base" hangingPunct="0">
              <a:spcBef>
                <a:spcPct val="20000"/>
              </a:spcBef>
              <a:spcAft>
                <a:spcPct val="0"/>
              </a:spcAft>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algn="l" rtl="0" eaLnBrk="0" fontAlgn="base" hangingPunct="0">
              <a:spcBef>
                <a:spcPct val="20000"/>
              </a:spcBef>
              <a:spcAft>
                <a:spcPct val="0"/>
              </a:spcAft>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algn="l" rtl="0" eaLnBrk="0" fontAlgn="base" hangingPunct="0">
              <a:spcBef>
                <a:spcPct val="20000"/>
              </a:spcBef>
              <a:spcAft>
                <a:spcPct val="0"/>
              </a:spcAft>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a:lstStyle>
          <a:p>
            <a:pPr lvl="1"/>
            <a:r>
              <a:rPr lang="fr-FR" sz="1600" kern="0" dirty="0">
                <a:latin typeface="Gill Sans MT" panose="020B0502020104020203" pitchFamily="34" charset="0"/>
              </a:rPr>
              <a:t>Une baisse du PIB 3 fois plus forte que la plus forte crise d’après-guerre (</a:t>
            </a:r>
            <a:r>
              <a:rPr lang="fr-FR" sz="1600" i="1" kern="0" dirty="0" err="1">
                <a:latin typeface="Gill Sans MT" panose="020B0502020104020203" pitchFamily="34" charset="0"/>
              </a:rPr>
              <a:t>subprimes</a:t>
            </a:r>
            <a:r>
              <a:rPr lang="fr-FR" sz="1800" i="1" kern="0" dirty="0">
                <a:latin typeface="Gill Sans MT" panose="020B0502020104020203" pitchFamily="34" charset="0"/>
              </a:rPr>
              <a:t>)</a:t>
            </a:r>
          </a:p>
          <a:p>
            <a:pPr lvl="1"/>
            <a:r>
              <a:rPr lang="fr-FR" sz="1600" kern="0" dirty="0">
                <a:latin typeface="Gill Sans MT" panose="020B0502020104020203" pitchFamily="34" charset="0"/>
              </a:rPr>
              <a:t>Plus forte perte de PIB depuis un siècle hors période de guerre</a:t>
            </a:r>
          </a:p>
          <a:p>
            <a:pPr marL="342900" lvl="1" indent="0">
              <a:buNone/>
            </a:pPr>
            <a:endParaRPr lang="fr-FR" sz="1000" b="1" kern="0" dirty="0">
              <a:latin typeface="Gill Sans MT" panose="020B0502020104020203" pitchFamily="34" charset="0"/>
            </a:endParaRPr>
          </a:p>
          <a:p>
            <a:pPr marL="342900" lvl="1" indent="0">
              <a:buNone/>
            </a:pPr>
            <a:r>
              <a:rPr lang="fr-FR" sz="1000" b="1" kern="0" dirty="0">
                <a:latin typeface="Gill Sans MT" panose="020B0502020104020203" pitchFamily="34" charset="0"/>
              </a:rPr>
              <a:t>         </a:t>
            </a:r>
            <a:r>
              <a:rPr lang="fr-FR" sz="1600" b="1" kern="0" dirty="0">
                <a:latin typeface="Gill Sans MT" panose="020B0502020104020203" pitchFamily="34" charset="0"/>
              </a:rPr>
              <a:t>Variation annuelle du PIB (en %) lors des plus fortes crises d’après-guerre</a:t>
            </a:r>
          </a:p>
          <a:p>
            <a:pPr marL="342900" lvl="1" indent="0">
              <a:buNone/>
            </a:pPr>
            <a:r>
              <a:rPr lang="fr-FR" kern="0" dirty="0">
                <a:latin typeface="Gill Sans MT" panose="020B0502020104020203" pitchFamily="34" charset="0"/>
              </a:rPr>
              <a:t>				</a:t>
            </a:r>
          </a:p>
          <a:p>
            <a:pPr marL="342900" lvl="1" indent="0">
              <a:buNone/>
            </a:pPr>
            <a:endParaRPr lang="fr-FR" kern="0" dirty="0">
              <a:latin typeface="Gill Sans MT" panose="020B0502020104020203" pitchFamily="34" charset="0"/>
            </a:endParaRPr>
          </a:p>
          <a:p>
            <a:pPr marL="342900" lvl="1" indent="0">
              <a:buNone/>
            </a:pPr>
            <a:endParaRPr lang="fr-FR" kern="0" dirty="0">
              <a:latin typeface="Gill Sans MT" panose="020B0502020104020203" pitchFamily="34" charset="0"/>
            </a:endParaRPr>
          </a:p>
          <a:p>
            <a:pPr marL="342900" lvl="1" indent="0">
              <a:buNone/>
            </a:pPr>
            <a:endParaRPr lang="fr-FR" kern="0" dirty="0">
              <a:latin typeface="Gill Sans MT" panose="020B0502020104020203" pitchFamily="34" charset="0"/>
            </a:endParaRPr>
          </a:p>
          <a:p>
            <a:pPr marL="342900" lvl="1" indent="0">
              <a:buNone/>
            </a:pPr>
            <a:r>
              <a:rPr lang="fr-FR" kern="0" dirty="0">
                <a:latin typeface="Gill Sans MT" panose="020B0502020104020203" pitchFamily="34" charset="0"/>
              </a:rPr>
              <a:t>					</a:t>
            </a:r>
            <a:endParaRPr lang="fr-FR" kern="0" dirty="0"/>
          </a:p>
          <a:p>
            <a:endParaRPr lang="fr-FR" kern="0" dirty="0"/>
          </a:p>
        </p:txBody>
      </p:sp>
      <p:pic>
        <p:nvPicPr>
          <p:cNvPr id="9" name="Espace réservé du contenu 8"/>
          <p:cNvPicPr>
            <a:picLocks noGrp="1" noChangeAspect="1"/>
          </p:cNvPicPr>
          <p:nvPr>
            <p:ph idx="1"/>
          </p:nvPr>
        </p:nvPicPr>
        <p:blipFill>
          <a:blip r:embed="rId2"/>
          <a:stretch>
            <a:fillRect/>
          </a:stretch>
        </p:blipFill>
        <p:spPr>
          <a:xfrm>
            <a:off x="539552" y="1613665"/>
            <a:ext cx="7087589" cy="4623648"/>
          </a:xfrm>
          <a:prstGeom prst="rect">
            <a:avLst/>
          </a:prstGeom>
        </p:spPr>
      </p:pic>
    </p:spTree>
    <p:extLst>
      <p:ext uri="{BB962C8B-B14F-4D97-AF65-F5344CB8AC3E}">
        <p14:creationId xmlns:p14="http://schemas.microsoft.com/office/powerpoint/2010/main" val="249783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0825" y="620688"/>
            <a:ext cx="8713788" cy="5594397"/>
          </a:xfrm>
        </p:spPr>
        <p:txBody>
          <a:bodyPr/>
          <a:lstStyle/>
          <a:p>
            <a:r>
              <a:rPr lang="fr-FR" sz="2000" dirty="0">
                <a:latin typeface="Gill Sans MT" panose="020B0502020104020203" pitchFamily="34" charset="0"/>
              </a:rPr>
              <a:t>La chute de l’activité résulte de…</a:t>
            </a:r>
          </a:p>
          <a:p>
            <a:pPr lvl="1"/>
            <a:endParaRPr lang="fr-FR" sz="1800" dirty="0">
              <a:latin typeface="Gill Sans MT" panose="020B0502020104020203" pitchFamily="34" charset="0"/>
            </a:endParaRPr>
          </a:p>
          <a:p>
            <a:pPr lvl="1"/>
            <a:r>
              <a:rPr lang="fr-FR" sz="1800" dirty="0">
                <a:latin typeface="Gill Sans MT" panose="020B0502020104020203" pitchFamily="34" charset="0"/>
              </a:rPr>
              <a:t>De l’évolution de l’épidémie et des mesures prises pour l’endiguer</a:t>
            </a:r>
          </a:p>
          <a:p>
            <a:pPr lvl="2"/>
            <a:r>
              <a:rPr lang="fr-FR" sz="1600" dirty="0">
                <a:latin typeface="Gill Sans MT" panose="020B0502020104020203" pitchFamily="34" charset="0"/>
              </a:rPr>
              <a:t>Intensité / caractère local ou national des mesures</a:t>
            </a:r>
          </a:p>
          <a:p>
            <a:pPr marL="342900" lvl="1" indent="0">
              <a:buNone/>
            </a:pPr>
            <a:endParaRPr lang="fr-FR" sz="2000" b="1" dirty="0">
              <a:latin typeface="Gill Sans MT" panose="020B0502020104020203" pitchFamily="34" charset="0"/>
            </a:endParaRPr>
          </a:p>
        </p:txBody>
      </p:sp>
      <p:sp>
        <p:nvSpPr>
          <p:cNvPr id="3" name="Titre 2"/>
          <p:cNvSpPr>
            <a:spLocks noGrp="1"/>
          </p:cNvSpPr>
          <p:nvPr>
            <p:ph type="title"/>
          </p:nvPr>
        </p:nvSpPr>
        <p:spPr/>
        <p:txBody>
          <a:bodyPr/>
          <a:lstStyle/>
          <a:p>
            <a:r>
              <a:rPr lang="fr-FR" sz="2000" dirty="0">
                <a:latin typeface="Gill Sans MT" panose="020B0502020104020203" pitchFamily="34" charset="0"/>
              </a:rPr>
              <a:t>Retour sur une récession inédite</a:t>
            </a:r>
          </a:p>
        </p:txBody>
      </p:sp>
      <p:sp>
        <p:nvSpPr>
          <p:cNvPr id="5" name="ZoneTexte 4">
            <a:extLst>
              <a:ext uri="{FF2B5EF4-FFF2-40B4-BE49-F238E27FC236}">
                <a16:creationId xmlns:a16="http://schemas.microsoft.com/office/drawing/2014/main" id="{75ADFF60-5ABD-45E0-B59E-FC0ECAD1D9C8}"/>
              </a:ext>
            </a:extLst>
          </p:cNvPr>
          <p:cNvSpPr txBox="1"/>
          <p:nvPr/>
        </p:nvSpPr>
        <p:spPr>
          <a:xfrm>
            <a:off x="611560" y="6378331"/>
            <a:ext cx="9144000" cy="276999"/>
          </a:xfrm>
          <a:prstGeom prst="rect">
            <a:avLst/>
          </a:prstGeom>
          <a:noFill/>
        </p:spPr>
        <p:txBody>
          <a:bodyPr wrap="square" rtlCol="0">
            <a:spAutoFit/>
          </a:bodyPr>
          <a:lstStyle/>
          <a:p>
            <a:r>
              <a:rPr lang="fr-FR" sz="1200" i="1" dirty="0">
                <a:latin typeface="Gill Sans MT" panose="020B0502020104020203" pitchFamily="34" charset="0"/>
              </a:rPr>
              <a:t>Sources : Comptes nationaux, </a:t>
            </a:r>
            <a:r>
              <a:rPr lang="en-US" sz="1200" i="1" dirty="0">
                <a:latin typeface="Gill Sans MT" panose="020B0502020104020203" pitchFamily="34" charset="0"/>
              </a:rPr>
              <a:t>Oxford COVID-19 Government Response Tracker, </a:t>
            </a:r>
            <a:r>
              <a:rPr lang="en-US" sz="1200" i="1" dirty="0" err="1">
                <a:latin typeface="Gill Sans MT" panose="020B0502020104020203" pitchFamily="34" charset="0"/>
              </a:rPr>
              <a:t>Blavatnik</a:t>
            </a:r>
            <a:r>
              <a:rPr lang="en-US" sz="1200" i="1" dirty="0">
                <a:latin typeface="Gill Sans MT" panose="020B0502020104020203" pitchFamily="34" charset="0"/>
              </a:rPr>
              <a:t> School of Government, </a:t>
            </a:r>
            <a:r>
              <a:rPr lang="fr-FR" sz="1200" i="1" dirty="0">
                <a:latin typeface="Gill Sans MT" panose="020B0502020104020203" pitchFamily="34" charset="0"/>
              </a:rPr>
              <a:t>calculs OFCE.</a:t>
            </a:r>
          </a:p>
        </p:txBody>
      </p:sp>
      <p:pic>
        <p:nvPicPr>
          <p:cNvPr id="7" name="Image 6">
            <a:extLst>
              <a:ext uri="{FF2B5EF4-FFF2-40B4-BE49-F238E27FC236}">
                <a16:creationId xmlns:a16="http://schemas.microsoft.com/office/drawing/2014/main" id="{73792CAF-F073-42CC-BA81-01204B89AA50}"/>
              </a:ext>
            </a:extLst>
          </p:cNvPr>
          <p:cNvPicPr>
            <a:picLocks noChangeAspect="1"/>
          </p:cNvPicPr>
          <p:nvPr/>
        </p:nvPicPr>
        <p:blipFill>
          <a:blip r:embed="rId2"/>
          <a:stretch>
            <a:fillRect/>
          </a:stretch>
        </p:blipFill>
        <p:spPr>
          <a:xfrm>
            <a:off x="1331640" y="1993666"/>
            <a:ext cx="6125378" cy="4362680"/>
          </a:xfrm>
          <a:prstGeom prst="rect">
            <a:avLst/>
          </a:prstGeom>
        </p:spPr>
      </p:pic>
    </p:spTree>
    <p:extLst>
      <p:ext uri="{BB962C8B-B14F-4D97-AF65-F5344CB8AC3E}">
        <p14:creationId xmlns:p14="http://schemas.microsoft.com/office/powerpoint/2010/main" val="2536218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sz="2000" dirty="0">
                <a:latin typeface="Gill Sans MT" panose="020B0502020104020203" pitchFamily="34" charset="0"/>
              </a:rPr>
              <a:t>La chute de l’activité de 2020 résulte  aussi de…</a:t>
            </a:r>
          </a:p>
          <a:p>
            <a:pPr marL="342900" lvl="1" indent="0">
              <a:buNone/>
            </a:pPr>
            <a:endParaRPr lang="fr-FR" sz="1800" dirty="0">
              <a:solidFill>
                <a:schemeClr val="bg1">
                  <a:lumMod val="85000"/>
                </a:schemeClr>
              </a:solidFill>
              <a:latin typeface="Gill Sans MT" panose="020B0502020104020203" pitchFamily="34" charset="0"/>
            </a:endParaRPr>
          </a:p>
          <a:p>
            <a:pPr marL="342900" lvl="1" indent="0">
              <a:buNone/>
            </a:pPr>
            <a:endParaRPr lang="fr-FR" sz="1800" dirty="0">
              <a:solidFill>
                <a:schemeClr val="bg1">
                  <a:lumMod val="85000"/>
                </a:schemeClr>
              </a:solidFill>
              <a:latin typeface="Gill Sans MT" panose="020B0502020104020203" pitchFamily="34" charset="0"/>
            </a:endParaRPr>
          </a:p>
          <a:p>
            <a:pPr lvl="1"/>
            <a:r>
              <a:rPr lang="fr-FR" sz="1800" dirty="0">
                <a:latin typeface="Gill Sans MT" panose="020B0502020104020203" pitchFamily="34" charset="0"/>
              </a:rPr>
              <a:t>La structure de la valeur ajoutée domestique</a:t>
            </a:r>
          </a:p>
          <a:p>
            <a:pPr lvl="2"/>
            <a:r>
              <a:rPr lang="fr-FR" sz="1600" dirty="0">
                <a:latin typeface="Gill Sans MT" panose="020B0502020104020203" pitchFamily="34" charset="0"/>
              </a:rPr>
              <a:t>Poids des secteurs à fortes interactions sociales</a:t>
            </a:r>
          </a:p>
          <a:p>
            <a:pPr lvl="2"/>
            <a:r>
              <a:rPr lang="fr-FR" sz="1600" dirty="0">
                <a:latin typeface="Gill Sans MT" panose="020B0502020104020203" pitchFamily="34" charset="0"/>
              </a:rPr>
              <a:t>Poids du tourisme international</a:t>
            </a:r>
          </a:p>
          <a:p>
            <a:pPr lvl="2"/>
            <a:r>
              <a:rPr lang="fr-FR" sz="1600" dirty="0">
                <a:latin typeface="Gill Sans MT" panose="020B0502020104020203" pitchFamily="34" charset="0"/>
              </a:rPr>
              <a:t>Poids des services de transport et de l’aéronautique</a:t>
            </a:r>
          </a:p>
          <a:p>
            <a:pPr lvl="1"/>
            <a:endParaRPr lang="fr-FR" sz="1800" dirty="0">
              <a:solidFill>
                <a:schemeClr val="bg1">
                  <a:lumMod val="85000"/>
                </a:schemeClr>
              </a:solidFill>
              <a:latin typeface="Gill Sans MT" panose="020B0502020104020203" pitchFamily="34" charset="0"/>
            </a:endParaRPr>
          </a:p>
          <a:p>
            <a:pPr lvl="1"/>
            <a:r>
              <a:rPr lang="fr-FR" sz="1800" dirty="0">
                <a:latin typeface="Gill Sans MT" panose="020B0502020104020203" pitchFamily="34" charset="0"/>
              </a:rPr>
              <a:t>Le degré d’ouverture des pays et exposition au choc de VA mondiale</a:t>
            </a:r>
          </a:p>
          <a:p>
            <a:pPr marL="342900" lvl="1" indent="0">
              <a:buNone/>
            </a:pPr>
            <a:endParaRPr lang="fr-FR" sz="2000" b="1" dirty="0">
              <a:latin typeface="Gill Sans MT" panose="020B0502020104020203" pitchFamily="34" charset="0"/>
            </a:endParaRPr>
          </a:p>
        </p:txBody>
      </p:sp>
      <p:sp>
        <p:nvSpPr>
          <p:cNvPr id="3" name="Titre 2"/>
          <p:cNvSpPr>
            <a:spLocks noGrp="1"/>
          </p:cNvSpPr>
          <p:nvPr>
            <p:ph type="title"/>
          </p:nvPr>
        </p:nvSpPr>
        <p:spPr/>
        <p:txBody>
          <a:bodyPr/>
          <a:lstStyle/>
          <a:p>
            <a:r>
              <a:rPr lang="fr-FR" sz="2000" dirty="0">
                <a:latin typeface="Gill Sans MT" panose="020B0502020104020203" pitchFamily="34" charset="0"/>
              </a:rPr>
              <a:t>Retour sur une récession inédite</a:t>
            </a:r>
          </a:p>
        </p:txBody>
      </p:sp>
    </p:spTree>
    <p:extLst>
      <p:ext uri="{BB962C8B-B14F-4D97-AF65-F5344CB8AC3E}">
        <p14:creationId xmlns:p14="http://schemas.microsoft.com/office/powerpoint/2010/main" val="183044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000" dirty="0">
                <a:latin typeface="Gill Sans MT" panose="020B0502020104020203" pitchFamily="34" charset="0"/>
              </a:rPr>
              <a:t>Le bilan économique et financier au bout  d’un an et demi de crise</a:t>
            </a:r>
            <a:endParaRPr lang="fr-FR" sz="2000" dirty="0"/>
          </a:p>
        </p:txBody>
      </p:sp>
      <p:sp>
        <p:nvSpPr>
          <p:cNvPr id="6" name="Espace réservé du contenu 1"/>
          <p:cNvSpPr txBox="1">
            <a:spLocks/>
          </p:cNvSpPr>
          <p:nvPr/>
        </p:nvSpPr>
        <p:spPr bwMode="auto">
          <a:xfrm>
            <a:off x="107504" y="479427"/>
            <a:ext cx="9144000" cy="26615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FF3300"/>
              </a:buClr>
              <a:buSzPct val="75000"/>
              <a:buFont typeface="Wingdings" panose="05000000000000000000" pitchFamily="2" charset="2"/>
              <a:buChar char="q"/>
              <a:defRPr sz="1600" b="1">
                <a:solidFill>
                  <a:srgbClr val="5F5F5F"/>
                </a:solidFill>
                <a:latin typeface="Stone Sans"/>
                <a:ea typeface="Calibri" pitchFamily="34" charset="0"/>
                <a:cs typeface="Stone Sans"/>
              </a:defRPr>
            </a:lvl1pPr>
            <a:lvl2pPr marL="557213" indent="-214313" algn="l" rtl="0" eaLnBrk="0" fontAlgn="base" hangingPunct="0">
              <a:spcBef>
                <a:spcPct val="20000"/>
              </a:spcBef>
              <a:spcAft>
                <a:spcPct val="0"/>
              </a:spcAft>
              <a:buClr>
                <a:srgbClr val="FF3300"/>
              </a:buClr>
              <a:buSzPct val="80000"/>
              <a:buFont typeface="Wingdings" pitchFamily="2" charset="2"/>
              <a:buChar char="¨"/>
              <a:defRPr sz="1400">
                <a:solidFill>
                  <a:srgbClr val="5F5F5F"/>
                </a:solidFill>
                <a:latin typeface="Stone Sans"/>
                <a:ea typeface="Calibri" pitchFamily="34" charset="0"/>
                <a:cs typeface="Stone Sans"/>
              </a:defRPr>
            </a:lvl2pPr>
            <a:lvl3pPr marL="857250" indent="-171450" algn="l" rtl="0" eaLnBrk="0" fontAlgn="base" hangingPunct="0">
              <a:spcBef>
                <a:spcPct val="20000"/>
              </a:spcBef>
              <a:spcAft>
                <a:spcPct val="0"/>
              </a:spcAft>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algn="l" rtl="0" eaLnBrk="0" fontAlgn="base" hangingPunct="0">
              <a:spcBef>
                <a:spcPct val="20000"/>
              </a:spcBef>
              <a:spcAft>
                <a:spcPct val="0"/>
              </a:spcAft>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algn="l" rtl="0" eaLnBrk="0" fontAlgn="base" hangingPunct="0">
              <a:spcBef>
                <a:spcPct val="20000"/>
              </a:spcBef>
              <a:spcAft>
                <a:spcPct val="0"/>
              </a:spcAft>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a:lstStyle>
          <a:p>
            <a:r>
              <a:rPr lang="fr-FR" sz="2000" kern="0" dirty="0">
                <a:latin typeface="Gill Sans MT" panose="020B0502020104020203" pitchFamily="34" charset="0"/>
              </a:rPr>
              <a:t>177 mds de pertes de revenu global sur 6 trimestres de crise</a:t>
            </a:r>
          </a:p>
          <a:p>
            <a:pPr lvl="1"/>
            <a:r>
              <a:rPr lang="fr-FR" sz="1800" kern="0" dirty="0">
                <a:latin typeface="Gill Sans MT" panose="020B0502020104020203" pitchFamily="34" charset="0"/>
              </a:rPr>
              <a:t>Plus de 90 % du choc absorbé par les administrations publiques</a:t>
            </a:r>
          </a:p>
          <a:p>
            <a:pPr lvl="1"/>
            <a:endParaRPr lang="fr-FR" sz="1800" kern="0" dirty="0">
              <a:latin typeface="Gill Sans MT" panose="020B0502020104020203" pitchFamily="34" charset="0"/>
            </a:endParaRPr>
          </a:p>
          <a:p>
            <a:r>
              <a:rPr lang="fr-FR" sz="2000" kern="0" dirty="0">
                <a:latin typeface="Gill Sans MT" panose="020B0502020104020203" pitchFamily="34" charset="0"/>
              </a:rPr>
              <a:t>55 Mds de pertes pour les entreprises</a:t>
            </a:r>
          </a:p>
          <a:p>
            <a:pPr lvl="1"/>
            <a:r>
              <a:rPr lang="fr-FR" sz="1800" kern="0" dirty="0">
                <a:latin typeface="Gill Sans MT" panose="020B0502020104020203" pitchFamily="34" charset="0"/>
              </a:rPr>
              <a:t>Malgré les dispositifs (activité partielle, fonds de solidarité…)</a:t>
            </a:r>
          </a:p>
          <a:p>
            <a:pPr lvl="1"/>
            <a:r>
              <a:rPr lang="fr-FR" sz="1800" kern="0" dirty="0">
                <a:latin typeface="Gill Sans MT" panose="020B0502020104020203" pitchFamily="34" charset="0"/>
              </a:rPr>
              <a:t>Mais seulement 20 Mds de nouveaux besoins de financement en raison de la baisse de l’investissement</a:t>
            </a:r>
          </a:p>
          <a:p>
            <a:pPr lvl="1"/>
            <a:endParaRPr lang="fr-FR" sz="1200" kern="0" dirty="0">
              <a:latin typeface="Gill Sans MT" panose="020B0502020104020203" pitchFamily="34" charset="0"/>
            </a:endParaRPr>
          </a:p>
          <a:p>
            <a:r>
              <a:rPr lang="fr-FR" sz="2000" kern="0" dirty="0">
                <a:latin typeface="Gill Sans MT" panose="020B0502020104020203" pitchFamily="34" charset="0"/>
              </a:rPr>
              <a:t>151 mds d’ « épargne - </a:t>
            </a:r>
            <a:r>
              <a:rPr lang="fr-FR" sz="2000" kern="0" dirty="0" err="1">
                <a:latin typeface="Gill Sans MT" panose="020B0502020104020203" pitchFamily="34" charset="0"/>
              </a:rPr>
              <a:t>Covid</a:t>
            </a:r>
            <a:r>
              <a:rPr lang="fr-FR" sz="2000" kern="0" dirty="0">
                <a:latin typeface="Gill Sans MT" panose="020B0502020104020203" pitchFamily="34" charset="0"/>
              </a:rPr>
              <a:t> » accumulée par les ménages </a:t>
            </a:r>
          </a:p>
          <a:p>
            <a:pPr lvl="1"/>
            <a:r>
              <a:rPr lang="fr-FR" sz="1800" kern="0" dirty="0">
                <a:latin typeface="Gill Sans MT" panose="020B0502020104020203" pitchFamily="34" charset="0"/>
              </a:rPr>
              <a:t>Le pouvoir d’achat des ménages (au niveau macroéconomique) a été préservé</a:t>
            </a:r>
          </a:p>
          <a:p>
            <a:pPr lvl="1"/>
            <a:r>
              <a:rPr lang="fr-FR" sz="1800" kern="0" dirty="0">
                <a:latin typeface="Gill Sans MT" panose="020B0502020104020203" pitchFamily="34" charset="0"/>
              </a:rPr>
              <a:t>70 % de l’ « épargne (financière) – </a:t>
            </a:r>
            <a:r>
              <a:rPr lang="fr-FR" sz="1800" kern="0" dirty="0" err="1">
                <a:latin typeface="Gill Sans MT" panose="020B0502020104020203" pitchFamily="34" charset="0"/>
              </a:rPr>
              <a:t>Covid</a:t>
            </a:r>
            <a:r>
              <a:rPr lang="fr-FR" sz="1800" kern="0" dirty="0">
                <a:latin typeface="Gill Sans MT" panose="020B0502020104020203" pitchFamily="34" charset="0"/>
              </a:rPr>
              <a:t> » sont des numéraires et dépôts (selon les comptes de patrimoine financier de 2020)</a:t>
            </a:r>
          </a:p>
          <a:p>
            <a:endParaRPr lang="fr-FR" sz="2000" kern="0" dirty="0">
              <a:latin typeface="Gill Sans MT" panose="020B0502020104020203" pitchFamily="34" charset="0"/>
            </a:endParaRPr>
          </a:p>
          <a:p>
            <a:r>
              <a:rPr lang="fr-FR" sz="2000" kern="0" dirty="0">
                <a:latin typeface="Gill Sans MT" panose="020B0502020104020203" pitchFamily="34" charset="0"/>
              </a:rPr>
              <a:t>Un besoin de financement vis-à-vis de l’étranger qui augmente de 2 pts de PIB </a:t>
            </a:r>
          </a:p>
          <a:p>
            <a:pPr lvl="1"/>
            <a:r>
              <a:rPr lang="fr-FR" sz="1800" kern="0" dirty="0">
                <a:latin typeface="Gill Sans MT" panose="020B0502020104020203" pitchFamily="34" charset="0"/>
              </a:rPr>
              <a:t>Dégradation de la balance </a:t>
            </a:r>
            <a:r>
              <a:rPr lang="fr-FR" sz="2000" kern="0" dirty="0">
                <a:latin typeface="Gill Sans MT" panose="020B0502020104020203" pitchFamily="34" charset="0"/>
              </a:rPr>
              <a:t>courante</a:t>
            </a:r>
            <a:endParaRPr lang="fr-FR" sz="1800" kern="0" dirty="0">
              <a:latin typeface="Gill Sans MT" panose="020B0502020104020203" pitchFamily="34" charset="0"/>
            </a:endParaRPr>
          </a:p>
          <a:p>
            <a:pPr lvl="1"/>
            <a:r>
              <a:rPr lang="fr-FR" sz="1800" kern="0" dirty="0">
                <a:latin typeface="Gill Sans MT" panose="020B0502020104020203" pitchFamily="34" charset="0"/>
              </a:rPr>
              <a:t>Effet tourisme et aéronautique mais aussi moindre revenus tirés de nos Investissements étrangers</a:t>
            </a:r>
          </a:p>
          <a:p>
            <a:pPr lvl="2"/>
            <a:endParaRPr lang="fr-FR" sz="1050" kern="0" dirty="0">
              <a:latin typeface="Gill Sans MT" panose="020B0502020104020203" pitchFamily="34" charset="0"/>
            </a:endParaRPr>
          </a:p>
          <a:p>
            <a:endParaRPr lang="fr-FR" sz="1100" kern="0" dirty="0"/>
          </a:p>
          <a:p>
            <a:pPr marL="1028700" lvl="3" indent="0">
              <a:buNone/>
            </a:pPr>
            <a:endParaRPr lang="fr-FR" sz="1600" kern="0" dirty="0"/>
          </a:p>
          <a:p>
            <a:pPr lvl="3"/>
            <a:endParaRPr lang="fr-FR" sz="1600" kern="0" dirty="0"/>
          </a:p>
        </p:txBody>
      </p:sp>
    </p:spTree>
    <p:extLst>
      <p:ext uri="{BB962C8B-B14F-4D97-AF65-F5344CB8AC3E}">
        <p14:creationId xmlns:p14="http://schemas.microsoft.com/office/powerpoint/2010/main" val="75588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a:xfrm>
            <a:off x="0" y="12177"/>
            <a:ext cx="8713787" cy="479425"/>
          </a:xfrm>
        </p:spPr>
        <p:txBody>
          <a:bodyPr/>
          <a:lstStyle/>
          <a:p>
            <a:r>
              <a:rPr lang="fr-FR" sz="2000" dirty="0">
                <a:latin typeface="Gill Sans MT" panose="020B0502020104020203" pitchFamily="34" charset="0"/>
              </a:rPr>
              <a:t>Des pertes cumulées d’EBE qui se concentrent sur quelques branches</a:t>
            </a:r>
          </a:p>
        </p:txBody>
      </p:sp>
      <p:sp>
        <p:nvSpPr>
          <p:cNvPr id="5" name="ZoneTexte 4"/>
          <p:cNvSpPr txBox="1"/>
          <p:nvPr/>
        </p:nvSpPr>
        <p:spPr>
          <a:xfrm>
            <a:off x="683568" y="6533070"/>
            <a:ext cx="1998176" cy="276999"/>
          </a:xfrm>
          <a:prstGeom prst="rect">
            <a:avLst/>
          </a:prstGeom>
          <a:noFill/>
        </p:spPr>
        <p:txBody>
          <a:bodyPr wrap="none" rtlCol="0">
            <a:spAutoFit/>
          </a:bodyPr>
          <a:lstStyle/>
          <a:p>
            <a:r>
              <a:rPr lang="fr-FR" sz="1200" dirty="0">
                <a:latin typeface="Gill Sans MT" panose="020B0502020104020203" pitchFamily="34" charset="0"/>
              </a:rPr>
              <a:t>Sources : Insee, calculs OFCE</a:t>
            </a:r>
          </a:p>
        </p:txBody>
      </p:sp>
      <p:sp>
        <p:nvSpPr>
          <p:cNvPr id="7" name="Espace réservé du contenu 1"/>
          <p:cNvSpPr txBox="1">
            <a:spLocks/>
          </p:cNvSpPr>
          <p:nvPr/>
        </p:nvSpPr>
        <p:spPr bwMode="auto">
          <a:xfrm>
            <a:off x="-169409" y="524273"/>
            <a:ext cx="9313409" cy="4292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FF3300"/>
              </a:buClr>
              <a:buSzPct val="75000"/>
              <a:buFont typeface="Wingdings" panose="05000000000000000000" pitchFamily="2" charset="2"/>
              <a:buChar char="q"/>
              <a:defRPr sz="1600" b="1">
                <a:solidFill>
                  <a:srgbClr val="5F5F5F"/>
                </a:solidFill>
                <a:latin typeface="Stone Sans"/>
                <a:ea typeface="Calibri" pitchFamily="34" charset="0"/>
                <a:cs typeface="Stone Sans"/>
              </a:defRPr>
            </a:lvl1pPr>
            <a:lvl2pPr marL="557213" indent="-214313" algn="l" rtl="0" eaLnBrk="0" fontAlgn="base" hangingPunct="0">
              <a:spcBef>
                <a:spcPct val="20000"/>
              </a:spcBef>
              <a:spcAft>
                <a:spcPct val="0"/>
              </a:spcAft>
              <a:buClr>
                <a:srgbClr val="FF3300"/>
              </a:buClr>
              <a:buSzPct val="80000"/>
              <a:buFont typeface="Wingdings" pitchFamily="2" charset="2"/>
              <a:buChar char="¨"/>
              <a:defRPr sz="1400">
                <a:solidFill>
                  <a:srgbClr val="5F5F5F"/>
                </a:solidFill>
                <a:latin typeface="Stone Sans"/>
                <a:ea typeface="Calibri" pitchFamily="34" charset="0"/>
                <a:cs typeface="Stone Sans"/>
              </a:defRPr>
            </a:lvl2pPr>
            <a:lvl3pPr marL="857250" indent="-171450" algn="l" rtl="0" eaLnBrk="0" fontAlgn="base" hangingPunct="0">
              <a:spcBef>
                <a:spcPct val="20000"/>
              </a:spcBef>
              <a:spcAft>
                <a:spcPct val="0"/>
              </a:spcAft>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algn="l" rtl="0" eaLnBrk="0" fontAlgn="base" hangingPunct="0">
              <a:spcBef>
                <a:spcPct val="20000"/>
              </a:spcBef>
              <a:spcAft>
                <a:spcPct val="0"/>
              </a:spcAft>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algn="l" rtl="0" eaLnBrk="0" fontAlgn="base" hangingPunct="0">
              <a:spcBef>
                <a:spcPct val="20000"/>
              </a:spcBef>
              <a:spcAft>
                <a:spcPct val="0"/>
              </a:spcAft>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a:lstStyle>
          <a:p>
            <a:pPr lvl="1"/>
            <a:r>
              <a:rPr lang="fr-FR" sz="1800" b="1" kern="0" dirty="0">
                <a:latin typeface="Gill Sans MT" panose="020B0502020104020203" pitchFamily="34" charset="0"/>
              </a:rPr>
              <a:t>Plus de 100 % des pertes d’EBE de l’économie marchande (au cours des 6 trimestres) se concentrent dans 4 branches </a:t>
            </a:r>
          </a:p>
          <a:p>
            <a:pPr lvl="2"/>
            <a:r>
              <a:rPr lang="fr-FR" sz="1600" kern="0" dirty="0">
                <a:latin typeface="Gill Sans MT" panose="020B0502020104020203" pitchFamily="34" charset="0"/>
              </a:rPr>
              <a:t>4 branches représentent moins de 20 % de l’EBE (d’avant crise) des entreprises non financières</a:t>
            </a:r>
          </a:p>
          <a:p>
            <a:pPr lvl="3"/>
            <a:r>
              <a:rPr lang="fr-FR" sz="1200" kern="0" dirty="0">
                <a:latin typeface="Gill Sans MT" panose="020B0502020104020203" pitchFamily="34" charset="0"/>
              </a:rPr>
              <a:t>Services de Transport et Fabrication de matériels de Transport, Construction, Hébergement-Restauration</a:t>
            </a:r>
          </a:p>
          <a:p>
            <a:pPr marL="685800" lvl="2" indent="0">
              <a:buNone/>
            </a:pPr>
            <a:endParaRPr lang="fr-FR" sz="1400" i="1" kern="0" dirty="0">
              <a:latin typeface="Gill Sans MT" panose="020B0502020104020203" pitchFamily="34" charset="0"/>
            </a:endParaRPr>
          </a:p>
          <a:p>
            <a:pPr marL="342900" lvl="1" indent="0">
              <a:buNone/>
            </a:pPr>
            <a:r>
              <a:rPr lang="fr-FR" sz="2000" i="1" kern="0" dirty="0">
                <a:latin typeface="Gill Sans MT" panose="020B0502020104020203" pitchFamily="34" charset="0"/>
              </a:rPr>
              <a:t>	</a:t>
            </a:r>
            <a:endParaRPr lang="fr-FR" sz="2400" kern="0" dirty="0">
              <a:latin typeface="Gill Sans MT" panose="020B0502020104020203" pitchFamily="34" charset="0"/>
            </a:endParaRPr>
          </a:p>
          <a:p>
            <a:endParaRPr lang="fr-FR" sz="1800" b="0" kern="0" dirty="0">
              <a:latin typeface="Gill Sans MT" panose="020B0502020104020203" pitchFamily="34" charset="0"/>
            </a:endParaRPr>
          </a:p>
        </p:txBody>
      </p:sp>
      <p:pic>
        <p:nvPicPr>
          <p:cNvPr id="10" name="Espace réservé du contenu 9"/>
          <p:cNvPicPr>
            <a:picLocks noGrp="1" noChangeAspect="1"/>
          </p:cNvPicPr>
          <p:nvPr>
            <p:ph idx="1"/>
          </p:nvPr>
        </p:nvPicPr>
        <p:blipFill>
          <a:blip r:embed="rId2"/>
          <a:stretch>
            <a:fillRect/>
          </a:stretch>
        </p:blipFill>
        <p:spPr>
          <a:xfrm>
            <a:off x="774920" y="1844824"/>
            <a:ext cx="7153749" cy="4669157"/>
          </a:xfrm>
          <a:prstGeom prst="rect">
            <a:avLst/>
          </a:prstGeom>
        </p:spPr>
      </p:pic>
    </p:spTree>
    <p:extLst>
      <p:ext uri="{BB962C8B-B14F-4D97-AF65-F5344CB8AC3E}">
        <p14:creationId xmlns:p14="http://schemas.microsoft.com/office/powerpoint/2010/main" val="69661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219" y="479427"/>
            <a:ext cx="9000999" cy="5760638"/>
          </a:xfrm>
        </p:spPr>
        <p:txBody>
          <a:bodyPr/>
          <a:lstStyle/>
          <a:p>
            <a:r>
              <a:rPr lang="fr-FR" sz="2000" dirty="0">
                <a:latin typeface="Gill Sans MT" panose="020B0502020104020203" pitchFamily="34" charset="0"/>
              </a:rPr>
              <a:t>La stratégie du « quoi qu’il en coûte » a été efficace…</a:t>
            </a:r>
          </a:p>
          <a:p>
            <a:pPr lvl="1"/>
            <a:r>
              <a:rPr lang="fr-FR" sz="1800" dirty="0">
                <a:latin typeface="Gill Sans MT" panose="020B0502020104020203" pitchFamily="34" charset="0"/>
              </a:rPr>
              <a:t>Peu de faillites, pouvoir d’achat préservé et taux de chômage revenu à son niveau d’avant crise</a:t>
            </a:r>
          </a:p>
          <a:p>
            <a:r>
              <a:rPr lang="fr-FR" sz="2000" dirty="0">
                <a:latin typeface="Gill Sans MT" panose="020B0502020104020203" pitchFamily="34" charset="0"/>
              </a:rPr>
              <a:t>…Mais va coûter cher aux finances publiques</a:t>
            </a:r>
            <a:endParaRPr lang="fr-FR" sz="1800" dirty="0">
              <a:latin typeface="Gill Sans MT" panose="020B0502020104020203" pitchFamily="34" charset="0"/>
            </a:endParaRPr>
          </a:p>
          <a:p>
            <a:pPr lvl="1"/>
            <a:r>
              <a:rPr lang="fr-FR" sz="1800" dirty="0">
                <a:latin typeface="Gill Sans MT" panose="020B0502020104020203" pitchFamily="34" charset="0"/>
              </a:rPr>
              <a:t>Plus de 200 Mds sur trois ans (8,6 points de PIB) (hors Prêts Garanties par l’Etat)</a:t>
            </a:r>
          </a:p>
          <a:p>
            <a:pPr lvl="1"/>
            <a:r>
              <a:rPr lang="fr-FR" sz="1800" dirty="0">
                <a:latin typeface="Gill Sans MT" panose="020B0502020104020203" pitchFamily="34" charset="0"/>
              </a:rPr>
              <a:t>80 % des mesures utilisées pour aider les entreprises (Fonds de solidarité…), soutenir l’emploi (Activité partielle…) ou pour financer des dépenses de santé exceptionnelle  </a:t>
            </a:r>
          </a:p>
          <a:p>
            <a:pPr marL="342900" lvl="1" indent="0">
              <a:buNone/>
            </a:pPr>
            <a:endParaRPr lang="fr-FR" sz="1800" dirty="0">
              <a:latin typeface="Gill Sans MT" panose="020B0502020104020203" pitchFamily="34" charset="0"/>
            </a:endParaRPr>
          </a:p>
          <a:p>
            <a:pPr marL="342900" lvl="1" indent="0">
              <a:buNone/>
            </a:pPr>
            <a:endParaRPr lang="fr-FR" sz="1400" dirty="0">
              <a:latin typeface="Gill Sans MT" panose="020B0502020104020203" pitchFamily="34" charset="0"/>
            </a:endParaRPr>
          </a:p>
          <a:p>
            <a:pPr lvl="1"/>
            <a:endParaRPr lang="fr-FR" sz="1400" dirty="0">
              <a:latin typeface="Gill Sans MT" panose="020B0502020104020203" pitchFamily="34" charset="0"/>
            </a:endParaRPr>
          </a:p>
        </p:txBody>
      </p:sp>
      <p:sp>
        <p:nvSpPr>
          <p:cNvPr id="3" name="Titre 2"/>
          <p:cNvSpPr>
            <a:spLocks noGrp="1"/>
          </p:cNvSpPr>
          <p:nvPr>
            <p:ph type="title"/>
          </p:nvPr>
        </p:nvSpPr>
        <p:spPr/>
        <p:txBody>
          <a:bodyPr/>
          <a:lstStyle/>
          <a:p>
            <a:r>
              <a:rPr lang="fr-FR" sz="2000" dirty="0">
                <a:latin typeface="Gill Sans MT" panose="020B0502020104020203" pitchFamily="34" charset="0"/>
              </a:rPr>
              <a:t>Politiques budgétaires : quel soutien pour 2021 et 2022 ?</a:t>
            </a:r>
          </a:p>
        </p:txBody>
      </p:sp>
      <p:sp>
        <p:nvSpPr>
          <p:cNvPr id="6" name="ZoneTexte 5">
            <a:extLst>
              <a:ext uri="{FF2B5EF4-FFF2-40B4-BE49-F238E27FC236}">
                <a16:creationId xmlns:a16="http://schemas.microsoft.com/office/drawing/2014/main" id="{BDD1899C-72C0-453B-93BD-27D46D3705BC}"/>
              </a:ext>
            </a:extLst>
          </p:cNvPr>
          <p:cNvSpPr txBox="1"/>
          <p:nvPr/>
        </p:nvSpPr>
        <p:spPr>
          <a:xfrm>
            <a:off x="1259632" y="6581001"/>
            <a:ext cx="4644008" cy="276999"/>
          </a:xfrm>
          <a:prstGeom prst="rect">
            <a:avLst/>
          </a:prstGeom>
          <a:noFill/>
        </p:spPr>
        <p:txBody>
          <a:bodyPr wrap="square" rtlCol="0">
            <a:spAutoFit/>
          </a:bodyPr>
          <a:lstStyle/>
          <a:p>
            <a:r>
              <a:rPr lang="fr-FR" sz="1200" i="1" dirty="0">
                <a:latin typeface="Gill Sans MT" panose="020B0502020104020203" pitchFamily="34" charset="0"/>
              </a:rPr>
              <a:t>Sources : documents budgétaires nationaux, prévisions OFCE.</a:t>
            </a:r>
          </a:p>
        </p:txBody>
      </p:sp>
      <p:pic>
        <p:nvPicPr>
          <p:cNvPr id="5" name="Image 4"/>
          <p:cNvPicPr>
            <a:picLocks noChangeAspect="1"/>
          </p:cNvPicPr>
          <p:nvPr/>
        </p:nvPicPr>
        <p:blipFill>
          <a:blip r:embed="rId2"/>
          <a:stretch>
            <a:fillRect/>
          </a:stretch>
        </p:blipFill>
        <p:spPr>
          <a:xfrm>
            <a:off x="1150043" y="2924945"/>
            <a:ext cx="5620312" cy="3674538"/>
          </a:xfrm>
          <a:prstGeom prst="rect">
            <a:avLst/>
          </a:prstGeom>
        </p:spPr>
      </p:pic>
    </p:spTree>
    <p:extLst>
      <p:ext uri="{BB962C8B-B14F-4D97-AF65-F5344CB8AC3E}">
        <p14:creationId xmlns:p14="http://schemas.microsoft.com/office/powerpoint/2010/main" val="399918008"/>
      </p:ext>
    </p:extLst>
  </p:cSld>
  <p:clrMapOvr>
    <a:masterClrMapping/>
  </p:clrMapOvr>
</p:sld>
</file>

<file path=ppt/theme/theme1.xml><?xml version="1.0" encoding="utf-8"?>
<a:theme xmlns:a="http://schemas.openxmlformats.org/drawingml/2006/main" name="6_présentation presse 2310200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présentation presse 23102006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résentation presse 23102006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résentation presse 23102006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résentation presse 23102006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résentation presse 23102006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résentation presse 23102006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résentation presse 23102006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résentation presse 23102006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résentation presse 23102006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résentation presse 23102006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résentation presse 23102006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résentation presse 23102006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24356</TotalTime>
  <Words>3508</Words>
  <Application>Microsoft Office PowerPoint</Application>
  <PresentationFormat>Affichage à l'écran (4:3)</PresentationFormat>
  <Paragraphs>374</Paragraphs>
  <Slides>32</Slides>
  <Notes>0</Notes>
  <HiddenSlides>3</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Gill Sans MT</vt:lpstr>
      <vt:lpstr>Stone Sans</vt:lpstr>
      <vt:lpstr>Wingdings</vt:lpstr>
      <vt:lpstr>6_présentation presse 23102006</vt:lpstr>
      <vt:lpstr>Impact de la crise Covid-19 sur l’économie française et le système de protection sociale  Enjeux et sortie de crise</vt:lpstr>
      <vt:lpstr>Etat des lieux  et  Perspectives économiques 2021-22   </vt:lpstr>
      <vt:lpstr>Retour sur une récession inédite</vt:lpstr>
      <vt:lpstr>Un choc sans précédent depuis la fin de la guerre…mais moins durable</vt:lpstr>
      <vt:lpstr>Retour sur une récession inédite</vt:lpstr>
      <vt:lpstr>Retour sur une récession inédite</vt:lpstr>
      <vt:lpstr>Le bilan économique et financier au bout  d’un an et demi de crise</vt:lpstr>
      <vt:lpstr>Des pertes cumulées d’EBE qui se concentrent sur quelques branches</vt:lpstr>
      <vt:lpstr>Politiques budgétaires : quel soutien pour 2021 et 2022 ?</vt:lpstr>
      <vt:lpstr>Politiques budgétaires : quel soutien pour 2021 et 2022 ?</vt:lpstr>
      <vt:lpstr>La France s’en sort un peu mieux que la zone euro depuis le 3ème trimestre 2020</vt:lpstr>
      <vt:lpstr>Les enquêtes de conjoncture sont favorables pour les mois à venir</vt:lpstr>
      <vt:lpstr>La consommation se redresse nettement au 2nd semestre 2021</vt:lpstr>
      <vt:lpstr>L’investissement est revenu à un niveau supérieur à celui d’avant crise</vt:lpstr>
      <vt:lpstr>Après la chute vertigineuse de 2020, le fort rebond de la croissance en 2021-22</vt:lpstr>
      <vt:lpstr>Mais des pertes par rapport à une trajectoire de PIB sans crise </vt:lpstr>
      <vt:lpstr>Un taux de chômage sous la barre des 8 % fin 2022</vt:lpstr>
      <vt:lpstr>Un choc de grande ampleur sur les finances publiques</vt:lpstr>
      <vt:lpstr>Un retour progressif à la normal pour l’épargne ?</vt:lpstr>
      <vt:lpstr>Et si les Français désépargnaient 20 % de leur « épargne –Covid » ?</vt:lpstr>
      <vt:lpstr>Impact de la crise Covid-19 et du vieillissement sur le système de protection sociale </vt:lpstr>
      <vt:lpstr>Un déficit historique de la Sécu </vt:lpstr>
      <vt:lpstr>Une augmentation inédite des dépenses de santé…</vt:lpstr>
      <vt:lpstr>…et un affaissement des ressources</vt:lpstr>
      <vt:lpstr>La problématique d’un déficit permanent du régime général ? </vt:lpstr>
      <vt:lpstr>A long terme l’impact structurel du vieillissement</vt:lpstr>
      <vt:lpstr>A long terme l’impact structurel du vieillissement</vt:lpstr>
      <vt:lpstr>Impact du vieillissement sur les dépenses de santé et de dépendance</vt:lpstr>
      <vt:lpstr>Conclusion : les défis pour la Protection sociale </vt:lpstr>
      <vt:lpstr>Conclusion : les défis pour la Protection sociale </vt:lpstr>
      <vt:lpstr>Quelles solutions de sortie de crise / quels financements possibles ? </vt:lpstr>
      <vt:lpstr>Quelles solutions de sortie de crise / quels financements possibles ? </vt:lpstr>
    </vt:vector>
  </TitlesOfParts>
  <Company>ofce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timbeau</dc:creator>
  <cp:lastModifiedBy>Fayçal CHOUAF</cp:lastModifiedBy>
  <cp:revision>3122</cp:revision>
  <cp:lastPrinted>2019-10-13T15:51:17Z</cp:lastPrinted>
  <dcterms:created xsi:type="dcterms:W3CDTF">2009-06-18T09:20:52Z</dcterms:created>
  <dcterms:modified xsi:type="dcterms:W3CDTF">2021-10-01T06:18:40Z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