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28"/>
  </p:notesMasterIdLst>
  <p:sldIdLst>
    <p:sldId id="256" r:id="rId2"/>
    <p:sldId id="257" r:id="rId3"/>
    <p:sldId id="258" r:id="rId4"/>
    <p:sldId id="260" r:id="rId5"/>
    <p:sldId id="265" r:id="rId6"/>
    <p:sldId id="282" r:id="rId7"/>
    <p:sldId id="262" r:id="rId8"/>
    <p:sldId id="267" r:id="rId9"/>
    <p:sldId id="279" r:id="rId10"/>
    <p:sldId id="278" r:id="rId11"/>
    <p:sldId id="263" r:id="rId12"/>
    <p:sldId id="266" r:id="rId13"/>
    <p:sldId id="272" r:id="rId14"/>
    <p:sldId id="274" r:id="rId15"/>
    <p:sldId id="275" r:id="rId16"/>
    <p:sldId id="276" r:id="rId17"/>
    <p:sldId id="277" r:id="rId18"/>
    <p:sldId id="273" r:id="rId19"/>
    <p:sldId id="264" r:id="rId20"/>
    <p:sldId id="261" r:id="rId21"/>
    <p:sldId id="268" r:id="rId22"/>
    <p:sldId id="269" r:id="rId23"/>
    <p:sldId id="270" r:id="rId24"/>
    <p:sldId id="271" r:id="rId25"/>
    <p:sldId id="280" r:id="rId26"/>
    <p:sldId id="281"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4A0D41FC-91BC-454C-8BE6-7A57793BE1F5}">
  <a:tblStyle styleId="{4A0D41FC-91BC-454C-8BE6-7A57793BE1F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1A3EBC9-A154-4DB8-A7D7-FC81214F5335}" styleName="Table_1">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FF3E9"/>
          </a:solidFill>
        </a:fill>
      </a:tcStyle>
    </a:wholeTbl>
    <a:band1H>
      <a:tcTxStyle/>
      <a:tcStyle>
        <a:tcBdr/>
        <a:fill>
          <a:solidFill>
            <a:srgbClr val="DEE7D0"/>
          </a:solidFill>
        </a:fill>
      </a:tcStyle>
    </a:band1H>
    <a:band2H>
      <a:tcTxStyle/>
      <a:tcStyle>
        <a:tcBdr/>
      </a:tcStyle>
    </a:band2H>
    <a:band1V>
      <a:tcTxStyle/>
      <a:tcStyle>
        <a:tcBdr/>
        <a:fill>
          <a:solidFill>
            <a:srgbClr val="DEE7D0"/>
          </a:solidFill>
        </a:fill>
      </a:tcStyle>
    </a:band1V>
    <a:band2V>
      <a:tcTxStyle/>
      <a:tcStyle>
        <a:tcBdr/>
      </a:tcStyle>
    </a:band2V>
    <a:lastCol>
      <a:tcTxStyle b="on" i="off">
        <a:font>
          <a:latin typeface="Calibri"/>
          <a:ea typeface="Calibri"/>
          <a:cs typeface="Calibri"/>
        </a:font>
        <a:srgbClr val="FFFFFF"/>
      </a:tcTxStyle>
      <a:tcStyle>
        <a:tcBdr/>
        <a:fill>
          <a:solidFill>
            <a:srgbClr val="869FB2"/>
          </a:solidFill>
        </a:fill>
      </a:tcStyle>
    </a:lastCol>
    <a:firstCol>
      <a:tcTxStyle b="on" i="off">
        <a:font>
          <a:latin typeface="Calibri"/>
          <a:ea typeface="Calibri"/>
          <a:cs typeface="Calibri"/>
        </a:font>
        <a:srgbClr val="FFFFFF"/>
      </a:tcTxStyle>
      <a:tcStyle>
        <a:tcBdr/>
        <a:fill>
          <a:solidFill>
            <a:srgbClr val="869FB2"/>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869FB2"/>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869FB2"/>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98" d="100"/>
          <a:sy n="98" d="100"/>
        </p:scale>
        <p:origin x="-120" y="-656"/>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719536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10427f7c75a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10427f7c75a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0852d9d8dc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0852d9d8dc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0852d9d8dc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0852d9d8dc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0852d9d8dc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0852d9d8dc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0852d9d8dc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0852d9d8dc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0852d9d8dc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0852d9d8dc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0852d9d8dc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0852d9d8dc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0852d9d8dc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0852d9d8dc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0852d9d8dc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0852d9d8dc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0852d9d8dc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0852d9d8dc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0852d9d8dc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0852d9d8dc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07ec8cdd9c_0_23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107ec8cdd9c_0_23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0852d9d8dc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0852d9d8dc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0852d9d8dc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0852d9d8dc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0852d9d8dc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0852d9d8dc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0852d9d8dc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0852d9d8dc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0852d9d8dc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0852d9d8dc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0852d9d8dc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0852d9d8dc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0852d9d8dc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0852d9d8dc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0427f7c7c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0427f7c7c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0852d9d8dc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0852d9d8dc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0852d9d8dc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0852d9d8dc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0852d9d8dc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0852d9d8dc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0852d9d8dc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0852d9d8dc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0852d9d8dc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0852d9d8dc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0852d9d8dc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0852d9d8dc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98650" y="1449975"/>
            <a:ext cx="5630400" cy="16962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5000" b="0">
                <a:latin typeface="Montserrat ExtraBold"/>
                <a:ea typeface="Montserrat ExtraBold"/>
                <a:cs typeface="Montserrat ExtraBold"/>
                <a:sym typeface="Montserrat ExtraBol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498650" y="3116300"/>
            <a:ext cx="5630400" cy="510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600">
                <a:solidFill>
                  <a:schemeClr val="l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a:off x="0" y="-171790"/>
            <a:ext cx="1761359" cy="5484755"/>
            <a:chOff x="0" y="-171790"/>
            <a:chExt cx="1761359" cy="5484755"/>
          </a:xfrm>
        </p:grpSpPr>
        <p:sp>
          <p:nvSpPr>
            <p:cNvPr id="12" name="Google Shape;12;p2"/>
            <p:cNvSpPr/>
            <p:nvPr/>
          </p:nvSpPr>
          <p:spPr>
            <a:xfrm flipH="1">
              <a:off x="880084" y="-17179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0"/>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0" y="165685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flipH="1">
              <a:off x="0" y="3485436"/>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flipH="1">
              <a:off x="880084" y="1655632"/>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flipH="1">
              <a:off x="880084" y="348310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2503150" y="2577838"/>
            <a:ext cx="58233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2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20" name="Google Shape;20;p3"/>
          <p:cNvSpPr txBox="1">
            <a:spLocks noGrp="1"/>
          </p:cNvSpPr>
          <p:nvPr>
            <p:ph type="subTitle" idx="1"/>
          </p:nvPr>
        </p:nvSpPr>
        <p:spPr>
          <a:xfrm>
            <a:off x="2503150" y="3385538"/>
            <a:ext cx="3164100" cy="72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60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 name="Google Shape;21;p3"/>
          <p:cNvSpPr txBox="1">
            <a:spLocks noGrp="1"/>
          </p:cNvSpPr>
          <p:nvPr>
            <p:ph type="title" idx="2" hasCustomPrompt="1"/>
          </p:nvPr>
        </p:nvSpPr>
        <p:spPr>
          <a:xfrm>
            <a:off x="2503150" y="1254500"/>
            <a:ext cx="1952700" cy="1052400"/>
          </a:xfrm>
          <a:prstGeom prst="rect">
            <a:avLst/>
          </a:prstGeom>
        </p:spPr>
        <p:txBody>
          <a:bodyPr spcFirstLastPara="1" wrap="square" lIns="91425" tIns="91425" rIns="91425" bIns="91425" anchor="ctr" anchorCtr="0">
            <a:noAutofit/>
          </a:bodyPr>
          <a:lstStyle>
            <a:lvl1pPr lvl="0" rtl="0">
              <a:spcBef>
                <a:spcPts val="0"/>
              </a:spcBef>
              <a:spcAft>
                <a:spcPts val="0"/>
              </a:spcAft>
              <a:buSzPts val="8900"/>
              <a:buNone/>
              <a:defRPr sz="6000" b="0">
                <a:solidFill>
                  <a:schemeClr val="lt1"/>
                </a:solidFill>
              </a:defRPr>
            </a:lvl1pPr>
            <a:lvl2pPr lvl="1" rtl="0">
              <a:spcBef>
                <a:spcPts val="0"/>
              </a:spcBef>
              <a:spcAft>
                <a:spcPts val="0"/>
              </a:spcAft>
              <a:buSzPts val="8900"/>
              <a:buNone/>
              <a:defRPr sz="8900"/>
            </a:lvl2pPr>
            <a:lvl3pPr lvl="2" rtl="0">
              <a:spcBef>
                <a:spcPts val="0"/>
              </a:spcBef>
              <a:spcAft>
                <a:spcPts val="0"/>
              </a:spcAft>
              <a:buSzPts val="8900"/>
              <a:buNone/>
              <a:defRPr sz="8900"/>
            </a:lvl3pPr>
            <a:lvl4pPr lvl="3" rtl="0">
              <a:spcBef>
                <a:spcPts val="0"/>
              </a:spcBef>
              <a:spcAft>
                <a:spcPts val="0"/>
              </a:spcAft>
              <a:buSzPts val="8900"/>
              <a:buNone/>
              <a:defRPr sz="8900"/>
            </a:lvl4pPr>
            <a:lvl5pPr lvl="4" rtl="0">
              <a:spcBef>
                <a:spcPts val="0"/>
              </a:spcBef>
              <a:spcAft>
                <a:spcPts val="0"/>
              </a:spcAft>
              <a:buSzPts val="8900"/>
              <a:buNone/>
              <a:defRPr sz="8900"/>
            </a:lvl5pPr>
            <a:lvl6pPr lvl="5" rtl="0">
              <a:spcBef>
                <a:spcPts val="0"/>
              </a:spcBef>
              <a:spcAft>
                <a:spcPts val="0"/>
              </a:spcAft>
              <a:buSzPts val="8900"/>
              <a:buNone/>
              <a:defRPr sz="8900"/>
            </a:lvl6pPr>
            <a:lvl7pPr lvl="6" rtl="0">
              <a:spcBef>
                <a:spcPts val="0"/>
              </a:spcBef>
              <a:spcAft>
                <a:spcPts val="0"/>
              </a:spcAft>
              <a:buSzPts val="8900"/>
              <a:buNone/>
              <a:defRPr sz="8900"/>
            </a:lvl7pPr>
            <a:lvl8pPr lvl="7" rtl="0">
              <a:spcBef>
                <a:spcPts val="0"/>
              </a:spcBef>
              <a:spcAft>
                <a:spcPts val="0"/>
              </a:spcAft>
              <a:buSzPts val="8900"/>
              <a:buNone/>
              <a:defRPr sz="8900"/>
            </a:lvl8pPr>
            <a:lvl9pPr lvl="8" rtl="0">
              <a:spcBef>
                <a:spcPts val="0"/>
              </a:spcBef>
              <a:spcAft>
                <a:spcPts val="0"/>
              </a:spcAft>
              <a:buSzPts val="8900"/>
              <a:buNone/>
              <a:defRPr sz="8900"/>
            </a:lvl9pPr>
          </a:lstStyle>
          <a:p>
            <a:r>
              <a:t>xx%</a:t>
            </a:r>
          </a:p>
        </p:txBody>
      </p:sp>
      <p:grpSp>
        <p:nvGrpSpPr>
          <p:cNvPr id="22" name="Google Shape;22;p3"/>
          <p:cNvGrpSpPr/>
          <p:nvPr/>
        </p:nvGrpSpPr>
        <p:grpSpPr>
          <a:xfrm>
            <a:off x="0" y="-171790"/>
            <a:ext cx="1761359" cy="5484755"/>
            <a:chOff x="0" y="-171790"/>
            <a:chExt cx="1761359" cy="5484755"/>
          </a:xfrm>
        </p:grpSpPr>
        <p:sp>
          <p:nvSpPr>
            <p:cNvPr id="23" name="Google Shape;23;p3"/>
            <p:cNvSpPr/>
            <p:nvPr/>
          </p:nvSpPr>
          <p:spPr>
            <a:xfrm flipH="1">
              <a:off x="880084" y="-17179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0" y="0"/>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0" y="165685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rot="10800000" flipH="1">
              <a:off x="0" y="3485436"/>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flipH="1">
              <a:off x="880084" y="1655632"/>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880084" y="348310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4"/>
          <p:cNvSpPr txBox="1">
            <a:spLocks noGrp="1"/>
          </p:cNvSpPr>
          <p:nvPr>
            <p:ph type="body" idx="1"/>
          </p:nvPr>
        </p:nvSpPr>
        <p:spPr>
          <a:xfrm>
            <a:off x="713225" y="1287525"/>
            <a:ext cx="7717500" cy="32037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1"/>
              </a:buClr>
              <a:buSzPts val="1200"/>
              <a:buAutoNum type="arabicPeriod"/>
              <a:defRPr sz="11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31" name="Google Shape;31;p4"/>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 name="Google Shape;32;p4"/>
          <p:cNvSpPr/>
          <p:nvPr/>
        </p:nvSpPr>
        <p:spPr>
          <a:xfrm rot="10800000">
            <a:off x="8266275" y="0"/>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3"/>
        <p:cNvGrpSpPr/>
        <p:nvPr/>
      </p:nvGrpSpPr>
      <p:grpSpPr>
        <a:xfrm>
          <a:off x="0" y="0"/>
          <a:ext cx="0" cy="0"/>
          <a:chOff x="0" y="0"/>
          <a:chExt cx="0" cy="0"/>
        </a:xfrm>
      </p:grpSpPr>
      <p:sp>
        <p:nvSpPr>
          <p:cNvPr id="74" name="Google Shape;74;p9"/>
          <p:cNvSpPr txBox="1">
            <a:spLocks noGrp="1"/>
          </p:cNvSpPr>
          <p:nvPr>
            <p:ph type="title"/>
          </p:nvPr>
        </p:nvSpPr>
        <p:spPr>
          <a:xfrm>
            <a:off x="2006700" y="1594038"/>
            <a:ext cx="4594800" cy="790800"/>
          </a:xfrm>
          <a:prstGeom prst="rect">
            <a:avLst/>
          </a:prstGeom>
        </p:spPr>
        <p:txBody>
          <a:bodyPr spcFirstLastPara="1" wrap="square" lIns="91425" tIns="91425" rIns="91425" bIns="91425" anchor="ctr" anchorCtr="0">
            <a:noAutofit/>
          </a:bodyPr>
          <a:lstStyle>
            <a:lvl1pPr lvl="0" algn="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75" name="Google Shape;75;p9"/>
          <p:cNvSpPr txBox="1">
            <a:spLocks noGrp="1"/>
          </p:cNvSpPr>
          <p:nvPr>
            <p:ph type="subTitle" idx="1"/>
          </p:nvPr>
        </p:nvSpPr>
        <p:spPr>
          <a:xfrm>
            <a:off x="2718150" y="2384850"/>
            <a:ext cx="3883500" cy="11646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100"/>
              <a:buNone/>
              <a:defRPr sz="1600">
                <a:solidFill>
                  <a:schemeClr val="lt2"/>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76" name="Google Shape;76;p9"/>
          <p:cNvGrpSpPr/>
          <p:nvPr/>
        </p:nvGrpSpPr>
        <p:grpSpPr>
          <a:xfrm flipH="1">
            <a:off x="7382650" y="-171790"/>
            <a:ext cx="1761359" cy="5484755"/>
            <a:chOff x="0" y="-171790"/>
            <a:chExt cx="1761359" cy="5484755"/>
          </a:xfrm>
        </p:grpSpPr>
        <p:sp>
          <p:nvSpPr>
            <p:cNvPr id="77" name="Google Shape;77;p9"/>
            <p:cNvSpPr/>
            <p:nvPr/>
          </p:nvSpPr>
          <p:spPr>
            <a:xfrm flipH="1">
              <a:off x="880084" y="-17179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9"/>
            <p:cNvSpPr/>
            <p:nvPr/>
          </p:nvSpPr>
          <p:spPr>
            <a:xfrm>
              <a:off x="0" y="0"/>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9"/>
            <p:cNvSpPr/>
            <p:nvPr/>
          </p:nvSpPr>
          <p:spPr>
            <a:xfrm>
              <a:off x="0" y="165685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9"/>
            <p:cNvSpPr/>
            <p:nvPr/>
          </p:nvSpPr>
          <p:spPr>
            <a:xfrm rot="10800000" flipH="1">
              <a:off x="0" y="3485436"/>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p:nvPr/>
          </p:nvSpPr>
          <p:spPr>
            <a:xfrm flipH="1">
              <a:off x="880084" y="1655632"/>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9"/>
            <p:cNvSpPr/>
            <p:nvPr/>
          </p:nvSpPr>
          <p:spPr>
            <a:xfrm flipH="1">
              <a:off x="880084" y="348310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95"/>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96"/>
        <p:cNvGrpSpPr/>
        <p:nvPr/>
      </p:nvGrpSpPr>
      <p:grpSpPr>
        <a:xfrm>
          <a:off x="0" y="0"/>
          <a:ext cx="0" cy="0"/>
          <a:chOff x="0" y="0"/>
          <a:chExt cx="0" cy="0"/>
        </a:xfrm>
      </p:grpSpPr>
      <p:sp>
        <p:nvSpPr>
          <p:cNvPr id="97" name="Google Shape;97;p13"/>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8" name="Google Shape;98;p13"/>
          <p:cNvSpPr txBox="1">
            <a:spLocks noGrp="1"/>
          </p:cNvSpPr>
          <p:nvPr>
            <p:ph type="subTitle" idx="1"/>
          </p:nvPr>
        </p:nvSpPr>
        <p:spPr>
          <a:xfrm>
            <a:off x="1935199" y="1508200"/>
            <a:ext cx="26124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Font typeface="Montserrat Black"/>
              <a:buNone/>
              <a:defRPr sz="2200" b="1">
                <a:latin typeface="Montserrat"/>
                <a:ea typeface="Montserrat"/>
                <a:cs typeface="Montserrat"/>
                <a:sym typeface="Montserrat"/>
              </a:defRPr>
            </a:lvl1pPr>
            <a:lvl2pPr lvl="1" rtl="0">
              <a:spcBef>
                <a:spcPts val="0"/>
              </a:spcBef>
              <a:spcAft>
                <a:spcPts val="0"/>
              </a:spcAft>
              <a:buSzPts val="1400"/>
              <a:buFont typeface="Montserrat Black"/>
              <a:buNone/>
              <a:defRPr>
                <a:latin typeface="Montserrat Black"/>
                <a:ea typeface="Montserrat Black"/>
                <a:cs typeface="Montserrat Black"/>
                <a:sym typeface="Montserrat Black"/>
              </a:defRPr>
            </a:lvl2pPr>
            <a:lvl3pPr lvl="2" rtl="0">
              <a:spcBef>
                <a:spcPts val="0"/>
              </a:spcBef>
              <a:spcAft>
                <a:spcPts val="0"/>
              </a:spcAft>
              <a:buSzPts val="1400"/>
              <a:buFont typeface="Montserrat Black"/>
              <a:buNone/>
              <a:defRPr>
                <a:latin typeface="Montserrat Black"/>
                <a:ea typeface="Montserrat Black"/>
                <a:cs typeface="Montserrat Black"/>
                <a:sym typeface="Montserrat Black"/>
              </a:defRPr>
            </a:lvl3pPr>
            <a:lvl4pPr lvl="3" rtl="0">
              <a:spcBef>
                <a:spcPts val="0"/>
              </a:spcBef>
              <a:spcAft>
                <a:spcPts val="0"/>
              </a:spcAft>
              <a:buSzPts val="1400"/>
              <a:buFont typeface="Montserrat Black"/>
              <a:buNone/>
              <a:defRPr>
                <a:latin typeface="Montserrat Black"/>
                <a:ea typeface="Montserrat Black"/>
                <a:cs typeface="Montserrat Black"/>
                <a:sym typeface="Montserrat Black"/>
              </a:defRPr>
            </a:lvl4pPr>
            <a:lvl5pPr lvl="4" rtl="0">
              <a:spcBef>
                <a:spcPts val="0"/>
              </a:spcBef>
              <a:spcAft>
                <a:spcPts val="0"/>
              </a:spcAft>
              <a:buSzPts val="1400"/>
              <a:buFont typeface="Montserrat Black"/>
              <a:buNone/>
              <a:defRPr>
                <a:latin typeface="Montserrat Black"/>
                <a:ea typeface="Montserrat Black"/>
                <a:cs typeface="Montserrat Black"/>
                <a:sym typeface="Montserrat Black"/>
              </a:defRPr>
            </a:lvl5pPr>
            <a:lvl6pPr lvl="5" rtl="0">
              <a:spcBef>
                <a:spcPts val="0"/>
              </a:spcBef>
              <a:spcAft>
                <a:spcPts val="0"/>
              </a:spcAft>
              <a:buSzPts val="1400"/>
              <a:buFont typeface="Montserrat Black"/>
              <a:buNone/>
              <a:defRPr>
                <a:latin typeface="Montserrat Black"/>
                <a:ea typeface="Montserrat Black"/>
                <a:cs typeface="Montserrat Black"/>
                <a:sym typeface="Montserrat Black"/>
              </a:defRPr>
            </a:lvl6pPr>
            <a:lvl7pPr lvl="6" rtl="0">
              <a:spcBef>
                <a:spcPts val="0"/>
              </a:spcBef>
              <a:spcAft>
                <a:spcPts val="0"/>
              </a:spcAft>
              <a:buSzPts val="1400"/>
              <a:buFont typeface="Montserrat Black"/>
              <a:buNone/>
              <a:defRPr>
                <a:latin typeface="Montserrat Black"/>
                <a:ea typeface="Montserrat Black"/>
                <a:cs typeface="Montserrat Black"/>
                <a:sym typeface="Montserrat Black"/>
              </a:defRPr>
            </a:lvl7pPr>
            <a:lvl8pPr lvl="7" rtl="0">
              <a:spcBef>
                <a:spcPts val="0"/>
              </a:spcBef>
              <a:spcAft>
                <a:spcPts val="0"/>
              </a:spcAft>
              <a:buSzPts val="1400"/>
              <a:buFont typeface="Montserrat Black"/>
              <a:buNone/>
              <a:defRPr>
                <a:latin typeface="Montserrat Black"/>
                <a:ea typeface="Montserrat Black"/>
                <a:cs typeface="Montserrat Black"/>
                <a:sym typeface="Montserrat Black"/>
              </a:defRPr>
            </a:lvl8pPr>
            <a:lvl9pPr lvl="8" rtl="0">
              <a:spcBef>
                <a:spcPts val="0"/>
              </a:spcBef>
              <a:spcAft>
                <a:spcPts val="0"/>
              </a:spcAft>
              <a:buSzPts val="1400"/>
              <a:buFont typeface="Montserrat Black"/>
              <a:buNone/>
              <a:defRPr>
                <a:latin typeface="Montserrat Black"/>
                <a:ea typeface="Montserrat Black"/>
                <a:cs typeface="Montserrat Black"/>
                <a:sym typeface="Montserrat Black"/>
              </a:defRPr>
            </a:lvl9pPr>
          </a:lstStyle>
          <a:p>
            <a:endParaRPr/>
          </a:p>
        </p:txBody>
      </p:sp>
      <p:sp>
        <p:nvSpPr>
          <p:cNvPr id="99" name="Google Shape;99;p13"/>
          <p:cNvSpPr txBox="1">
            <a:spLocks noGrp="1"/>
          </p:cNvSpPr>
          <p:nvPr>
            <p:ph type="subTitle" idx="2"/>
          </p:nvPr>
        </p:nvSpPr>
        <p:spPr>
          <a:xfrm>
            <a:off x="5812099" y="1508200"/>
            <a:ext cx="26124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Font typeface="Montserrat Black"/>
              <a:buNone/>
              <a:defRPr sz="2200" b="1">
                <a:latin typeface="Montserrat"/>
                <a:ea typeface="Montserrat"/>
                <a:cs typeface="Montserrat"/>
                <a:sym typeface="Montserrat"/>
              </a:defRPr>
            </a:lvl1pPr>
            <a:lvl2pPr lvl="1" rtl="0">
              <a:spcBef>
                <a:spcPts val="0"/>
              </a:spcBef>
              <a:spcAft>
                <a:spcPts val="0"/>
              </a:spcAft>
              <a:buSzPts val="1400"/>
              <a:buFont typeface="Montserrat Black"/>
              <a:buNone/>
              <a:defRPr>
                <a:latin typeface="Montserrat Black"/>
                <a:ea typeface="Montserrat Black"/>
                <a:cs typeface="Montserrat Black"/>
                <a:sym typeface="Montserrat Black"/>
              </a:defRPr>
            </a:lvl2pPr>
            <a:lvl3pPr lvl="2" rtl="0">
              <a:spcBef>
                <a:spcPts val="0"/>
              </a:spcBef>
              <a:spcAft>
                <a:spcPts val="0"/>
              </a:spcAft>
              <a:buSzPts val="1400"/>
              <a:buFont typeface="Montserrat Black"/>
              <a:buNone/>
              <a:defRPr>
                <a:latin typeface="Montserrat Black"/>
                <a:ea typeface="Montserrat Black"/>
                <a:cs typeface="Montserrat Black"/>
                <a:sym typeface="Montserrat Black"/>
              </a:defRPr>
            </a:lvl3pPr>
            <a:lvl4pPr lvl="3" rtl="0">
              <a:spcBef>
                <a:spcPts val="0"/>
              </a:spcBef>
              <a:spcAft>
                <a:spcPts val="0"/>
              </a:spcAft>
              <a:buSzPts val="1400"/>
              <a:buFont typeface="Montserrat Black"/>
              <a:buNone/>
              <a:defRPr>
                <a:latin typeface="Montserrat Black"/>
                <a:ea typeface="Montserrat Black"/>
                <a:cs typeface="Montserrat Black"/>
                <a:sym typeface="Montserrat Black"/>
              </a:defRPr>
            </a:lvl4pPr>
            <a:lvl5pPr lvl="4" rtl="0">
              <a:spcBef>
                <a:spcPts val="0"/>
              </a:spcBef>
              <a:spcAft>
                <a:spcPts val="0"/>
              </a:spcAft>
              <a:buSzPts val="1400"/>
              <a:buFont typeface="Montserrat Black"/>
              <a:buNone/>
              <a:defRPr>
                <a:latin typeface="Montserrat Black"/>
                <a:ea typeface="Montserrat Black"/>
                <a:cs typeface="Montserrat Black"/>
                <a:sym typeface="Montserrat Black"/>
              </a:defRPr>
            </a:lvl5pPr>
            <a:lvl6pPr lvl="5" rtl="0">
              <a:spcBef>
                <a:spcPts val="0"/>
              </a:spcBef>
              <a:spcAft>
                <a:spcPts val="0"/>
              </a:spcAft>
              <a:buSzPts val="1400"/>
              <a:buFont typeface="Montserrat Black"/>
              <a:buNone/>
              <a:defRPr>
                <a:latin typeface="Montserrat Black"/>
                <a:ea typeface="Montserrat Black"/>
                <a:cs typeface="Montserrat Black"/>
                <a:sym typeface="Montserrat Black"/>
              </a:defRPr>
            </a:lvl6pPr>
            <a:lvl7pPr lvl="6" rtl="0">
              <a:spcBef>
                <a:spcPts val="0"/>
              </a:spcBef>
              <a:spcAft>
                <a:spcPts val="0"/>
              </a:spcAft>
              <a:buSzPts val="1400"/>
              <a:buFont typeface="Montserrat Black"/>
              <a:buNone/>
              <a:defRPr>
                <a:latin typeface="Montserrat Black"/>
                <a:ea typeface="Montserrat Black"/>
                <a:cs typeface="Montserrat Black"/>
                <a:sym typeface="Montserrat Black"/>
              </a:defRPr>
            </a:lvl7pPr>
            <a:lvl8pPr lvl="7" rtl="0">
              <a:spcBef>
                <a:spcPts val="0"/>
              </a:spcBef>
              <a:spcAft>
                <a:spcPts val="0"/>
              </a:spcAft>
              <a:buSzPts val="1400"/>
              <a:buFont typeface="Montserrat Black"/>
              <a:buNone/>
              <a:defRPr>
                <a:latin typeface="Montserrat Black"/>
                <a:ea typeface="Montserrat Black"/>
                <a:cs typeface="Montserrat Black"/>
                <a:sym typeface="Montserrat Black"/>
              </a:defRPr>
            </a:lvl8pPr>
            <a:lvl9pPr lvl="8" rtl="0">
              <a:spcBef>
                <a:spcPts val="0"/>
              </a:spcBef>
              <a:spcAft>
                <a:spcPts val="0"/>
              </a:spcAft>
              <a:buSzPts val="1400"/>
              <a:buFont typeface="Montserrat Black"/>
              <a:buNone/>
              <a:defRPr>
                <a:latin typeface="Montserrat Black"/>
                <a:ea typeface="Montserrat Black"/>
                <a:cs typeface="Montserrat Black"/>
                <a:sym typeface="Montserrat Black"/>
              </a:defRPr>
            </a:lvl9pPr>
          </a:lstStyle>
          <a:p>
            <a:endParaRPr/>
          </a:p>
        </p:txBody>
      </p:sp>
      <p:sp>
        <p:nvSpPr>
          <p:cNvPr id="100" name="Google Shape;100;p13"/>
          <p:cNvSpPr txBox="1">
            <a:spLocks noGrp="1"/>
          </p:cNvSpPr>
          <p:nvPr>
            <p:ph type="subTitle" idx="3"/>
          </p:nvPr>
        </p:nvSpPr>
        <p:spPr>
          <a:xfrm>
            <a:off x="1935199" y="2685003"/>
            <a:ext cx="26124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Font typeface="Montserrat Black"/>
              <a:buNone/>
              <a:defRPr sz="2200" b="1">
                <a:latin typeface="Montserrat"/>
                <a:ea typeface="Montserrat"/>
                <a:cs typeface="Montserrat"/>
                <a:sym typeface="Montserrat"/>
              </a:defRPr>
            </a:lvl1pPr>
            <a:lvl2pPr lvl="1" rtl="0">
              <a:spcBef>
                <a:spcPts val="0"/>
              </a:spcBef>
              <a:spcAft>
                <a:spcPts val="0"/>
              </a:spcAft>
              <a:buSzPts val="1400"/>
              <a:buFont typeface="Montserrat Black"/>
              <a:buNone/>
              <a:defRPr>
                <a:latin typeface="Montserrat Black"/>
                <a:ea typeface="Montserrat Black"/>
                <a:cs typeface="Montserrat Black"/>
                <a:sym typeface="Montserrat Black"/>
              </a:defRPr>
            </a:lvl2pPr>
            <a:lvl3pPr lvl="2" rtl="0">
              <a:spcBef>
                <a:spcPts val="0"/>
              </a:spcBef>
              <a:spcAft>
                <a:spcPts val="0"/>
              </a:spcAft>
              <a:buSzPts val="1400"/>
              <a:buFont typeface="Montserrat Black"/>
              <a:buNone/>
              <a:defRPr>
                <a:latin typeface="Montserrat Black"/>
                <a:ea typeface="Montserrat Black"/>
                <a:cs typeface="Montserrat Black"/>
                <a:sym typeface="Montserrat Black"/>
              </a:defRPr>
            </a:lvl3pPr>
            <a:lvl4pPr lvl="3" rtl="0">
              <a:spcBef>
                <a:spcPts val="0"/>
              </a:spcBef>
              <a:spcAft>
                <a:spcPts val="0"/>
              </a:spcAft>
              <a:buSzPts val="1400"/>
              <a:buFont typeface="Montserrat Black"/>
              <a:buNone/>
              <a:defRPr>
                <a:latin typeface="Montserrat Black"/>
                <a:ea typeface="Montserrat Black"/>
                <a:cs typeface="Montserrat Black"/>
                <a:sym typeface="Montserrat Black"/>
              </a:defRPr>
            </a:lvl4pPr>
            <a:lvl5pPr lvl="4" rtl="0">
              <a:spcBef>
                <a:spcPts val="0"/>
              </a:spcBef>
              <a:spcAft>
                <a:spcPts val="0"/>
              </a:spcAft>
              <a:buSzPts val="1400"/>
              <a:buFont typeface="Montserrat Black"/>
              <a:buNone/>
              <a:defRPr>
                <a:latin typeface="Montserrat Black"/>
                <a:ea typeface="Montserrat Black"/>
                <a:cs typeface="Montserrat Black"/>
                <a:sym typeface="Montserrat Black"/>
              </a:defRPr>
            </a:lvl5pPr>
            <a:lvl6pPr lvl="5" rtl="0">
              <a:spcBef>
                <a:spcPts val="0"/>
              </a:spcBef>
              <a:spcAft>
                <a:spcPts val="0"/>
              </a:spcAft>
              <a:buSzPts val="1400"/>
              <a:buFont typeface="Montserrat Black"/>
              <a:buNone/>
              <a:defRPr>
                <a:latin typeface="Montserrat Black"/>
                <a:ea typeface="Montserrat Black"/>
                <a:cs typeface="Montserrat Black"/>
                <a:sym typeface="Montserrat Black"/>
              </a:defRPr>
            </a:lvl6pPr>
            <a:lvl7pPr lvl="6" rtl="0">
              <a:spcBef>
                <a:spcPts val="0"/>
              </a:spcBef>
              <a:spcAft>
                <a:spcPts val="0"/>
              </a:spcAft>
              <a:buSzPts val="1400"/>
              <a:buFont typeface="Montserrat Black"/>
              <a:buNone/>
              <a:defRPr>
                <a:latin typeface="Montserrat Black"/>
                <a:ea typeface="Montserrat Black"/>
                <a:cs typeface="Montserrat Black"/>
                <a:sym typeface="Montserrat Black"/>
              </a:defRPr>
            </a:lvl7pPr>
            <a:lvl8pPr lvl="7" rtl="0">
              <a:spcBef>
                <a:spcPts val="0"/>
              </a:spcBef>
              <a:spcAft>
                <a:spcPts val="0"/>
              </a:spcAft>
              <a:buSzPts val="1400"/>
              <a:buFont typeface="Montserrat Black"/>
              <a:buNone/>
              <a:defRPr>
                <a:latin typeface="Montserrat Black"/>
                <a:ea typeface="Montserrat Black"/>
                <a:cs typeface="Montserrat Black"/>
                <a:sym typeface="Montserrat Black"/>
              </a:defRPr>
            </a:lvl8pPr>
            <a:lvl9pPr lvl="8" rtl="0">
              <a:spcBef>
                <a:spcPts val="0"/>
              </a:spcBef>
              <a:spcAft>
                <a:spcPts val="0"/>
              </a:spcAft>
              <a:buSzPts val="1400"/>
              <a:buFont typeface="Montserrat Black"/>
              <a:buNone/>
              <a:defRPr>
                <a:latin typeface="Montserrat Black"/>
                <a:ea typeface="Montserrat Black"/>
                <a:cs typeface="Montserrat Black"/>
                <a:sym typeface="Montserrat Black"/>
              </a:defRPr>
            </a:lvl9pPr>
          </a:lstStyle>
          <a:p>
            <a:endParaRPr/>
          </a:p>
        </p:txBody>
      </p:sp>
      <p:sp>
        <p:nvSpPr>
          <p:cNvPr id="101" name="Google Shape;101;p13"/>
          <p:cNvSpPr txBox="1">
            <a:spLocks noGrp="1"/>
          </p:cNvSpPr>
          <p:nvPr>
            <p:ph type="subTitle" idx="4"/>
          </p:nvPr>
        </p:nvSpPr>
        <p:spPr>
          <a:xfrm>
            <a:off x="5812099" y="2685003"/>
            <a:ext cx="26124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Font typeface="Montserrat Black"/>
              <a:buNone/>
              <a:defRPr sz="2200" b="1">
                <a:latin typeface="Montserrat"/>
                <a:ea typeface="Montserrat"/>
                <a:cs typeface="Montserrat"/>
                <a:sym typeface="Montserrat"/>
              </a:defRPr>
            </a:lvl1pPr>
            <a:lvl2pPr lvl="1" rtl="0">
              <a:spcBef>
                <a:spcPts val="0"/>
              </a:spcBef>
              <a:spcAft>
                <a:spcPts val="0"/>
              </a:spcAft>
              <a:buSzPts val="1400"/>
              <a:buFont typeface="Montserrat Black"/>
              <a:buNone/>
              <a:defRPr>
                <a:latin typeface="Montserrat Black"/>
                <a:ea typeface="Montserrat Black"/>
                <a:cs typeface="Montserrat Black"/>
                <a:sym typeface="Montserrat Black"/>
              </a:defRPr>
            </a:lvl2pPr>
            <a:lvl3pPr lvl="2" rtl="0">
              <a:spcBef>
                <a:spcPts val="0"/>
              </a:spcBef>
              <a:spcAft>
                <a:spcPts val="0"/>
              </a:spcAft>
              <a:buSzPts val="1400"/>
              <a:buFont typeface="Montserrat Black"/>
              <a:buNone/>
              <a:defRPr>
                <a:latin typeface="Montserrat Black"/>
                <a:ea typeface="Montserrat Black"/>
                <a:cs typeface="Montserrat Black"/>
                <a:sym typeface="Montserrat Black"/>
              </a:defRPr>
            </a:lvl3pPr>
            <a:lvl4pPr lvl="3" rtl="0">
              <a:spcBef>
                <a:spcPts val="0"/>
              </a:spcBef>
              <a:spcAft>
                <a:spcPts val="0"/>
              </a:spcAft>
              <a:buSzPts val="1400"/>
              <a:buFont typeface="Montserrat Black"/>
              <a:buNone/>
              <a:defRPr>
                <a:latin typeface="Montserrat Black"/>
                <a:ea typeface="Montserrat Black"/>
                <a:cs typeface="Montserrat Black"/>
                <a:sym typeface="Montserrat Black"/>
              </a:defRPr>
            </a:lvl4pPr>
            <a:lvl5pPr lvl="4" rtl="0">
              <a:spcBef>
                <a:spcPts val="0"/>
              </a:spcBef>
              <a:spcAft>
                <a:spcPts val="0"/>
              </a:spcAft>
              <a:buSzPts val="1400"/>
              <a:buFont typeface="Montserrat Black"/>
              <a:buNone/>
              <a:defRPr>
                <a:latin typeface="Montserrat Black"/>
                <a:ea typeface="Montserrat Black"/>
                <a:cs typeface="Montserrat Black"/>
                <a:sym typeface="Montserrat Black"/>
              </a:defRPr>
            </a:lvl5pPr>
            <a:lvl6pPr lvl="5" rtl="0">
              <a:spcBef>
                <a:spcPts val="0"/>
              </a:spcBef>
              <a:spcAft>
                <a:spcPts val="0"/>
              </a:spcAft>
              <a:buSzPts val="1400"/>
              <a:buFont typeface="Montserrat Black"/>
              <a:buNone/>
              <a:defRPr>
                <a:latin typeface="Montserrat Black"/>
                <a:ea typeface="Montserrat Black"/>
                <a:cs typeface="Montserrat Black"/>
                <a:sym typeface="Montserrat Black"/>
              </a:defRPr>
            </a:lvl6pPr>
            <a:lvl7pPr lvl="6" rtl="0">
              <a:spcBef>
                <a:spcPts val="0"/>
              </a:spcBef>
              <a:spcAft>
                <a:spcPts val="0"/>
              </a:spcAft>
              <a:buSzPts val="1400"/>
              <a:buFont typeface="Montserrat Black"/>
              <a:buNone/>
              <a:defRPr>
                <a:latin typeface="Montserrat Black"/>
                <a:ea typeface="Montserrat Black"/>
                <a:cs typeface="Montserrat Black"/>
                <a:sym typeface="Montserrat Black"/>
              </a:defRPr>
            </a:lvl7pPr>
            <a:lvl8pPr lvl="7" rtl="0">
              <a:spcBef>
                <a:spcPts val="0"/>
              </a:spcBef>
              <a:spcAft>
                <a:spcPts val="0"/>
              </a:spcAft>
              <a:buSzPts val="1400"/>
              <a:buFont typeface="Montserrat Black"/>
              <a:buNone/>
              <a:defRPr>
                <a:latin typeface="Montserrat Black"/>
                <a:ea typeface="Montserrat Black"/>
                <a:cs typeface="Montserrat Black"/>
                <a:sym typeface="Montserrat Black"/>
              </a:defRPr>
            </a:lvl8pPr>
            <a:lvl9pPr lvl="8" rtl="0">
              <a:spcBef>
                <a:spcPts val="0"/>
              </a:spcBef>
              <a:spcAft>
                <a:spcPts val="0"/>
              </a:spcAft>
              <a:buSzPts val="1400"/>
              <a:buFont typeface="Montserrat Black"/>
              <a:buNone/>
              <a:defRPr>
                <a:latin typeface="Montserrat Black"/>
                <a:ea typeface="Montserrat Black"/>
                <a:cs typeface="Montserrat Black"/>
                <a:sym typeface="Montserrat Black"/>
              </a:defRPr>
            </a:lvl9pPr>
          </a:lstStyle>
          <a:p>
            <a:endParaRPr/>
          </a:p>
        </p:txBody>
      </p:sp>
      <p:sp>
        <p:nvSpPr>
          <p:cNvPr id="102" name="Google Shape;102;p13"/>
          <p:cNvSpPr txBox="1">
            <a:spLocks noGrp="1"/>
          </p:cNvSpPr>
          <p:nvPr>
            <p:ph type="subTitle" idx="5"/>
          </p:nvPr>
        </p:nvSpPr>
        <p:spPr>
          <a:xfrm>
            <a:off x="1935211" y="1909275"/>
            <a:ext cx="2612400" cy="572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800"/>
              <a:buNone/>
              <a:defRPr sz="1400">
                <a:solidFill>
                  <a:srgbClr val="B8B1A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3" name="Google Shape;103;p13"/>
          <p:cNvSpPr txBox="1">
            <a:spLocks noGrp="1"/>
          </p:cNvSpPr>
          <p:nvPr>
            <p:ph type="subTitle" idx="6"/>
          </p:nvPr>
        </p:nvSpPr>
        <p:spPr>
          <a:xfrm>
            <a:off x="5812111" y="1909275"/>
            <a:ext cx="2612400" cy="572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800"/>
              <a:buNone/>
              <a:defRPr sz="1400">
                <a:solidFill>
                  <a:srgbClr val="B8B1A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4" name="Google Shape;104;p13"/>
          <p:cNvSpPr txBox="1">
            <a:spLocks noGrp="1"/>
          </p:cNvSpPr>
          <p:nvPr>
            <p:ph type="subTitle" idx="7"/>
          </p:nvPr>
        </p:nvSpPr>
        <p:spPr>
          <a:xfrm>
            <a:off x="1935211" y="3083250"/>
            <a:ext cx="2612400" cy="572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800"/>
              <a:buNone/>
              <a:defRPr sz="1400">
                <a:solidFill>
                  <a:srgbClr val="B8B1A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5" name="Google Shape;105;p13"/>
          <p:cNvSpPr txBox="1">
            <a:spLocks noGrp="1"/>
          </p:cNvSpPr>
          <p:nvPr>
            <p:ph type="subTitle" idx="8"/>
          </p:nvPr>
        </p:nvSpPr>
        <p:spPr>
          <a:xfrm>
            <a:off x="5812111" y="3083250"/>
            <a:ext cx="2612400" cy="572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800"/>
              <a:buNone/>
              <a:defRPr sz="1400">
                <a:solidFill>
                  <a:srgbClr val="B8B1A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6" name="Google Shape;106;p13"/>
          <p:cNvSpPr txBox="1">
            <a:spLocks noGrp="1"/>
          </p:cNvSpPr>
          <p:nvPr>
            <p:ph type="title" idx="9" hasCustomPrompt="1"/>
          </p:nvPr>
        </p:nvSpPr>
        <p:spPr>
          <a:xfrm>
            <a:off x="969275" y="1775825"/>
            <a:ext cx="834600" cy="460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300" b="0">
                <a:solidFill>
                  <a:schemeClr val="lt1"/>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r>
              <a:t>xx%</a:t>
            </a:r>
          </a:p>
        </p:txBody>
      </p:sp>
      <p:sp>
        <p:nvSpPr>
          <p:cNvPr id="107" name="Google Shape;107;p13"/>
          <p:cNvSpPr txBox="1">
            <a:spLocks noGrp="1"/>
          </p:cNvSpPr>
          <p:nvPr>
            <p:ph type="title" idx="13" hasCustomPrompt="1"/>
          </p:nvPr>
        </p:nvSpPr>
        <p:spPr>
          <a:xfrm>
            <a:off x="4855200" y="1775825"/>
            <a:ext cx="834600" cy="460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300" b="0">
                <a:solidFill>
                  <a:schemeClr val="lt1"/>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r>
              <a:t>xx%</a:t>
            </a:r>
          </a:p>
        </p:txBody>
      </p:sp>
      <p:sp>
        <p:nvSpPr>
          <p:cNvPr id="108" name="Google Shape;108;p13"/>
          <p:cNvSpPr txBox="1">
            <a:spLocks noGrp="1"/>
          </p:cNvSpPr>
          <p:nvPr>
            <p:ph type="title" idx="14" hasCustomPrompt="1"/>
          </p:nvPr>
        </p:nvSpPr>
        <p:spPr>
          <a:xfrm>
            <a:off x="969275" y="2949028"/>
            <a:ext cx="834600" cy="460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300" b="0">
                <a:solidFill>
                  <a:schemeClr val="lt1"/>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r>
              <a:t>xx%</a:t>
            </a:r>
          </a:p>
        </p:txBody>
      </p:sp>
      <p:sp>
        <p:nvSpPr>
          <p:cNvPr id="109" name="Google Shape;109;p13"/>
          <p:cNvSpPr txBox="1">
            <a:spLocks noGrp="1"/>
          </p:cNvSpPr>
          <p:nvPr>
            <p:ph type="title" idx="15" hasCustomPrompt="1"/>
          </p:nvPr>
        </p:nvSpPr>
        <p:spPr>
          <a:xfrm>
            <a:off x="4855217" y="2949028"/>
            <a:ext cx="834600" cy="460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300" b="0">
                <a:solidFill>
                  <a:schemeClr val="lt1"/>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r>
              <a:t>xx%</a:t>
            </a:r>
          </a:p>
        </p:txBody>
      </p:sp>
      <p:grpSp>
        <p:nvGrpSpPr>
          <p:cNvPr id="110" name="Google Shape;110;p13"/>
          <p:cNvGrpSpPr/>
          <p:nvPr/>
        </p:nvGrpSpPr>
        <p:grpSpPr>
          <a:xfrm>
            <a:off x="-1658336" y="4257236"/>
            <a:ext cx="10802338" cy="881275"/>
            <a:chOff x="-1658336" y="4257236"/>
            <a:chExt cx="10802338" cy="881275"/>
          </a:xfrm>
        </p:grpSpPr>
        <p:sp>
          <p:nvSpPr>
            <p:cNvPr id="111" name="Google Shape;111;p13"/>
            <p:cNvSpPr/>
            <p:nvPr/>
          </p:nvSpPr>
          <p:spPr>
            <a:xfrm rot="5400000">
              <a:off x="7874329" y="3868837"/>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rot="5400000">
              <a:off x="6132773"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rot="-5400000" flipH="1">
              <a:off x="4303009"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rot="-5400000" flipH="1">
              <a:off x="2473159"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rot="-5400000" flipH="1">
              <a:off x="645809"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rot="-5400000" flipH="1">
              <a:off x="-1184041"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19">
    <p:spTree>
      <p:nvGrpSpPr>
        <p:cNvPr id="1" name="Shape 351"/>
        <p:cNvGrpSpPr/>
        <p:nvPr/>
      </p:nvGrpSpPr>
      <p:grpSpPr>
        <a:xfrm>
          <a:off x="0" y="0"/>
          <a:ext cx="0" cy="0"/>
          <a:chOff x="0" y="0"/>
          <a:chExt cx="0" cy="0"/>
        </a:xfrm>
      </p:grpSpPr>
      <p:grpSp>
        <p:nvGrpSpPr>
          <p:cNvPr id="352" name="Google Shape;352;p33"/>
          <p:cNvGrpSpPr/>
          <p:nvPr/>
        </p:nvGrpSpPr>
        <p:grpSpPr>
          <a:xfrm>
            <a:off x="-1658336" y="4257236"/>
            <a:ext cx="10802338" cy="881275"/>
            <a:chOff x="-1658336" y="4257236"/>
            <a:chExt cx="10802338" cy="881275"/>
          </a:xfrm>
        </p:grpSpPr>
        <p:sp>
          <p:nvSpPr>
            <p:cNvPr id="353" name="Google Shape;353;p33"/>
            <p:cNvSpPr/>
            <p:nvPr/>
          </p:nvSpPr>
          <p:spPr>
            <a:xfrm rot="5400000">
              <a:off x="7874329" y="3868837"/>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3"/>
            <p:cNvSpPr/>
            <p:nvPr/>
          </p:nvSpPr>
          <p:spPr>
            <a:xfrm rot="5400000">
              <a:off x="6132773"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3"/>
            <p:cNvSpPr/>
            <p:nvPr/>
          </p:nvSpPr>
          <p:spPr>
            <a:xfrm rot="-5400000" flipH="1">
              <a:off x="4303009"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3"/>
            <p:cNvSpPr/>
            <p:nvPr/>
          </p:nvSpPr>
          <p:spPr>
            <a:xfrm rot="-5400000" flipH="1">
              <a:off x="2473159"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3"/>
            <p:cNvSpPr/>
            <p:nvPr/>
          </p:nvSpPr>
          <p:spPr>
            <a:xfrm rot="-5400000" flipH="1">
              <a:off x="645809"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3"/>
            <p:cNvSpPr/>
            <p:nvPr/>
          </p:nvSpPr>
          <p:spPr>
            <a:xfrm rot="-5400000" flipH="1">
              <a:off x="-1184041"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19_1">
    <p:spTree>
      <p:nvGrpSpPr>
        <p:cNvPr id="1" name="Shape 359"/>
        <p:cNvGrpSpPr/>
        <p:nvPr/>
      </p:nvGrpSpPr>
      <p:grpSpPr>
        <a:xfrm>
          <a:off x="0" y="0"/>
          <a:ext cx="0" cy="0"/>
          <a:chOff x="0" y="0"/>
          <a:chExt cx="0" cy="0"/>
        </a:xfrm>
      </p:grpSpPr>
      <p:grpSp>
        <p:nvGrpSpPr>
          <p:cNvPr id="360" name="Google Shape;360;p34"/>
          <p:cNvGrpSpPr/>
          <p:nvPr/>
        </p:nvGrpSpPr>
        <p:grpSpPr>
          <a:xfrm>
            <a:off x="0" y="-171790"/>
            <a:ext cx="1761359" cy="5484755"/>
            <a:chOff x="0" y="-171790"/>
            <a:chExt cx="1761359" cy="5484755"/>
          </a:xfrm>
        </p:grpSpPr>
        <p:sp>
          <p:nvSpPr>
            <p:cNvPr id="361" name="Google Shape;361;p34"/>
            <p:cNvSpPr/>
            <p:nvPr/>
          </p:nvSpPr>
          <p:spPr>
            <a:xfrm flipH="1">
              <a:off x="880084" y="-17179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4"/>
            <p:cNvSpPr/>
            <p:nvPr/>
          </p:nvSpPr>
          <p:spPr>
            <a:xfrm>
              <a:off x="0" y="0"/>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4"/>
            <p:cNvSpPr/>
            <p:nvPr/>
          </p:nvSpPr>
          <p:spPr>
            <a:xfrm>
              <a:off x="0" y="165685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4"/>
            <p:cNvSpPr/>
            <p:nvPr/>
          </p:nvSpPr>
          <p:spPr>
            <a:xfrm rot="10800000" flipH="1">
              <a:off x="0" y="3485436"/>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4"/>
            <p:cNvSpPr/>
            <p:nvPr/>
          </p:nvSpPr>
          <p:spPr>
            <a:xfrm flipH="1">
              <a:off x="880084" y="1655632"/>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4"/>
            <p:cNvSpPr/>
            <p:nvPr/>
          </p:nvSpPr>
          <p:spPr>
            <a:xfrm flipH="1">
              <a:off x="880084" y="348310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19_1_1">
    <p:spTree>
      <p:nvGrpSpPr>
        <p:cNvPr id="1" name="Shape 367"/>
        <p:cNvGrpSpPr/>
        <p:nvPr/>
      </p:nvGrpSpPr>
      <p:grpSpPr>
        <a:xfrm>
          <a:off x="0" y="0"/>
          <a:ext cx="0" cy="0"/>
          <a:chOff x="0" y="0"/>
          <a:chExt cx="0" cy="0"/>
        </a:xfrm>
      </p:grpSpPr>
      <p:grpSp>
        <p:nvGrpSpPr>
          <p:cNvPr id="368" name="Google Shape;368;p35"/>
          <p:cNvGrpSpPr/>
          <p:nvPr/>
        </p:nvGrpSpPr>
        <p:grpSpPr>
          <a:xfrm>
            <a:off x="-11" y="11"/>
            <a:ext cx="10802338" cy="881275"/>
            <a:chOff x="-11" y="11"/>
            <a:chExt cx="10802338" cy="881275"/>
          </a:xfrm>
        </p:grpSpPr>
        <p:sp>
          <p:nvSpPr>
            <p:cNvPr id="369" name="Google Shape;369;p35"/>
            <p:cNvSpPr/>
            <p:nvPr/>
          </p:nvSpPr>
          <p:spPr>
            <a:xfrm rot="5400000" flipH="1">
              <a:off x="9532654" y="-388388"/>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5"/>
            <p:cNvSpPr/>
            <p:nvPr/>
          </p:nvSpPr>
          <p:spPr>
            <a:xfrm rot="5400000" flipH="1">
              <a:off x="7791098"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5"/>
            <p:cNvSpPr/>
            <p:nvPr/>
          </p:nvSpPr>
          <p:spPr>
            <a:xfrm rot="-5400000">
              <a:off x="596133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5"/>
            <p:cNvSpPr/>
            <p:nvPr/>
          </p:nvSpPr>
          <p:spPr>
            <a:xfrm rot="-5400000">
              <a:off x="413148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5"/>
            <p:cNvSpPr/>
            <p:nvPr/>
          </p:nvSpPr>
          <p:spPr>
            <a:xfrm rot="-5400000">
              <a:off x="230413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5"/>
            <p:cNvSpPr/>
            <p:nvPr/>
          </p:nvSpPr>
          <p:spPr>
            <a:xfrm rot="-5400000">
              <a:off x="47428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75900" y="445025"/>
            <a:ext cx="79923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1pPr>
            <a:lvl2pPr lvl="1">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2pPr>
            <a:lvl3pPr lvl="2">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3pPr>
            <a:lvl4pPr lvl="3">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4pPr>
            <a:lvl5pPr lvl="4">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5pPr>
            <a:lvl6pPr lvl="5">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6pPr>
            <a:lvl7pPr lvl="6">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7pPr>
            <a:lvl8pPr lvl="7">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8pPr>
            <a:lvl9pPr lvl="8">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575900" y="1152475"/>
            <a:ext cx="79923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Alef"/>
              <a:buChar char="●"/>
              <a:defRPr sz="1800">
                <a:solidFill>
                  <a:schemeClr val="dk2"/>
                </a:solidFill>
                <a:latin typeface="Alef"/>
                <a:ea typeface="Alef"/>
                <a:cs typeface="Alef"/>
                <a:sym typeface="Alef"/>
              </a:defRPr>
            </a:lvl1pPr>
            <a:lvl2pPr marL="914400" lvl="1" indent="-317500">
              <a:lnSpc>
                <a:spcPct val="100000"/>
              </a:lnSpc>
              <a:spcBef>
                <a:spcPts val="0"/>
              </a:spcBef>
              <a:spcAft>
                <a:spcPts val="0"/>
              </a:spcAft>
              <a:buClr>
                <a:schemeClr val="dk2"/>
              </a:buClr>
              <a:buSzPts val="1400"/>
              <a:buFont typeface="Alef"/>
              <a:buChar char="○"/>
              <a:defRPr>
                <a:solidFill>
                  <a:schemeClr val="dk2"/>
                </a:solidFill>
                <a:latin typeface="Alef"/>
                <a:ea typeface="Alef"/>
                <a:cs typeface="Alef"/>
                <a:sym typeface="Alef"/>
              </a:defRPr>
            </a:lvl2pPr>
            <a:lvl3pPr marL="1371600" lvl="2" indent="-317500">
              <a:lnSpc>
                <a:spcPct val="100000"/>
              </a:lnSpc>
              <a:spcBef>
                <a:spcPts val="0"/>
              </a:spcBef>
              <a:spcAft>
                <a:spcPts val="0"/>
              </a:spcAft>
              <a:buClr>
                <a:schemeClr val="dk2"/>
              </a:buClr>
              <a:buSzPts val="1400"/>
              <a:buFont typeface="Alef"/>
              <a:buChar char="■"/>
              <a:defRPr>
                <a:solidFill>
                  <a:schemeClr val="dk2"/>
                </a:solidFill>
                <a:latin typeface="Alef"/>
                <a:ea typeface="Alef"/>
                <a:cs typeface="Alef"/>
                <a:sym typeface="Alef"/>
              </a:defRPr>
            </a:lvl3pPr>
            <a:lvl4pPr marL="1828800" lvl="3" indent="-317500">
              <a:lnSpc>
                <a:spcPct val="100000"/>
              </a:lnSpc>
              <a:spcBef>
                <a:spcPts val="0"/>
              </a:spcBef>
              <a:spcAft>
                <a:spcPts val="0"/>
              </a:spcAft>
              <a:buClr>
                <a:schemeClr val="dk2"/>
              </a:buClr>
              <a:buSzPts val="1400"/>
              <a:buFont typeface="Alef"/>
              <a:buChar char="●"/>
              <a:defRPr>
                <a:solidFill>
                  <a:schemeClr val="dk2"/>
                </a:solidFill>
                <a:latin typeface="Alef"/>
                <a:ea typeface="Alef"/>
                <a:cs typeface="Alef"/>
                <a:sym typeface="Alef"/>
              </a:defRPr>
            </a:lvl4pPr>
            <a:lvl5pPr marL="2286000" lvl="4" indent="-317500">
              <a:lnSpc>
                <a:spcPct val="100000"/>
              </a:lnSpc>
              <a:spcBef>
                <a:spcPts val="0"/>
              </a:spcBef>
              <a:spcAft>
                <a:spcPts val="0"/>
              </a:spcAft>
              <a:buClr>
                <a:schemeClr val="dk2"/>
              </a:buClr>
              <a:buSzPts val="1400"/>
              <a:buFont typeface="Alef"/>
              <a:buChar char="○"/>
              <a:defRPr>
                <a:solidFill>
                  <a:schemeClr val="dk2"/>
                </a:solidFill>
                <a:latin typeface="Alef"/>
                <a:ea typeface="Alef"/>
                <a:cs typeface="Alef"/>
                <a:sym typeface="Alef"/>
              </a:defRPr>
            </a:lvl5pPr>
            <a:lvl6pPr marL="2743200" lvl="5" indent="-317500">
              <a:lnSpc>
                <a:spcPct val="100000"/>
              </a:lnSpc>
              <a:spcBef>
                <a:spcPts val="0"/>
              </a:spcBef>
              <a:spcAft>
                <a:spcPts val="0"/>
              </a:spcAft>
              <a:buClr>
                <a:schemeClr val="dk2"/>
              </a:buClr>
              <a:buSzPts val="1400"/>
              <a:buFont typeface="Alef"/>
              <a:buChar char="■"/>
              <a:defRPr>
                <a:solidFill>
                  <a:schemeClr val="dk2"/>
                </a:solidFill>
                <a:latin typeface="Alef"/>
                <a:ea typeface="Alef"/>
                <a:cs typeface="Alef"/>
                <a:sym typeface="Alef"/>
              </a:defRPr>
            </a:lvl6pPr>
            <a:lvl7pPr marL="3200400" lvl="6" indent="-317500">
              <a:lnSpc>
                <a:spcPct val="100000"/>
              </a:lnSpc>
              <a:spcBef>
                <a:spcPts val="0"/>
              </a:spcBef>
              <a:spcAft>
                <a:spcPts val="0"/>
              </a:spcAft>
              <a:buClr>
                <a:schemeClr val="dk2"/>
              </a:buClr>
              <a:buSzPts val="1400"/>
              <a:buFont typeface="Alef"/>
              <a:buChar char="●"/>
              <a:defRPr>
                <a:solidFill>
                  <a:schemeClr val="dk2"/>
                </a:solidFill>
                <a:latin typeface="Alef"/>
                <a:ea typeface="Alef"/>
                <a:cs typeface="Alef"/>
                <a:sym typeface="Alef"/>
              </a:defRPr>
            </a:lvl7pPr>
            <a:lvl8pPr marL="3657600" lvl="7" indent="-317500">
              <a:lnSpc>
                <a:spcPct val="100000"/>
              </a:lnSpc>
              <a:spcBef>
                <a:spcPts val="0"/>
              </a:spcBef>
              <a:spcAft>
                <a:spcPts val="0"/>
              </a:spcAft>
              <a:buClr>
                <a:schemeClr val="dk2"/>
              </a:buClr>
              <a:buSzPts val="1400"/>
              <a:buFont typeface="Alef"/>
              <a:buChar char="○"/>
              <a:defRPr>
                <a:solidFill>
                  <a:schemeClr val="dk2"/>
                </a:solidFill>
                <a:latin typeface="Alef"/>
                <a:ea typeface="Alef"/>
                <a:cs typeface="Alef"/>
                <a:sym typeface="Alef"/>
              </a:defRPr>
            </a:lvl8pPr>
            <a:lvl9pPr marL="4114800" lvl="8" indent="-317500">
              <a:lnSpc>
                <a:spcPct val="100000"/>
              </a:lnSpc>
              <a:spcBef>
                <a:spcPts val="0"/>
              </a:spcBef>
              <a:spcAft>
                <a:spcPts val="0"/>
              </a:spcAft>
              <a:buClr>
                <a:schemeClr val="dk2"/>
              </a:buClr>
              <a:buSzPts val="1400"/>
              <a:buFont typeface="Alef"/>
              <a:buChar char="■"/>
              <a:defRPr>
                <a:solidFill>
                  <a:schemeClr val="dk2"/>
                </a:solidFill>
                <a:latin typeface="Alef"/>
                <a:ea typeface="Alef"/>
                <a:cs typeface="Alef"/>
                <a:sym typeface="Alef"/>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8" r:id="rId5"/>
    <p:sldLayoutId id="2147483659" r:id="rId6"/>
    <p:sldLayoutId id="2147483679" r:id="rId7"/>
    <p:sldLayoutId id="2147483680" r:id="rId8"/>
    <p:sldLayoutId id="214748368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84"/>
        <p:cNvGrpSpPr/>
        <p:nvPr/>
      </p:nvGrpSpPr>
      <p:grpSpPr>
        <a:xfrm>
          <a:off x="0" y="0"/>
          <a:ext cx="0" cy="0"/>
          <a:chOff x="0" y="0"/>
          <a:chExt cx="0" cy="0"/>
        </a:xfrm>
      </p:grpSpPr>
      <p:sp>
        <p:nvSpPr>
          <p:cNvPr id="385" name="Google Shape;385;p39"/>
          <p:cNvSpPr txBox="1">
            <a:spLocks noGrp="1"/>
          </p:cNvSpPr>
          <p:nvPr>
            <p:ph type="subTitle" idx="1"/>
          </p:nvPr>
        </p:nvSpPr>
        <p:spPr>
          <a:xfrm>
            <a:off x="2370437" y="4248744"/>
            <a:ext cx="5630400" cy="5106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rgbClr val="FFC703"/>
              </a:buClr>
              <a:buSzPts val="1100"/>
              <a:buFont typeface="Arial"/>
              <a:buNone/>
            </a:pPr>
            <a:r>
              <a:rPr lang="fr-FR" dirty="0" smtClean="0"/>
              <a:t>Jean-François Clément</a:t>
            </a:r>
            <a:endParaRPr dirty="0"/>
          </a:p>
        </p:txBody>
      </p:sp>
      <p:sp>
        <p:nvSpPr>
          <p:cNvPr id="386" name="Google Shape;386;p39"/>
          <p:cNvSpPr txBox="1">
            <a:spLocks noGrp="1"/>
          </p:cNvSpPr>
          <p:nvPr>
            <p:ph type="ctrTitle"/>
          </p:nvPr>
        </p:nvSpPr>
        <p:spPr>
          <a:xfrm>
            <a:off x="3903008" y="877375"/>
            <a:ext cx="4592902" cy="2190813"/>
          </a:xfrm>
          <a:prstGeom prst="rect">
            <a:avLst/>
          </a:prstGeom>
        </p:spPr>
        <p:txBody>
          <a:bodyPr spcFirstLastPara="1" wrap="square" lIns="91425" tIns="91425" rIns="91425" bIns="91425" anchor="ctr" anchorCtr="0">
            <a:noAutofit/>
          </a:bodyPr>
          <a:lstStyle/>
          <a:p>
            <a:pPr lvl="0"/>
            <a:r>
              <a:rPr lang="fr-FR" dirty="0"/>
              <a:t>L’islam et la v(V)</a:t>
            </a:r>
            <a:r>
              <a:rPr lang="fr-FR" dirty="0" err="1"/>
              <a:t>érité</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4"/>
          <p:cNvSpPr txBox="1">
            <a:spLocks noGrp="1"/>
          </p:cNvSpPr>
          <p:nvPr>
            <p:ph type="subTitle" idx="1"/>
          </p:nvPr>
        </p:nvSpPr>
        <p:spPr>
          <a:xfrm>
            <a:off x="129588" y="2436689"/>
            <a:ext cx="7114339" cy="2591791"/>
          </a:xfrm>
          <a:prstGeom prst="rect">
            <a:avLst/>
          </a:prstGeom>
        </p:spPr>
        <p:txBody>
          <a:bodyPr spcFirstLastPara="1" wrap="square" lIns="91425" tIns="91425" rIns="91425" bIns="91425" anchor="t" anchorCtr="0">
            <a:noAutofit/>
          </a:bodyPr>
          <a:lstStyle/>
          <a:p>
            <a:pPr marL="0" lvl="0" indent="0"/>
            <a:r>
              <a:rPr lang="fr-FR" dirty="0" smtClean="0"/>
              <a:t>Le créationnisme </a:t>
            </a:r>
            <a:r>
              <a:rPr lang="fr-FR" dirty="0"/>
              <a:t>ne semble pas exister en tant que mouvement </a:t>
            </a:r>
            <a:r>
              <a:rPr lang="fr-FR" dirty="0" smtClean="0"/>
              <a:t>de pensée pendant </a:t>
            </a:r>
            <a:r>
              <a:rPr lang="fr-FR" dirty="0"/>
              <a:t>le IXe siècle en Irak, lorsque Bagdad et Bassora étaient les principaux centres d'enseignement supérieur de la civilisation islamique.</a:t>
            </a:r>
          </a:p>
          <a:p>
            <a:pPr marL="0" lvl="0" indent="0"/>
            <a:endParaRPr lang="fr-FR" dirty="0"/>
          </a:p>
          <a:p>
            <a:pPr marL="0" lvl="0" indent="0"/>
            <a:r>
              <a:rPr lang="fr-FR" dirty="0"/>
              <a:t>"Les scientifiques n'ont pas passé des heures à examiner des passages de la révélation pour voir s'ils se comparent aux connaissances observées sur le monde naturel", écrit Ehsan </a:t>
            </a:r>
            <a:r>
              <a:rPr lang="fr-FR" dirty="0" err="1"/>
              <a:t>Masood</a:t>
            </a:r>
            <a:r>
              <a:rPr lang="fr-FR" dirty="0"/>
              <a:t> dans </a:t>
            </a:r>
            <a:r>
              <a:rPr lang="fr-FR" dirty="0" smtClean="0"/>
              <a:t>The </a:t>
            </a:r>
            <a:r>
              <a:rPr lang="fr-FR" dirty="0"/>
              <a:t>Guardian.</a:t>
            </a:r>
          </a:p>
          <a:p>
            <a:pPr marL="0" lvl="0" indent="0"/>
            <a:endParaRPr lang="fr-FR" dirty="0"/>
          </a:p>
          <a:p>
            <a:pPr marL="0" lvl="0" indent="0"/>
            <a:r>
              <a:rPr lang="fr-FR" dirty="0"/>
              <a:t>"Au lieu de cela, ils sont sortis et ont essayé de découvrir des choses par eux-mêmes."</a:t>
            </a:r>
            <a:endParaRPr dirty="0"/>
          </a:p>
        </p:txBody>
      </p:sp>
      <p:sp>
        <p:nvSpPr>
          <p:cNvPr id="433" name="Google Shape;433;p44"/>
          <p:cNvSpPr txBox="1">
            <a:spLocks noGrp="1"/>
          </p:cNvSpPr>
          <p:nvPr>
            <p:ph type="title"/>
          </p:nvPr>
        </p:nvSpPr>
        <p:spPr>
          <a:xfrm>
            <a:off x="116628" y="803520"/>
            <a:ext cx="4250462" cy="124416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fr-FR" dirty="0" smtClean="0"/>
              <a:t>L’absence du créationnisme</a:t>
            </a:r>
            <a:endParaRPr dirty="0"/>
          </a:p>
        </p:txBody>
      </p:sp>
      <p:pic>
        <p:nvPicPr>
          <p:cNvPr id="2" name="Image 1"/>
          <p:cNvPicPr>
            <a:picLocks noChangeAspect="1"/>
          </p:cNvPicPr>
          <p:nvPr/>
        </p:nvPicPr>
        <p:blipFill>
          <a:blip r:embed="rId3"/>
          <a:stretch>
            <a:fillRect/>
          </a:stretch>
        </p:blipFill>
        <p:spPr>
          <a:xfrm>
            <a:off x="4652182" y="0"/>
            <a:ext cx="4491818" cy="2526647"/>
          </a:xfrm>
          <a:prstGeom prst="rect">
            <a:avLst/>
          </a:prstGeom>
        </p:spPr>
      </p:pic>
    </p:spTree>
    <p:extLst>
      <p:ext uri="{BB962C8B-B14F-4D97-AF65-F5344CB8AC3E}">
        <p14:creationId xmlns:p14="http://schemas.microsoft.com/office/powerpoint/2010/main" val="2166033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3"/>
          <p:cNvSpPr/>
          <p:nvPr/>
        </p:nvSpPr>
        <p:spPr>
          <a:xfrm>
            <a:off x="2162550" y="995913"/>
            <a:ext cx="1707300" cy="1543500"/>
          </a:xfrm>
          <a:prstGeom prst="diamond">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3"/>
          <p:cNvSpPr txBox="1">
            <a:spLocks noGrp="1"/>
          </p:cNvSpPr>
          <p:nvPr>
            <p:ph type="title"/>
          </p:nvPr>
        </p:nvSpPr>
        <p:spPr>
          <a:xfrm>
            <a:off x="1842256" y="2940718"/>
            <a:ext cx="3976212" cy="162120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sz="4000" dirty="0" smtClean="0"/>
              <a:t>L’islam, source </a:t>
            </a:r>
            <a:br>
              <a:rPr lang="fr-FR" sz="4000" dirty="0" smtClean="0"/>
            </a:br>
            <a:r>
              <a:rPr lang="fr-FR" sz="4000" dirty="0" smtClean="0"/>
              <a:t>unique de Vérité</a:t>
            </a:r>
            <a:endParaRPr sz="4000" dirty="0"/>
          </a:p>
        </p:txBody>
      </p:sp>
      <p:sp>
        <p:nvSpPr>
          <p:cNvPr id="427" name="Google Shape;427;p43"/>
          <p:cNvSpPr txBox="1">
            <a:spLocks noGrp="1"/>
          </p:cNvSpPr>
          <p:nvPr>
            <p:ph type="title" idx="2"/>
          </p:nvPr>
        </p:nvSpPr>
        <p:spPr>
          <a:xfrm>
            <a:off x="2503150" y="1254500"/>
            <a:ext cx="1952700" cy="1052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0</a:t>
            </a:r>
            <a:r>
              <a:rPr lang="fr-FR" dirty="0"/>
              <a:t>3</a:t>
            </a:r>
            <a:endParaRPr dirty="0"/>
          </a:p>
        </p:txBody>
      </p:sp>
      <p:pic>
        <p:nvPicPr>
          <p:cNvPr id="3" name="Image 2"/>
          <p:cNvPicPr>
            <a:picLocks noChangeAspect="1"/>
          </p:cNvPicPr>
          <p:nvPr/>
        </p:nvPicPr>
        <p:blipFill>
          <a:blip r:embed="rId3"/>
          <a:stretch>
            <a:fillRect/>
          </a:stretch>
        </p:blipFill>
        <p:spPr>
          <a:xfrm>
            <a:off x="6006465" y="0"/>
            <a:ext cx="3137535" cy="5143500"/>
          </a:xfrm>
          <a:prstGeom prst="rect">
            <a:avLst/>
          </a:prstGeom>
        </p:spPr>
      </p:pic>
    </p:spTree>
    <p:extLst>
      <p:ext uri="{BB962C8B-B14F-4D97-AF65-F5344CB8AC3E}">
        <p14:creationId xmlns:p14="http://schemas.microsoft.com/office/powerpoint/2010/main" val="1360996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4"/>
          <p:cNvSpPr txBox="1">
            <a:spLocks noGrp="1"/>
          </p:cNvSpPr>
          <p:nvPr>
            <p:ph type="subTitle" idx="1"/>
          </p:nvPr>
        </p:nvSpPr>
        <p:spPr>
          <a:xfrm>
            <a:off x="1321790" y="2112689"/>
            <a:ext cx="5455623" cy="2721391"/>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fr-FR" dirty="0" smtClean="0"/>
              <a:t>C’est une position à la fois ancienne et moderne qui réappara</a:t>
            </a:r>
            <a:r>
              <a:rPr lang="fr-FR" dirty="0" smtClean="0"/>
              <a:t>ît chez des musulmans radicalisés, dont certains sont parfois islamistes.</a:t>
            </a:r>
          </a:p>
          <a:p>
            <a:pPr marL="0" lvl="0" indent="0" algn="r" rtl="0">
              <a:spcBef>
                <a:spcPts val="0"/>
              </a:spcBef>
              <a:spcAft>
                <a:spcPts val="0"/>
              </a:spcAft>
              <a:buNone/>
            </a:pPr>
            <a:endParaRPr lang="fr-FR" dirty="0"/>
          </a:p>
          <a:p>
            <a:pPr marL="0" lvl="0" indent="0" algn="r" rtl="0">
              <a:spcBef>
                <a:spcPts val="0"/>
              </a:spcBef>
              <a:spcAft>
                <a:spcPts val="0"/>
              </a:spcAft>
              <a:buNone/>
            </a:pPr>
            <a:r>
              <a:rPr lang="fr-FR" dirty="0" smtClean="0"/>
              <a:t>Cette thèse prend deux formes : le concordisme. Les vérités scientifiques actuelles sont déjà présentes dans le Coran. </a:t>
            </a:r>
          </a:p>
          <a:p>
            <a:pPr marL="0" lvl="0" indent="0" algn="r" rtl="0">
              <a:spcBef>
                <a:spcPts val="0"/>
              </a:spcBef>
              <a:spcAft>
                <a:spcPts val="0"/>
              </a:spcAft>
              <a:buNone/>
            </a:pPr>
            <a:endParaRPr lang="fr-FR" dirty="0"/>
          </a:p>
          <a:p>
            <a:pPr marL="0" lvl="0" indent="0" algn="r" rtl="0">
              <a:spcBef>
                <a:spcPts val="0"/>
              </a:spcBef>
              <a:spcAft>
                <a:spcPts val="0"/>
              </a:spcAft>
              <a:buNone/>
            </a:pPr>
            <a:r>
              <a:rPr lang="fr-FR" dirty="0" smtClean="0"/>
              <a:t>Les sciences </a:t>
            </a:r>
            <a:r>
              <a:rPr lang="fr-FR" dirty="0" smtClean="0"/>
              <a:t>occidentales sont fausses. </a:t>
            </a:r>
            <a:r>
              <a:rPr lang="fr-FR" dirty="0" smtClean="0"/>
              <a:t>Darwin, en particulier, devient un cœur de cible</a:t>
            </a:r>
            <a:endParaRPr dirty="0"/>
          </a:p>
        </p:txBody>
      </p:sp>
      <p:sp>
        <p:nvSpPr>
          <p:cNvPr id="433" name="Google Shape;433;p44"/>
          <p:cNvSpPr txBox="1">
            <a:spLocks noGrp="1"/>
          </p:cNvSpPr>
          <p:nvPr>
            <p:ph type="title"/>
          </p:nvPr>
        </p:nvSpPr>
        <p:spPr>
          <a:xfrm>
            <a:off x="2071493" y="531360"/>
            <a:ext cx="4615208" cy="124416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fr-FR" dirty="0" smtClean="0"/>
              <a:t>L’islam, source unique de Vérité</a:t>
            </a:r>
            <a:endParaRPr dirty="0"/>
          </a:p>
        </p:txBody>
      </p:sp>
    </p:spTree>
    <p:extLst>
      <p:ext uri="{BB962C8B-B14F-4D97-AF65-F5344CB8AC3E}">
        <p14:creationId xmlns:p14="http://schemas.microsoft.com/office/powerpoint/2010/main" val="3089755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3" name="Google Shape;433;p44"/>
          <p:cNvSpPr txBox="1">
            <a:spLocks noGrp="1"/>
          </p:cNvSpPr>
          <p:nvPr>
            <p:ph type="title"/>
          </p:nvPr>
        </p:nvSpPr>
        <p:spPr>
          <a:xfrm>
            <a:off x="647937" y="609120"/>
            <a:ext cx="4535554" cy="124416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fr-FR" sz="2400" dirty="0" smtClean="0"/>
              <a:t>Les vérités scientifiques de l’Occident déjà présentes dans le Coran</a:t>
            </a:r>
            <a:endParaRPr sz="2400" dirty="0"/>
          </a:p>
        </p:txBody>
      </p:sp>
      <p:sp>
        <p:nvSpPr>
          <p:cNvPr id="3" name="Sous-titre 2"/>
          <p:cNvSpPr>
            <a:spLocks noGrp="1"/>
          </p:cNvSpPr>
          <p:nvPr>
            <p:ph type="subTitle" idx="1"/>
          </p:nvPr>
        </p:nvSpPr>
        <p:spPr>
          <a:xfrm>
            <a:off x="142547" y="1866240"/>
            <a:ext cx="4976150" cy="2501280"/>
          </a:xfrm>
        </p:spPr>
        <p:txBody>
          <a:bodyPr/>
          <a:lstStyle/>
          <a:p>
            <a:r>
              <a:rPr lang="fr-FR" dirty="0" smtClean="0"/>
              <a:t>Le Coran est un miracle.</a:t>
            </a:r>
          </a:p>
          <a:p>
            <a:r>
              <a:rPr lang="fr-FR" dirty="0" smtClean="0"/>
              <a:t>Tout ce que la science découvre aujourd’hui se trouve déjà dans le Coran</a:t>
            </a:r>
            <a:endParaRPr lang="fr-FR" dirty="0"/>
          </a:p>
        </p:txBody>
      </p:sp>
      <p:pic>
        <p:nvPicPr>
          <p:cNvPr id="6" name="Image 5" descr="Capture d’écran 2023-09-18 à 15.40.3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7928" y="0"/>
            <a:ext cx="3196072" cy="5143500"/>
          </a:xfrm>
          <a:prstGeom prst="rect">
            <a:avLst/>
          </a:prstGeom>
        </p:spPr>
      </p:pic>
      <p:pic>
        <p:nvPicPr>
          <p:cNvPr id="7" name="Image 6"/>
          <p:cNvPicPr>
            <a:picLocks noChangeAspect="1"/>
          </p:cNvPicPr>
          <p:nvPr/>
        </p:nvPicPr>
        <p:blipFill>
          <a:blip r:embed="rId4"/>
          <a:stretch>
            <a:fillRect/>
          </a:stretch>
        </p:blipFill>
        <p:spPr>
          <a:xfrm>
            <a:off x="1167349" y="2728900"/>
            <a:ext cx="1618777" cy="2312539"/>
          </a:xfrm>
          <a:prstGeom prst="rect">
            <a:avLst/>
          </a:prstGeom>
        </p:spPr>
      </p:pic>
      <p:pic>
        <p:nvPicPr>
          <p:cNvPr id="9" name="Image 8"/>
          <p:cNvPicPr>
            <a:picLocks noChangeAspect="1"/>
          </p:cNvPicPr>
          <p:nvPr/>
        </p:nvPicPr>
        <p:blipFill>
          <a:blip r:embed="rId5"/>
          <a:stretch>
            <a:fillRect/>
          </a:stretch>
        </p:blipFill>
        <p:spPr>
          <a:xfrm>
            <a:off x="3032341" y="2728190"/>
            <a:ext cx="1585977" cy="2324589"/>
          </a:xfrm>
          <a:prstGeom prst="rect">
            <a:avLst/>
          </a:prstGeom>
        </p:spPr>
      </p:pic>
    </p:spTree>
    <p:extLst>
      <p:ext uri="{BB962C8B-B14F-4D97-AF65-F5344CB8AC3E}">
        <p14:creationId xmlns:p14="http://schemas.microsoft.com/office/powerpoint/2010/main" val="1102551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3" name="Google Shape;433;p44"/>
          <p:cNvSpPr txBox="1">
            <a:spLocks noGrp="1"/>
          </p:cNvSpPr>
          <p:nvPr>
            <p:ph type="title"/>
          </p:nvPr>
        </p:nvSpPr>
        <p:spPr>
          <a:xfrm>
            <a:off x="933028" y="531360"/>
            <a:ext cx="5753673" cy="124416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fr-FR" sz="2400" dirty="0" smtClean="0"/>
              <a:t>Les vérités scientifiques de l’Occident déjà présentes dans le Coran</a:t>
            </a:r>
            <a:endParaRPr sz="2400" dirty="0"/>
          </a:p>
        </p:txBody>
      </p:sp>
      <p:sp>
        <p:nvSpPr>
          <p:cNvPr id="3" name="Sous-titre 2"/>
          <p:cNvSpPr>
            <a:spLocks noGrp="1"/>
          </p:cNvSpPr>
          <p:nvPr>
            <p:ph type="subTitle" idx="1"/>
          </p:nvPr>
        </p:nvSpPr>
        <p:spPr>
          <a:xfrm>
            <a:off x="557225" y="1697760"/>
            <a:ext cx="6194269" cy="2877120"/>
          </a:xfrm>
        </p:spPr>
        <p:txBody>
          <a:bodyPr/>
          <a:lstStyle/>
          <a:p>
            <a:r>
              <a:rPr lang="fr-FR" dirty="0" smtClean="0"/>
              <a:t>Le Coran est un miracle</a:t>
            </a:r>
            <a:endParaRPr lang="fr-FR" dirty="0"/>
          </a:p>
        </p:txBody>
      </p:sp>
      <p:pic>
        <p:nvPicPr>
          <p:cNvPr id="2" name="Image 1" descr="Capture d’écran 2023-09-18 à 07.10.4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019189" cy="5143500"/>
          </a:xfrm>
          <a:prstGeom prst="rect">
            <a:avLst/>
          </a:prstGeom>
        </p:spPr>
      </p:pic>
      <p:pic>
        <p:nvPicPr>
          <p:cNvPr id="4" name="Image 3" descr="Capture d’écran 2023-09-18 à 07.10.5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0164" y="0"/>
            <a:ext cx="5113836" cy="4085247"/>
          </a:xfrm>
          <a:prstGeom prst="rect">
            <a:avLst/>
          </a:prstGeom>
        </p:spPr>
      </p:pic>
      <p:sp>
        <p:nvSpPr>
          <p:cNvPr id="5" name="ZoneTexte 4"/>
          <p:cNvSpPr txBox="1"/>
          <p:nvPr/>
        </p:nvSpPr>
        <p:spPr>
          <a:xfrm>
            <a:off x="4678099" y="4289760"/>
            <a:ext cx="1995183" cy="400110"/>
          </a:xfrm>
          <a:prstGeom prst="rect">
            <a:avLst/>
          </a:prstGeom>
          <a:noFill/>
        </p:spPr>
        <p:txBody>
          <a:bodyPr wrap="none" rtlCol="0">
            <a:spAutoFit/>
          </a:bodyPr>
          <a:lstStyle/>
          <a:p>
            <a:r>
              <a:rPr lang="fr-FR" sz="2000" dirty="0" smtClean="0">
                <a:solidFill>
                  <a:srgbClr val="FFFFFF"/>
                </a:solidFill>
              </a:rPr>
              <a:t>Le concordisme</a:t>
            </a:r>
            <a:endParaRPr lang="fr-FR" sz="2000" dirty="0">
              <a:solidFill>
                <a:srgbClr val="FFFFFF"/>
              </a:solidFill>
            </a:endParaRPr>
          </a:p>
        </p:txBody>
      </p:sp>
      <p:pic>
        <p:nvPicPr>
          <p:cNvPr id="6" name="Image 5" descr="Capture d’écran 2023-09-18 à 07.13.08.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0556" y="3994374"/>
            <a:ext cx="1783443" cy="1149126"/>
          </a:xfrm>
          <a:prstGeom prst="rect">
            <a:avLst/>
          </a:prstGeom>
        </p:spPr>
      </p:pic>
    </p:spTree>
    <p:extLst>
      <p:ext uri="{BB962C8B-B14F-4D97-AF65-F5344CB8AC3E}">
        <p14:creationId xmlns:p14="http://schemas.microsoft.com/office/powerpoint/2010/main" val="3199991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3" name="Google Shape;433;p44"/>
          <p:cNvSpPr txBox="1">
            <a:spLocks noGrp="1"/>
          </p:cNvSpPr>
          <p:nvPr>
            <p:ph type="title"/>
          </p:nvPr>
        </p:nvSpPr>
        <p:spPr>
          <a:xfrm>
            <a:off x="583143" y="531360"/>
            <a:ext cx="6608949" cy="1244160"/>
          </a:xfrm>
          <a:prstGeom prst="rect">
            <a:avLst/>
          </a:prstGeom>
        </p:spPr>
        <p:txBody>
          <a:bodyPr spcFirstLastPara="1" wrap="square" lIns="91425" tIns="91425" rIns="91425" bIns="91425" anchor="ctr" anchorCtr="0">
            <a:noAutofit/>
          </a:bodyPr>
          <a:lstStyle/>
          <a:p>
            <a:pPr lvl="0"/>
            <a:r>
              <a:rPr lang="fr-FR" sz="2400" dirty="0"/>
              <a:t>Un exemple : La science moderne a découvert, au sujet de l’atmosphère terrestre, des faits qui étaient mentionnés dans le Coran depuis 1400 ans.</a:t>
            </a:r>
            <a:endParaRPr sz="2400" dirty="0"/>
          </a:p>
        </p:txBody>
      </p:sp>
      <p:sp>
        <p:nvSpPr>
          <p:cNvPr id="3" name="Sous-titre 2"/>
          <p:cNvSpPr>
            <a:spLocks noGrp="1"/>
          </p:cNvSpPr>
          <p:nvPr>
            <p:ph type="subTitle" idx="1"/>
          </p:nvPr>
        </p:nvSpPr>
        <p:spPr>
          <a:xfrm>
            <a:off x="596102" y="1982880"/>
            <a:ext cx="6349775" cy="2877120"/>
          </a:xfrm>
        </p:spPr>
        <p:txBody>
          <a:bodyPr/>
          <a:lstStyle/>
          <a:p>
            <a:r>
              <a:rPr lang="fr-FR" dirty="0" smtClean="0"/>
              <a:t>Le Coran est </a:t>
            </a:r>
            <a:r>
              <a:rPr lang="fr-FR" dirty="0"/>
              <a:t>un </a:t>
            </a:r>
            <a:r>
              <a:rPr lang="fr-FR" dirty="0" smtClean="0"/>
              <a:t>miracl</a:t>
            </a:r>
            <a:r>
              <a:rPr lang="fr-FR" dirty="0"/>
              <a:t>e</a:t>
            </a:r>
            <a:r>
              <a:rPr lang="fr-FR" dirty="0" smtClean="0"/>
              <a:t>.</a:t>
            </a:r>
          </a:p>
          <a:p>
            <a:r>
              <a:rPr lang="fr-FR" dirty="0" smtClean="0"/>
              <a:t> Que dit </a:t>
            </a:r>
            <a:r>
              <a:rPr lang="fr-FR" dirty="0"/>
              <a:t>la science </a:t>
            </a:r>
            <a:r>
              <a:rPr lang="fr-FR" dirty="0" smtClean="0"/>
              <a:t>moderne ?</a:t>
            </a:r>
          </a:p>
          <a:p>
            <a:r>
              <a:rPr lang="fr-FR" dirty="0" smtClean="0"/>
              <a:t>L’atmosphère nous protège. Or que dit le Coran ? :</a:t>
            </a:r>
          </a:p>
          <a:p>
            <a:endParaRPr lang="fr-FR" dirty="0"/>
          </a:p>
          <a:p>
            <a:r>
              <a:rPr lang="fr-FR" dirty="0"/>
              <a:t>« Par le ciel qui fait revenir [la pluie]! »  (Coran 86:11)</a:t>
            </a:r>
          </a:p>
          <a:p>
            <a:endParaRPr lang="fr-FR" dirty="0"/>
          </a:p>
          <a:p>
            <a:r>
              <a:rPr lang="fr-FR" dirty="0"/>
              <a:t>« C’est Lui qui, pour vous, a fait de la terre un lieu de repos et du ciel un toit. » (Coran 2:22)</a:t>
            </a:r>
            <a:endParaRPr lang="fr-FR" dirty="0" smtClean="0"/>
          </a:p>
          <a:p>
            <a:endParaRPr lang="fr-FR" dirty="0"/>
          </a:p>
        </p:txBody>
      </p:sp>
      <p:pic>
        <p:nvPicPr>
          <p:cNvPr id="6" name="Image 5" descr="Capture d’écran 2023-09-18 à 07.13.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0556" y="3994374"/>
            <a:ext cx="1783443" cy="1149126"/>
          </a:xfrm>
          <a:prstGeom prst="rect">
            <a:avLst/>
          </a:prstGeom>
        </p:spPr>
      </p:pic>
    </p:spTree>
    <p:extLst>
      <p:ext uri="{BB962C8B-B14F-4D97-AF65-F5344CB8AC3E}">
        <p14:creationId xmlns:p14="http://schemas.microsoft.com/office/powerpoint/2010/main" val="1238245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3" name="Google Shape;433;p44"/>
          <p:cNvSpPr txBox="1">
            <a:spLocks noGrp="1"/>
          </p:cNvSpPr>
          <p:nvPr>
            <p:ph type="title"/>
          </p:nvPr>
        </p:nvSpPr>
        <p:spPr>
          <a:xfrm>
            <a:off x="583143" y="531360"/>
            <a:ext cx="6608949" cy="1244160"/>
          </a:xfrm>
          <a:prstGeom prst="rect">
            <a:avLst/>
          </a:prstGeom>
        </p:spPr>
        <p:txBody>
          <a:bodyPr spcFirstLastPara="1" wrap="square" lIns="91425" tIns="91425" rIns="91425" bIns="91425" anchor="ctr" anchorCtr="0">
            <a:noAutofit/>
          </a:bodyPr>
          <a:lstStyle/>
          <a:p>
            <a:pPr lvl="0"/>
            <a:r>
              <a:rPr lang="fr-FR" sz="2400" dirty="0"/>
              <a:t>Un exemple : La science moderne a découvert, au sujet de l’atmosphère terrestre, des faits qui étaient mentionnés dans le Coran depuis 1400 ans.</a:t>
            </a:r>
            <a:endParaRPr sz="2400" dirty="0"/>
          </a:p>
        </p:txBody>
      </p:sp>
      <p:sp>
        <p:nvSpPr>
          <p:cNvPr id="3" name="Sous-titre 2"/>
          <p:cNvSpPr>
            <a:spLocks noGrp="1"/>
          </p:cNvSpPr>
          <p:nvPr>
            <p:ph type="subTitle" idx="1"/>
          </p:nvPr>
        </p:nvSpPr>
        <p:spPr>
          <a:xfrm>
            <a:off x="596102" y="1982880"/>
            <a:ext cx="6349775" cy="2877120"/>
          </a:xfrm>
        </p:spPr>
        <p:txBody>
          <a:bodyPr/>
          <a:lstStyle/>
          <a:p>
            <a:r>
              <a:rPr lang="fr-FR" dirty="0" smtClean="0"/>
              <a:t>Le Coran est </a:t>
            </a:r>
            <a:r>
              <a:rPr lang="fr-FR" dirty="0"/>
              <a:t>un </a:t>
            </a:r>
            <a:r>
              <a:rPr lang="fr-FR" dirty="0" smtClean="0"/>
              <a:t>miracl</a:t>
            </a:r>
            <a:r>
              <a:rPr lang="fr-FR" dirty="0"/>
              <a:t>e</a:t>
            </a:r>
            <a:r>
              <a:rPr lang="fr-FR" dirty="0" smtClean="0"/>
              <a:t>.</a:t>
            </a:r>
          </a:p>
          <a:p>
            <a:r>
              <a:rPr lang="fr-FR" dirty="0" smtClean="0"/>
              <a:t> Que dit </a:t>
            </a:r>
            <a:r>
              <a:rPr lang="fr-FR" dirty="0"/>
              <a:t>la science </a:t>
            </a:r>
            <a:r>
              <a:rPr lang="fr-FR" dirty="0" smtClean="0"/>
              <a:t>moderne ?</a:t>
            </a:r>
          </a:p>
          <a:p>
            <a:r>
              <a:rPr lang="fr-FR" dirty="0" smtClean="0"/>
              <a:t>L’atmosphère nous protège. Or que dit </a:t>
            </a:r>
            <a:r>
              <a:rPr lang="fr-FR" smtClean="0"/>
              <a:t>le Coran ? </a:t>
            </a:r>
            <a:r>
              <a:rPr lang="fr-FR" dirty="0" smtClean="0"/>
              <a:t>:</a:t>
            </a:r>
          </a:p>
          <a:p>
            <a:endParaRPr lang="fr-FR" dirty="0"/>
          </a:p>
          <a:p>
            <a:r>
              <a:rPr lang="fr-FR" dirty="0"/>
              <a:t>« Par le ciel qui fait revenir [la pluie]! »  (Coran 86:11)</a:t>
            </a:r>
          </a:p>
          <a:p>
            <a:endParaRPr lang="fr-FR" dirty="0"/>
          </a:p>
          <a:p>
            <a:r>
              <a:rPr lang="fr-FR" dirty="0"/>
              <a:t>« C’est Lui qui, pour vous, a fait de la terre un lieu de repos et du ciel un toit. » (Coran 2:22)</a:t>
            </a:r>
            <a:endParaRPr lang="fr-FR" dirty="0" smtClean="0"/>
          </a:p>
          <a:p>
            <a:endParaRPr lang="fr-FR" dirty="0"/>
          </a:p>
        </p:txBody>
      </p:sp>
      <p:pic>
        <p:nvPicPr>
          <p:cNvPr id="6" name="Image 5" descr="Capture d’écran 2023-09-18 à 07.13.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0556" y="3994374"/>
            <a:ext cx="1783443" cy="1149126"/>
          </a:xfrm>
          <a:prstGeom prst="rect">
            <a:avLst/>
          </a:prstGeom>
        </p:spPr>
      </p:pic>
      <p:pic>
        <p:nvPicPr>
          <p:cNvPr id="2" name="Image 1" descr="Capture d’écran 2023-09-18 à 07.18.3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7804210" cy="5143500"/>
          </a:xfrm>
          <a:prstGeom prst="rect">
            <a:avLst/>
          </a:prstGeom>
        </p:spPr>
      </p:pic>
    </p:spTree>
    <p:extLst>
      <p:ext uri="{BB962C8B-B14F-4D97-AF65-F5344CB8AC3E}">
        <p14:creationId xmlns:p14="http://schemas.microsoft.com/office/powerpoint/2010/main" val="3469571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3" name="Google Shape;433;p44"/>
          <p:cNvSpPr txBox="1">
            <a:spLocks noGrp="1"/>
          </p:cNvSpPr>
          <p:nvPr>
            <p:ph type="title"/>
          </p:nvPr>
        </p:nvSpPr>
        <p:spPr>
          <a:xfrm>
            <a:off x="583143" y="531360"/>
            <a:ext cx="6608949" cy="1244160"/>
          </a:xfrm>
          <a:prstGeom prst="rect">
            <a:avLst/>
          </a:prstGeom>
        </p:spPr>
        <p:txBody>
          <a:bodyPr spcFirstLastPara="1" wrap="square" lIns="91425" tIns="91425" rIns="91425" bIns="91425" anchor="ctr" anchorCtr="0">
            <a:noAutofit/>
          </a:bodyPr>
          <a:lstStyle/>
          <a:p>
            <a:pPr lvl="0"/>
            <a:r>
              <a:rPr lang="fr-FR" sz="2400" dirty="0"/>
              <a:t>Un exemple : La science moderne a découvert, au sujet de l’atmosphère terrestre, des faits qui étaient mentionnés dans le Coran depuis 1400 ans.</a:t>
            </a:r>
            <a:endParaRPr sz="2400" dirty="0"/>
          </a:p>
        </p:txBody>
      </p:sp>
      <p:sp>
        <p:nvSpPr>
          <p:cNvPr id="3" name="Sous-titre 2"/>
          <p:cNvSpPr>
            <a:spLocks noGrp="1"/>
          </p:cNvSpPr>
          <p:nvPr>
            <p:ph type="subTitle" idx="1"/>
          </p:nvPr>
        </p:nvSpPr>
        <p:spPr>
          <a:xfrm>
            <a:off x="596102" y="1982880"/>
            <a:ext cx="6349775" cy="2877120"/>
          </a:xfrm>
        </p:spPr>
        <p:txBody>
          <a:bodyPr/>
          <a:lstStyle/>
          <a:p>
            <a:r>
              <a:rPr lang="fr-FR" dirty="0" smtClean="0"/>
              <a:t>Le Coran est </a:t>
            </a:r>
            <a:r>
              <a:rPr lang="fr-FR" dirty="0"/>
              <a:t>un </a:t>
            </a:r>
            <a:r>
              <a:rPr lang="fr-FR" dirty="0" smtClean="0"/>
              <a:t>miracl</a:t>
            </a:r>
            <a:r>
              <a:rPr lang="fr-FR" dirty="0"/>
              <a:t>e</a:t>
            </a:r>
            <a:r>
              <a:rPr lang="fr-FR" dirty="0" smtClean="0"/>
              <a:t>.</a:t>
            </a:r>
          </a:p>
          <a:p>
            <a:r>
              <a:rPr lang="fr-FR" dirty="0" smtClean="0"/>
              <a:t> Que dit </a:t>
            </a:r>
            <a:r>
              <a:rPr lang="fr-FR" dirty="0"/>
              <a:t>la science </a:t>
            </a:r>
            <a:r>
              <a:rPr lang="fr-FR" dirty="0" smtClean="0"/>
              <a:t>moderne ?</a:t>
            </a:r>
          </a:p>
          <a:p>
            <a:r>
              <a:rPr lang="fr-FR" dirty="0" smtClean="0"/>
              <a:t>L’atmosphère nous protège. Or que dit </a:t>
            </a:r>
            <a:r>
              <a:rPr lang="fr-FR" smtClean="0"/>
              <a:t>le Coran ? </a:t>
            </a:r>
            <a:r>
              <a:rPr lang="fr-FR" dirty="0" smtClean="0"/>
              <a:t>:</a:t>
            </a:r>
          </a:p>
          <a:p>
            <a:endParaRPr lang="fr-FR" dirty="0"/>
          </a:p>
          <a:p>
            <a:r>
              <a:rPr lang="fr-FR" dirty="0"/>
              <a:t>« Par le ciel qui fait revenir [la pluie]! »  (Coran 86:11)</a:t>
            </a:r>
          </a:p>
          <a:p>
            <a:endParaRPr lang="fr-FR" dirty="0"/>
          </a:p>
          <a:p>
            <a:r>
              <a:rPr lang="fr-FR" dirty="0"/>
              <a:t>« C’est Lui qui, pour vous, a fait de la terre un lieu de repos et du ciel un toit. » (Coran 2:22)</a:t>
            </a:r>
            <a:endParaRPr lang="fr-FR" dirty="0" smtClean="0"/>
          </a:p>
          <a:p>
            <a:endParaRPr lang="fr-FR" dirty="0"/>
          </a:p>
        </p:txBody>
      </p:sp>
      <p:pic>
        <p:nvPicPr>
          <p:cNvPr id="6" name="Image 5" descr="Capture d’écran 2023-09-18 à 07.13.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0556" y="3994374"/>
            <a:ext cx="1783443" cy="1149126"/>
          </a:xfrm>
          <a:prstGeom prst="rect">
            <a:avLst/>
          </a:prstGeom>
        </p:spPr>
      </p:pic>
      <p:pic>
        <p:nvPicPr>
          <p:cNvPr id="4" name="Image 3" descr="Capture d’écran 2023-09-18 à 07.21.5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458" y="0"/>
            <a:ext cx="8524542" cy="5143500"/>
          </a:xfrm>
          <a:prstGeom prst="rect">
            <a:avLst/>
          </a:prstGeom>
        </p:spPr>
      </p:pic>
    </p:spTree>
    <p:extLst>
      <p:ext uri="{BB962C8B-B14F-4D97-AF65-F5344CB8AC3E}">
        <p14:creationId xmlns:p14="http://schemas.microsoft.com/office/powerpoint/2010/main" val="1023058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3" name="Google Shape;433;p44"/>
          <p:cNvSpPr txBox="1">
            <a:spLocks noGrp="1"/>
          </p:cNvSpPr>
          <p:nvPr>
            <p:ph type="title"/>
          </p:nvPr>
        </p:nvSpPr>
        <p:spPr>
          <a:xfrm>
            <a:off x="1347708" y="207360"/>
            <a:ext cx="5753673" cy="124416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fr-FR" sz="2400" dirty="0" smtClean="0"/>
              <a:t>La fausseté des sciences occidentales :</a:t>
            </a:r>
            <a:br>
              <a:rPr lang="fr-FR" sz="2400" dirty="0" smtClean="0"/>
            </a:br>
            <a:r>
              <a:rPr lang="fr-FR" sz="2400" dirty="0" smtClean="0"/>
              <a:t> la mise en cause du darwinisme</a:t>
            </a:r>
            <a:endParaRPr sz="2400" dirty="0"/>
          </a:p>
        </p:txBody>
      </p:sp>
      <p:pic>
        <p:nvPicPr>
          <p:cNvPr id="2" name="Image 1" descr="Capture d’écran 2023-09-18 à 07.27.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989" y="1496055"/>
            <a:ext cx="5321176" cy="3465416"/>
          </a:xfrm>
          <a:prstGeom prst="rect">
            <a:avLst/>
          </a:prstGeom>
        </p:spPr>
      </p:pic>
      <p:pic>
        <p:nvPicPr>
          <p:cNvPr id="4" name="Image 3"/>
          <p:cNvPicPr>
            <a:picLocks noChangeAspect="1"/>
          </p:cNvPicPr>
          <p:nvPr/>
        </p:nvPicPr>
        <p:blipFill>
          <a:blip r:embed="rId4"/>
          <a:stretch>
            <a:fillRect/>
          </a:stretch>
        </p:blipFill>
        <p:spPr>
          <a:xfrm>
            <a:off x="6719360" y="1559736"/>
            <a:ext cx="2424640" cy="3583764"/>
          </a:xfrm>
          <a:prstGeom prst="rect">
            <a:avLst/>
          </a:prstGeom>
        </p:spPr>
      </p:pic>
    </p:spTree>
    <p:extLst>
      <p:ext uri="{BB962C8B-B14F-4D97-AF65-F5344CB8AC3E}">
        <p14:creationId xmlns:p14="http://schemas.microsoft.com/office/powerpoint/2010/main" val="2717881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3"/>
          <p:cNvSpPr/>
          <p:nvPr/>
        </p:nvSpPr>
        <p:spPr>
          <a:xfrm>
            <a:off x="2162550" y="995913"/>
            <a:ext cx="1707300" cy="1543500"/>
          </a:xfrm>
          <a:prstGeom prst="diamond">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3"/>
          <p:cNvSpPr txBox="1">
            <a:spLocks noGrp="1"/>
          </p:cNvSpPr>
          <p:nvPr>
            <p:ph type="title"/>
          </p:nvPr>
        </p:nvSpPr>
        <p:spPr>
          <a:xfrm>
            <a:off x="2373562" y="2888878"/>
            <a:ext cx="6243989"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sz="4800" dirty="0" smtClean="0"/>
              <a:t>Les débats actuels</a:t>
            </a:r>
            <a:endParaRPr sz="4800" dirty="0"/>
          </a:p>
        </p:txBody>
      </p:sp>
      <p:sp>
        <p:nvSpPr>
          <p:cNvPr id="427" name="Google Shape;427;p43"/>
          <p:cNvSpPr txBox="1">
            <a:spLocks noGrp="1"/>
          </p:cNvSpPr>
          <p:nvPr>
            <p:ph type="title" idx="2"/>
          </p:nvPr>
        </p:nvSpPr>
        <p:spPr>
          <a:xfrm>
            <a:off x="2503150" y="1254500"/>
            <a:ext cx="1952700" cy="1052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0</a:t>
            </a:r>
            <a:r>
              <a:rPr lang="fr-FR" dirty="0" smtClean="0"/>
              <a:t>4</a:t>
            </a:r>
            <a:endParaRPr dirty="0"/>
          </a:p>
        </p:txBody>
      </p:sp>
    </p:spTree>
    <p:extLst>
      <p:ext uri="{BB962C8B-B14F-4D97-AF65-F5344CB8AC3E}">
        <p14:creationId xmlns:p14="http://schemas.microsoft.com/office/powerpoint/2010/main" val="2319653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0"/>
          <p:cNvSpPr txBox="1">
            <a:spLocks noGrp="1"/>
          </p:cNvSpPr>
          <p:nvPr>
            <p:ph type="body" idx="1"/>
          </p:nvPr>
        </p:nvSpPr>
        <p:spPr>
          <a:xfrm>
            <a:off x="713225" y="1287525"/>
            <a:ext cx="6686207" cy="3015195"/>
          </a:xfrm>
          <a:prstGeom prst="rect">
            <a:avLst/>
          </a:prstGeom>
        </p:spPr>
        <p:txBody>
          <a:bodyPr spcFirstLastPara="1" wrap="square" lIns="91425" tIns="91425" rIns="91425" bIns="91425" anchor="t" anchorCtr="0">
            <a:noAutofit/>
          </a:bodyPr>
          <a:lstStyle/>
          <a:p>
            <a:pPr marL="0" lvl="0" indent="0" algn="r">
              <a:buNone/>
            </a:pPr>
            <a:r>
              <a:rPr lang="fr-FR" sz="1600" dirty="0"/>
              <a:t>Selon les formes de la croyance, quelles sont les formes possibles de la vérité ?</a:t>
            </a:r>
          </a:p>
          <a:p>
            <a:pPr marL="0" lvl="0" indent="0" algn="r">
              <a:buNone/>
            </a:pPr>
            <a:endParaRPr lang="fr-FR" sz="1600" dirty="0" smtClean="0"/>
          </a:p>
          <a:p>
            <a:pPr marL="0" lvl="0" indent="0" algn="r">
              <a:buNone/>
            </a:pPr>
            <a:r>
              <a:rPr lang="fr-FR" sz="1600" dirty="0" smtClean="0"/>
              <a:t>Vérité </a:t>
            </a:r>
            <a:r>
              <a:rPr lang="fr-FR" sz="1600" dirty="0"/>
              <a:t>révélée et vérité expérimentale </a:t>
            </a:r>
            <a:r>
              <a:rPr lang="fr-FR" sz="1600" dirty="0" smtClean="0"/>
              <a:t>sont-elles </a:t>
            </a:r>
            <a:r>
              <a:rPr lang="fr-FR" sz="1600" dirty="0"/>
              <a:t>opposées nécessairement ou complémentaires </a:t>
            </a:r>
            <a:r>
              <a:rPr lang="fr-FR" sz="1600" dirty="0" smtClean="0"/>
              <a:t>?</a:t>
            </a:r>
          </a:p>
          <a:p>
            <a:pPr marL="0" lvl="0" indent="0" algn="r">
              <a:buNone/>
            </a:pPr>
            <a:endParaRPr lang="fr-FR" sz="1600" dirty="0"/>
          </a:p>
          <a:p>
            <a:pPr marL="0" lvl="0" indent="0" algn="r">
              <a:buNone/>
            </a:pPr>
            <a:r>
              <a:rPr lang="fr-FR" sz="1600" dirty="0" smtClean="0"/>
              <a:t>Doit-on sacrifier les vérités expérimentales qui ont validé collectivement des hypothèses ou rompre définitivement avec les Vérités de foi dont l’origine nous est nécessairement étrangère ?</a:t>
            </a:r>
            <a:endParaRPr lang="fr-FR" sz="1600" dirty="0"/>
          </a:p>
          <a:p>
            <a:pPr marL="0" lvl="0" indent="0" algn="l" rtl="0">
              <a:spcBef>
                <a:spcPts val="0"/>
              </a:spcBef>
              <a:spcAft>
                <a:spcPts val="0"/>
              </a:spcAft>
              <a:buNone/>
            </a:pPr>
            <a:endParaRPr sz="1600" dirty="0">
              <a:solidFill>
                <a:schemeClr val="lt2"/>
              </a:solidFill>
            </a:endParaRPr>
          </a:p>
        </p:txBody>
      </p:sp>
      <p:sp>
        <p:nvSpPr>
          <p:cNvPr id="392" name="Google Shape;392;p40"/>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2800" dirty="0" smtClean="0"/>
              <a:t>Introduction : objet ou regards de sujets</a:t>
            </a:r>
            <a:endParaRPr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4"/>
          <p:cNvSpPr txBox="1">
            <a:spLocks noGrp="1"/>
          </p:cNvSpPr>
          <p:nvPr>
            <p:ph type="subTitle" idx="1"/>
          </p:nvPr>
        </p:nvSpPr>
        <p:spPr>
          <a:xfrm>
            <a:off x="440597" y="1969921"/>
            <a:ext cx="5104277" cy="2529114"/>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fr-FR" dirty="0" smtClean="0"/>
              <a:t>Les positions fondées sur la Révélation comme seule source de Vérité ne sont pas rationnelles. Elles ne sont acceptées que par ceux qui ont la foi et n’ont aucune valeur aux yeux des autres.</a:t>
            </a:r>
          </a:p>
          <a:p>
            <a:pPr marL="0" lvl="0" indent="0" algn="r" rtl="0">
              <a:spcBef>
                <a:spcPts val="0"/>
              </a:spcBef>
              <a:spcAft>
                <a:spcPts val="0"/>
              </a:spcAft>
              <a:buNone/>
            </a:pPr>
            <a:r>
              <a:rPr lang="fr-FR" dirty="0" smtClean="0"/>
              <a:t>Elles vont à l’encontre du progrès ou des logiques de l’histoire qui sont toujours </a:t>
            </a:r>
            <a:r>
              <a:rPr lang="fr-FR" dirty="0"/>
              <a:t>d</a:t>
            </a:r>
            <a:r>
              <a:rPr lang="fr-FR" dirty="0" smtClean="0"/>
              <a:t>es ruptures croissantes avec les croyances religieuses.</a:t>
            </a:r>
          </a:p>
          <a:p>
            <a:pPr marL="0" lvl="0" indent="0" algn="r" rtl="0">
              <a:spcBef>
                <a:spcPts val="0"/>
              </a:spcBef>
              <a:spcAft>
                <a:spcPts val="0"/>
              </a:spcAft>
              <a:buNone/>
            </a:pPr>
            <a:r>
              <a:rPr lang="fr-FR" dirty="0" smtClean="0"/>
              <a:t>Seules, les vérités universelles résultant de l’expérimentation ont de la valeur</a:t>
            </a:r>
            <a:endParaRPr dirty="0"/>
          </a:p>
        </p:txBody>
      </p:sp>
      <p:sp>
        <p:nvSpPr>
          <p:cNvPr id="433" name="Google Shape;433;p44"/>
          <p:cNvSpPr txBox="1">
            <a:spLocks noGrp="1"/>
          </p:cNvSpPr>
          <p:nvPr>
            <p:ph type="title"/>
          </p:nvPr>
        </p:nvSpPr>
        <p:spPr>
          <a:xfrm>
            <a:off x="0" y="544320"/>
            <a:ext cx="5857343" cy="124416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fr-FR" dirty="0" smtClean="0"/>
              <a:t>L’islam des Lumières</a:t>
            </a:r>
            <a:endParaRPr dirty="0"/>
          </a:p>
        </p:txBody>
      </p:sp>
      <p:pic>
        <p:nvPicPr>
          <p:cNvPr id="2" name="Image 1"/>
          <p:cNvPicPr>
            <a:picLocks noChangeAspect="1"/>
          </p:cNvPicPr>
          <p:nvPr/>
        </p:nvPicPr>
        <p:blipFill>
          <a:blip r:embed="rId3"/>
          <a:stretch>
            <a:fillRect/>
          </a:stretch>
        </p:blipFill>
        <p:spPr>
          <a:xfrm>
            <a:off x="5975604" y="0"/>
            <a:ext cx="3168396" cy="51435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4"/>
          <p:cNvSpPr txBox="1">
            <a:spLocks noGrp="1"/>
          </p:cNvSpPr>
          <p:nvPr>
            <p:ph type="subTitle" idx="1"/>
          </p:nvPr>
        </p:nvSpPr>
        <p:spPr>
          <a:xfrm>
            <a:off x="388762" y="2280961"/>
            <a:ext cx="5104277" cy="2529114"/>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fr-FR" dirty="0" smtClean="0"/>
              <a:t>Deux réponses existent :</a:t>
            </a:r>
          </a:p>
          <a:p>
            <a:pPr marL="0" lvl="0" indent="0" algn="r" rtl="0">
              <a:spcBef>
                <a:spcPts val="0"/>
              </a:spcBef>
              <a:spcAft>
                <a:spcPts val="0"/>
              </a:spcAft>
              <a:buNone/>
            </a:pPr>
            <a:r>
              <a:rPr lang="fr-FR" dirty="0" smtClean="0"/>
              <a:t>L’islam a toujours été une religion fanatique et obscurantiste qui n’admet pas la séparation du temporel et du spirituel.</a:t>
            </a:r>
          </a:p>
          <a:p>
            <a:pPr marL="0" lvl="0" indent="0" algn="r" rtl="0">
              <a:spcBef>
                <a:spcPts val="0"/>
              </a:spcBef>
              <a:spcAft>
                <a:spcPts val="0"/>
              </a:spcAft>
              <a:buNone/>
            </a:pPr>
            <a:r>
              <a:rPr lang="fr-FR" dirty="0" smtClean="0"/>
              <a:t>Ces thèses sont une forme de désespoir tout à fait modernes de minorités musulmanes qui transforment des </a:t>
            </a:r>
            <a:r>
              <a:rPr lang="fr-FR" dirty="0" smtClean="0"/>
              <a:t>histoires religieuses multiples en idéologies de combat en raison de leurs sentiments de culpabilité</a:t>
            </a:r>
            <a:r>
              <a:rPr lang="fr-FR" dirty="0" smtClean="0"/>
              <a:t>.</a:t>
            </a:r>
            <a:endParaRPr dirty="0"/>
          </a:p>
        </p:txBody>
      </p:sp>
      <p:sp>
        <p:nvSpPr>
          <p:cNvPr id="433" name="Google Shape;433;p44"/>
          <p:cNvSpPr txBox="1">
            <a:spLocks noGrp="1"/>
          </p:cNvSpPr>
          <p:nvPr>
            <p:ph type="title"/>
          </p:nvPr>
        </p:nvSpPr>
        <p:spPr>
          <a:xfrm>
            <a:off x="155504" y="466560"/>
            <a:ext cx="5429705" cy="182736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fr-FR" sz="2800" dirty="0" smtClean="0"/>
              <a:t>Quelles sont les causes de l’extension récente des islams </a:t>
            </a:r>
            <a:r>
              <a:rPr lang="fr-FR" sz="3200" dirty="0" smtClean="0"/>
              <a:t>antirationnels ?</a:t>
            </a:r>
            <a:endParaRPr sz="3200" dirty="0"/>
          </a:p>
        </p:txBody>
      </p:sp>
      <p:pic>
        <p:nvPicPr>
          <p:cNvPr id="2" name="Image 1" descr="Capture d’écran 2023-09-18 à 15.33.5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5102" y="0"/>
            <a:ext cx="3368898" cy="5143500"/>
          </a:xfrm>
          <a:prstGeom prst="rect">
            <a:avLst/>
          </a:prstGeom>
        </p:spPr>
      </p:pic>
    </p:spTree>
    <p:extLst>
      <p:ext uri="{BB962C8B-B14F-4D97-AF65-F5344CB8AC3E}">
        <p14:creationId xmlns:p14="http://schemas.microsoft.com/office/powerpoint/2010/main" val="3249449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4"/>
          <p:cNvSpPr txBox="1">
            <a:spLocks noGrp="1"/>
          </p:cNvSpPr>
          <p:nvPr>
            <p:ph type="subTitle" idx="1"/>
          </p:nvPr>
        </p:nvSpPr>
        <p:spPr>
          <a:xfrm>
            <a:off x="453556" y="2345761"/>
            <a:ext cx="5104277" cy="2529114"/>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fr-FR" dirty="0" smtClean="0"/>
              <a:t>Leur cause est aussi dans l’incapacité de construire des sociétés modernes comme l’ont fait le Japon et la Chine. Ces sociétés demeurent fragiles (m</a:t>
            </a:r>
            <a:r>
              <a:rPr lang="fr-FR" dirty="0" smtClean="0"/>
              <a:t>ême face à la puissance du petit Etat d’Israël) et donc colonisables.</a:t>
            </a:r>
          </a:p>
          <a:p>
            <a:pPr marL="0" lvl="0" indent="0"/>
            <a:r>
              <a:rPr lang="fr-FR" dirty="0" smtClean="0"/>
              <a:t>De plus, il y a des refoulements qui perdurent comme celui de l’altérité féminine. D’où des sujets structurés </a:t>
            </a:r>
            <a:r>
              <a:rPr lang="fr-FR" dirty="0"/>
              <a:t>par </a:t>
            </a:r>
            <a:r>
              <a:rPr lang="fr-FR" dirty="0" smtClean="0"/>
              <a:t>ce type de symbolique. </a:t>
            </a:r>
            <a:r>
              <a:rPr lang="fr-FR" dirty="0"/>
              <a:t>Ceci dérègle la relation entre le </a:t>
            </a:r>
            <a:r>
              <a:rPr lang="fr-FR" dirty="0" smtClean="0"/>
              <a:t>réel</a:t>
            </a:r>
            <a:r>
              <a:rPr lang="fr-FR" dirty="0"/>
              <a:t> </a:t>
            </a:r>
            <a:r>
              <a:rPr lang="fr-FR" dirty="0" smtClean="0"/>
              <a:t>et l’imaginaire. </a:t>
            </a:r>
            <a:endParaRPr dirty="0"/>
          </a:p>
        </p:txBody>
      </p:sp>
      <p:sp>
        <p:nvSpPr>
          <p:cNvPr id="433" name="Google Shape;433;p44"/>
          <p:cNvSpPr txBox="1">
            <a:spLocks noGrp="1"/>
          </p:cNvSpPr>
          <p:nvPr>
            <p:ph type="title"/>
          </p:nvPr>
        </p:nvSpPr>
        <p:spPr>
          <a:xfrm>
            <a:off x="-453556" y="492480"/>
            <a:ext cx="6220187" cy="190512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fr-FR" sz="3200" dirty="0" smtClean="0"/>
              <a:t>Ces islams fidéistes sont-ils religieux ou uniquement politiques ?</a:t>
            </a:r>
            <a:endParaRPr sz="3200" dirty="0"/>
          </a:p>
        </p:txBody>
      </p:sp>
      <p:pic>
        <p:nvPicPr>
          <p:cNvPr id="2" name="Image 1"/>
          <p:cNvPicPr>
            <a:picLocks noChangeAspect="1"/>
          </p:cNvPicPr>
          <p:nvPr/>
        </p:nvPicPr>
        <p:blipFill>
          <a:blip r:embed="rId3"/>
          <a:stretch>
            <a:fillRect/>
          </a:stretch>
        </p:blipFill>
        <p:spPr>
          <a:xfrm>
            <a:off x="7194816" y="0"/>
            <a:ext cx="1949184" cy="2436480"/>
          </a:xfrm>
          <a:prstGeom prst="rect">
            <a:avLst/>
          </a:prstGeom>
        </p:spPr>
      </p:pic>
      <p:pic>
        <p:nvPicPr>
          <p:cNvPr id="3" name="Image 2"/>
          <p:cNvPicPr>
            <a:picLocks noChangeAspect="1"/>
          </p:cNvPicPr>
          <p:nvPr/>
        </p:nvPicPr>
        <p:blipFill>
          <a:blip r:embed="rId4"/>
          <a:stretch>
            <a:fillRect/>
          </a:stretch>
        </p:blipFill>
        <p:spPr>
          <a:xfrm>
            <a:off x="7150436" y="2348784"/>
            <a:ext cx="1993564" cy="2794716"/>
          </a:xfrm>
          <a:prstGeom prst="rect">
            <a:avLst/>
          </a:prstGeom>
        </p:spPr>
      </p:pic>
    </p:spTree>
    <p:extLst>
      <p:ext uri="{BB962C8B-B14F-4D97-AF65-F5344CB8AC3E}">
        <p14:creationId xmlns:p14="http://schemas.microsoft.com/office/powerpoint/2010/main" val="406028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4"/>
          <p:cNvSpPr txBox="1">
            <a:spLocks noGrp="1"/>
          </p:cNvSpPr>
          <p:nvPr>
            <p:ph type="subTitle" idx="1"/>
          </p:nvPr>
        </p:nvSpPr>
        <p:spPr>
          <a:xfrm>
            <a:off x="375804" y="2242081"/>
            <a:ext cx="5104277" cy="2529114"/>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fr-FR" dirty="0" smtClean="0"/>
              <a:t>L’objectif est de créer des conflits à commencer au sein des écoles en contestant le contenu des cours en particulier de SVT.</a:t>
            </a:r>
          </a:p>
          <a:p>
            <a:pPr marL="0" lvl="0" indent="0" algn="r" rtl="0">
              <a:spcBef>
                <a:spcPts val="0"/>
              </a:spcBef>
              <a:spcAft>
                <a:spcPts val="0"/>
              </a:spcAft>
              <a:buNone/>
            </a:pPr>
            <a:r>
              <a:rPr lang="fr-FR" dirty="0" smtClean="0"/>
              <a:t>Le but est de communautariser, de créer un séparatisme, de provoquer des replis identitaires à terme des ghettos pour musulmans purs. Et cela en réaction à la multiplication du nombre des ex-musulmans qui abandonnent leurs groupes d’origine. Ils répondent aux apostasies passées sous silence.</a:t>
            </a:r>
            <a:endParaRPr dirty="0"/>
          </a:p>
        </p:txBody>
      </p:sp>
      <p:sp>
        <p:nvSpPr>
          <p:cNvPr id="433" name="Google Shape;433;p44"/>
          <p:cNvSpPr txBox="1">
            <a:spLocks noGrp="1"/>
          </p:cNvSpPr>
          <p:nvPr>
            <p:ph type="title"/>
          </p:nvPr>
        </p:nvSpPr>
        <p:spPr>
          <a:xfrm>
            <a:off x="116629" y="401760"/>
            <a:ext cx="5429705" cy="196992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fr-FR" sz="3200" dirty="0" smtClean="0"/>
              <a:t>Quels sont leurs modes d’action et leurs objectifs ?</a:t>
            </a:r>
            <a:endParaRPr sz="3200" dirty="0"/>
          </a:p>
        </p:txBody>
      </p:sp>
      <p:pic>
        <p:nvPicPr>
          <p:cNvPr id="2" name="Image 1"/>
          <p:cNvPicPr>
            <a:picLocks noChangeAspect="1"/>
          </p:cNvPicPr>
          <p:nvPr/>
        </p:nvPicPr>
        <p:blipFill>
          <a:blip r:embed="rId3"/>
          <a:stretch>
            <a:fillRect/>
          </a:stretch>
        </p:blipFill>
        <p:spPr>
          <a:xfrm>
            <a:off x="6021895" y="0"/>
            <a:ext cx="3122105" cy="5143500"/>
          </a:xfrm>
          <a:prstGeom prst="rect">
            <a:avLst/>
          </a:prstGeom>
        </p:spPr>
      </p:pic>
    </p:spTree>
    <p:extLst>
      <p:ext uri="{BB962C8B-B14F-4D97-AF65-F5344CB8AC3E}">
        <p14:creationId xmlns:p14="http://schemas.microsoft.com/office/powerpoint/2010/main" val="3837357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4"/>
          <p:cNvSpPr txBox="1">
            <a:spLocks noGrp="1"/>
          </p:cNvSpPr>
          <p:nvPr>
            <p:ph type="subTitle" idx="1"/>
          </p:nvPr>
        </p:nvSpPr>
        <p:spPr>
          <a:xfrm>
            <a:off x="1697593" y="2242081"/>
            <a:ext cx="5104277" cy="2529114"/>
          </a:xfrm>
          <a:prstGeom prst="rect">
            <a:avLst/>
          </a:prstGeom>
        </p:spPr>
        <p:txBody>
          <a:bodyPr spcFirstLastPara="1" wrap="square" lIns="91425" tIns="91425" rIns="91425" bIns="91425" anchor="t" anchorCtr="0">
            <a:noAutofit/>
          </a:bodyPr>
          <a:lstStyle/>
          <a:p>
            <a:pPr marL="0" lvl="0" indent="0"/>
            <a:r>
              <a:rPr lang="fr-FR" dirty="0" smtClean="0"/>
              <a:t>Ils donnent une im</a:t>
            </a:r>
            <a:r>
              <a:rPr lang="fr-FR" dirty="0" smtClean="0"/>
              <a:t>a</a:t>
            </a:r>
            <a:r>
              <a:rPr lang="fr-FR" dirty="0" smtClean="0"/>
              <a:t>ge biaisée </a:t>
            </a:r>
            <a:r>
              <a:rPr lang="fr-FR" dirty="0"/>
              <a:t>de </a:t>
            </a:r>
            <a:r>
              <a:rPr lang="fr-FR" dirty="0" smtClean="0"/>
              <a:t>l’islam puisque </a:t>
            </a:r>
            <a:r>
              <a:rPr lang="fr-FR" dirty="0"/>
              <a:t>les yeux se tournent vers les thèses dites de repli identitaire, de regain religieux ou de radicalisation des </a:t>
            </a:r>
            <a:r>
              <a:rPr lang="fr-FR" dirty="0" smtClean="0"/>
              <a:t>musulmans. Alors que l’événement majeur est l’abandon de l’islam dans les sociétés musulmanes comme en Europe (la moyenne est partout aujourd’hui de 5 % de pratiquants).</a:t>
            </a:r>
            <a:endParaRPr dirty="0"/>
          </a:p>
        </p:txBody>
      </p:sp>
      <p:sp>
        <p:nvSpPr>
          <p:cNvPr id="433" name="Google Shape;433;p44"/>
          <p:cNvSpPr txBox="1">
            <a:spLocks noGrp="1"/>
          </p:cNvSpPr>
          <p:nvPr>
            <p:ph type="title"/>
          </p:nvPr>
        </p:nvSpPr>
        <p:spPr>
          <a:xfrm>
            <a:off x="673854" y="492480"/>
            <a:ext cx="6220187" cy="190512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fr-FR" sz="3200" dirty="0" smtClean="0"/>
              <a:t>Quels sont leurs effets sur le devenir des sociétés ?</a:t>
            </a:r>
            <a:endParaRPr sz="3200" dirty="0"/>
          </a:p>
        </p:txBody>
      </p:sp>
    </p:spTree>
    <p:extLst>
      <p:ext uri="{BB962C8B-B14F-4D97-AF65-F5344CB8AC3E}">
        <p14:creationId xmlns:p14="http://schemas.microsoft.com/office/powerpoint/2010/main" val="395817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4"/>
          <p:cNvSpPr txBox="1">
            <a:spLocks noGrp="1"/>
          </p:cNvSpPr>
          <p:nvPr>
            <p:ph type="subTitle" idx="1"/>
          </p:nvPr>
        </p:nvSpPr>
        <p:spPr>
          <a:xfrm>
            <a:off x="272133" y="2553119"/>
            <a:ext cx="5196448" cy="223103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fr-FR" dirty="0" smtClean="0"/>
              <a:t>La vérité scientifique change en permanence. A la différence des Vérités révélées, il ne s’agit pas de Vérités absolues, mais de vérités relatives qui ne sont que provisoires, menacées en permanence </a:t>
            </a:r>
            <a:r>
              <a:rPr lang="fr-FR" dirty="0" err="1" smtClean="0"/>
              <a:t>pa</a:t>
            </a:r>
            <a:r>
              <a:rPr lang="fr-FR" dirty="0" smtClean="0"/>
              <a:t> </a:t>
            </a:r>
            <a:r>
              <a:rPr lang="fr-FR" dirty="0" err="1" smtClean="0"/>
              <a:t>rdes</a:t>
            </a:r>
            <a:r>
              <a:rPr lang="fr-FR" dirty="0" smtClean="0"/>
              <a:t> révolutions scientifique  ou des changements de paradigmes (Thomas Kuhn) ou par le fait qu’on ne peut éventuellement qu’établir leur fausseté, mais leur vérité permanente (Karl Popper)</a:t>
            </a:r>
            <a:endParaRPr dirty="0"/>
          </a:p>
        </p:txBody>
      </p:sp>
      <p:sp>
        <p:nvSpPr>
          <p:cNvPr id="433" name="Google Shape;433;p44"/>
          <p:cNvSpPr txBox="1">
            <a:spLocks noGrp="1"/>
          </p:cNvSpPr>
          <p:nvPr>
            <p:ph type="title"/>
          </p:nvPr>
        </p:nvSpPr>
        <p:spPr>
          <a:xfrm>
            <a:off x="-116629" y="414720"/>
            <a:ext cx="5481540" cy="184032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fr-FR" sz="2800" dirty="0" smtClean="0"/>
              <a:t>Les « preuves » scientifiques très récentes de la vérité du Coran n’ont aucune valeur</a:t>
            </a:r>
            <a:endParaRPr sz="2800" dirty="0"/>
          </a:p>
        </p:txBody>
      </p:sp>
      <p:pic>
        <p:nvPicPr>
          <p:cNvPr id="2" name="Image 1"/>
          <p:cNvPicPr>
            <a:picLocks noChangeAspect="1"/>
          </p:cNvPicPr>
          <p:nvPr/>
        </p:nvPicPr>
        <p:blipFill>
          <a:blip r:embed="rId3"/>
          <a:stretch>
            <a:fillRect/>
          </a:stretch>
        </p:blipFill>
        <p:spPr>
          <a:xfrm>
            <a:off x="5569267" y="0"/>
            <a:ext cx="3574733" cy="5143500"/>
          </a:xfrm>
          <a:prstGeom prst="rect">
            <a:avLst/>
          </a:prstGeom>
        </p:spPr>
      </p:pic>
    </p:spTree>
    <p:extLst>
      <p:ext uri="{BB962C8B-B14F-4D97-AF65-F5344CB8AC3E}">
        <p14:creationId xmlns:p14="http://schemas.microsoft.com/office/powerpoint/2010/main" val="4074068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3" name="Google Shape;433;p44"/>
          <p:cNvSpPr txBox="1">
            <a:spLocks noGrp="1"/>
          </p:cNvSpPr>
          <p:nvPr>
            <p:ph type="title"/>
          </p:nvPr>
        </p:nvSpPr>
        <p:spPr>
          <a:xfrm>
            <a:off x="-440596" y="401760"/>
            <a:ext cx="6220187" cy="190512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fr-FR" sz="3200" dirty="0" smtClean="0"/>
              <a:t>Les « preuves » scientifiques sont toutes des absurdités</a:t>
            </a:r>
            <a:endParaRPr sz="3200" dirty="0"/>
          </a:p>
        </p:txBody>
      </p:sp>
      <p:pic>
        <p:nvPicPr>
          <p:cNvPr id="2" name="Image 1" descr="Capture d’écran 2023-09-18 à 13.07.5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616" y="2045542"/>
            <a:ext cx="3783948" cy="1503877"/>
          </a:xfrm>
          <a:prstGeom prst="rect">
            <a:avLst/>
          </a:prstGeom>
        </p:spPr>
      </p:pic>
      <p:pic>
        <p:nvPicPr>
          <p:cNvPr id="3" name="Image 2" descr="Capture d’écran 2023-09-18 à 13.08.2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450" y="3693600"/>
            <a:ext cx="3758137" cy="1242539"/>
          </a:xfrm>
          <a:prstGeom prst="rect">
            <a:avLst/>
          </a:prstGeom>
        </p:spPr>
      </p:pic>
      <p:pic>
        <p:nvPicPr>
          <p:cNvPr id="5" name="Image 4" descr="Capture d’écran 2023-09-18 à 15.22.1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3723" y="0"/>
            <a:ext cx="3310277" cy="5143500"/>
          </a:xfrm>
          <a:prstGeom prst="rect">
            <a:avLst/>
          </a:prstGeom>
        </p:spPr>
      </p:pic>
    </p:spTree>
    <p:extLst>
      <p:ext uri="{BB962C8B-B14F-4D97-AF65-F5344CB8AC3E}">
        <p14:creationId xmlns:p14="http://schemas.microsoft.com/office/powerpoint/2010/main" val="1214955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1"/>
          <p:cNvSpPr/>
          <p:nvPr/>
        </p:nvSpPr>
        <p:spPr>
          <a:xfrm>
            <a:off x="940950" y="1613100"/>
            <a:ext cx="884400" cy="799500"/>
          </a:xfrm>
          <a:prstGeom prst="diamond">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1"/>
          <p:cNvSpPr/>
          <p:nvPr/>
        </p:nvSpPr>
        <p:spPr>
          <a:xfrm>
            <a:off x="940950" y="2785252"/>
            <a:ext cx="884400" cy="799500"/>
          </a:xfrm>
          <a:prstGeom prst="diamond">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1"/>
          <p:cNvSpPr/>
          <p:nvPr/>
        </p:nvSpPr>
        <p:spPr>
          <a:xfrm>
            <a:off x="4855200" y="1613100"/>
            <a:ext cx="834600" cy="799500"/>
          </a:xfrm>
          <a:prstGeom prst="diamond">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1"/>
          <p:cNvSpPr/>
          <p:nvPr/>
        </p:nvSpPr>
        <p:spPr>
          <a:xfrm>
            <a:off x="4855200" y="2785255"/>
            <a:ext cx="834600" cy="799500"/>
          </a:xfrm>
          <a:prstGeom prst="diamond">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1"/>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Les sujets abordés</a:t>
            </a:r>
            <a:endParaRPr dirty="0"/>
          </a:p>
        </p:txBody>
      </p:sp>
      <p:sp>
        <p:nvSpPr>
          <p:cNvPr id="402" name="Google Shape;402;p41"/>
          <p:cNvSpPr txBox="1">
            <a:spLocks noGrp="1"/>
          </p:cNvSpPr>
          <p:nvPr>
            <p:ph type="subTitle" idx="1"/>
          </p:nvPr>
        </p:nvSpPr>
        <p:spPr>
          <a:xfrm>
            <a:off x="1935199" y="1508200"/>
            <a:ext cx="2612400" cy="45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L’islam comme vraie religion</a:t>
            </a:r>
            <a:endParaRPr dirty="0"/>
          </a:p>
        </p:txBody>
      </p:sp>
      <p:sp>
        <p:nvSpPr>
          <p:cNvPr id="403" name="Google Shape;403;p41"/>
          <p:cNvSpPr txBox="1">
            <a:spLocks noGrp="1"/>
          </p:cNvSpPr>
          <p:nvPr>
            <p:ph type="subTitle" idx="2"/>
          </p:nvPr>
        </p:nvSpPr>
        <p:spPr>
          <a:xfrm>
            <a:off x="1872646" y="2856040"/>
            <a:ext cx="2612400" cy="45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L’islam, source unique de Vérité</a:t>
            </a:r>
            <a:endParaRPr dirty="0"/>
          </a:p>
        </p:txBody>
      </p:sp>
      <p:sp>
        <p:nvSpPr>
          <p:cNvPr id="404" name="Google Shape;404;p41"/>
          <p:cNvSpPr txBox="1">
            <a:spLocks noGrp="1"/>
          </p:cNvSpPr>
          <p:nvPr>
            <p:ph type="subTitle" idx="3"/>
          </p:nvPr>
        </p:nvSpPr>
        <p:spPr>
          <a:xfrm>
            <a:off x="5783940" y="1298283"/>
            <a:ext cx="2612400" cy="45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Empires musulmans et sciences</a:t>
            </a:r>
            <a:endParaRPr dirty="0"/>
          </a:p>
        </p:txBody>
      </p:sp>
      <p:sp>
        <p:nvSpPr>
          <p:cNvPr id="405" name="Google Shape;405;p41"/>
          <p:cNvSpPr txBox="1">
            <a:spLocks noGrp="1"/>
          </p:cNvSpPr>
          <p:nvPr>
            <p:ph type="subTitle" idx="4"/>
          </p:nvPr>
        </p:nvSpPr>
        <p:spPr>
          <a:xfrm>
            <a:off x="5734345" y="2905323"/>
            <a:ext cx="2830379" cy="45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Les </a:t>
            </a:r>
            <a:r>
              <a:rPr lang="fr-FR" dirty="0" smtClean="0"/>
              <a:t>débats actuels</a:t>
            </a:r>
            <a:endParaRPr dirty="0"/>
          </a:p>
        </p:txBody>
      </p:sp>
      <p:sp>
        <p:nvSpPr>
          <p:cNvPr id="410" name="Google Shape;410;p41"/>
          <p:cNvSpPr txBox="1">
            <a:spLocks noGrp="1"/>
          </p:cNvSpPr>
          <p:nvPr>
            <p:ph type="title" idx="9"/>
          </p:nvPr>
        </p:nvSpPr>
        <p:spPr>
          <a:xfrm>
            <a:off x="969275" y="1775825"/>
            <a:ext cx="834600" cy="46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411" name="Google Shape;411;p41"/>
          <p:cNvSpPr txBox="1">
            <a:spLocks noGrp="1"/>
          </p:cNvSpPr>
          <p:nvPr>
            <p:ph type="title" idx="13"/>
          </p:nvPr>
        </p:nvSpPr>
        <p:spPr>
          <a:xfrm>
            <a:off x="4855200" y="1775825"/>
            <a:ext cx="834600" cy="46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412" name="Google Shape;412;p41"/>
          <p:cNvSpPr txBox="1">
            <a:spLocks noGrp="1"/>
          </p:cNvSpPr>
          <p:nvPr>
            <p:ph type="title" idx="14"/>
          </p:nvPr>
        </p:nvSpPr>
        <p:spPr>
          <a:xfrm>
            <a:off x="969275" y="2949028"/>
            <a:ext cx="834600" cy="46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413" name="Google Shape;413;p41"/>
          <p:cNvSpPr txBox="1">
            <a:spLocks noGrp="1"/>
          </p:cNvSpPr>
          <p:nvPr>
            <p:ph type="title" idx="15"/>
          </p:nvPr>
        </p:nvSpPr>
        <p:spPr>
          <a:xfrm>
            <a:off x="4855217" y="2949028"/>
            <a:ext cx="834600" cy="46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3"/>
          <p:cNvSpPr/>
          <p:nvPr/>
        </p:nvSpPr>
        <p:spPr>
          <a:xfrm>
            <a:off x="2162550" y="995913"/>
            <a:ext cx="1707300" cy="1543500"/>
          </a:xfrm>
          <a:prstGeom prst="diamond">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3"/>
          <p:cNvSpPr txBox="1">
            <a:spLocks noGrp="1"/>
          </p:cNvSpPr>
          <p:nvPr>
            <p:ph type="title"/>
          </p:nvPr>
        </p:nvSpPr>
        <p:spPr>
          <a:xfrm>
            <a:off x="2477232" y="2772238"/>
            <a:ext cx="58233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dirty="0" smtClean="0"/>
              <a:t>L’islam comme vraie religion</a:t>
            </a:r>
            <a:endParaRPr dirty="0"/>
          </a:p>
        </p:txBody>
      </p:sp>
      <p:sp>
        <p:nvSpPr>
          <p:cNvPr id="427" name="Google Shape;427;p43"/>
          <p:cNvSpPr txBox="1">
            <a:spLocks noGrp="1"/>
          </p:cNvSpPr>
          <p:nvPr>
            <p:ph type="title" idx="2"/>
          </p:nvPr>
        </p:nvSpPr>
        <p:spPr>
          <a:xfrm>
            <a:off x="2503150" y="1254500"/>
            <a:ext cx="1952700" cy="1052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4"/>
          <p:cNvSpPr txBox="1">
            <a:spLocks noGrp="1"/>
          </p:cNvSpPr>
          <p:nvPr>
            <p:ph type="subTitle" idx="1"/>
          </p:nvPr>
        </p:nvSpPr>
        <p:spPr>
          <a:xfrm>
            <a:off x="881193" y="1918289"/>
            <a:ext cx="5700379" cy="1814191"/>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fr-FR" dirty="0" smtClean="0"/>
              <a:t>L’islam est la dernière religion de l’histoire.</a:t>
            </a:r>
          </a:p>
          <a:p>
            <a:pPr marL="0" lvl="0" indent="0" algn="r" rtl="0">
              <a:spcBef>
                <a:spcPts val="0"/>
              </a:spcBef>
              <a:spcAft>
                <a:spcPts val="0"/>
              </a:spcAft>
              <a:buNone/>
            </a:pPr>
            <a:r>
              <a:rPr lang="fr-FR" dirty="0" smtClean="0"/>
              <a:t>Le Coran vient de Dieu et tout ce qui y est dit est donc indiscutable : </a:t>
            </a:r>
          </a:p>
          <a:p>
            <a:pPr marL="0" lvl="0" indent="0"/>
            <a:r>
              <a:rPr lang="fr-FR" dirty="0"/>
              <a:t>«  « En vérité c’est Nous qui avons fait descendre le Coran, et c’est nous qui en sommes gardiens. »  (Coran 15:9</a:t>
            </a:r>
            <a:r>
              <a:rPr lang="fr-FR" dirty="0" smtClean="0"/>
              <a:t>).</a:t>
            </a:r>
          </a:p>
          <a:p>
            <a:pPr marL="0" lvl="0" indent="0"/>
            <a:r>
              <a:rPr lang="fr-FR" dirty="0" smtClean="0"/>
              <a:t>Si Dieu en est le gardien est le seul livre révélé qui n’a jamais été modifié par l’homme.</a:t>
            </a:r>
          </a:p>
          <a:p>
            <a:pPr marL="0" lvl="0" indent="0" algn="r" rtl="0">
              <a:spcBef>
                <a:spcPts val="0"/>
              </a:spcBef>
              <a:spcAft>
                <a:spcPts val="0"/>
              </a:spcAft>
              <a:buNone/>
            </a:pPr>
            <a:r>
              <a:rPr lang="fr-FR" dirty="0" smtClean="0"/>
              <a:t>De plus, le Prophète cl</a:t>
            </a:r>
            <a:r>
              <a:rPr lang="fr-FR" dirty="0" smtClean="0"/>
              <a:t>ôture l’immense série des Prophètes antérieurs.</a:t>
            </a:r>
            <a:endParaRPr dirty="0"/>
          </a:p>
        </p:txBody>
      </p:sp>
      <p:sp>
        <p:nvSpPr>
          <p:cNvPr id="433" name="Google Shape;433;p44"/>
          <p:cNvSpPr txBox="1">
            <a:spLocks noGrp="1"/>
          </p:cNvSpPr>
          <p:nvPr>
            <p:ph type="title"/>
          </p:nvPr>
        </p:nvSpPr>
        <p:spPr>
          <a:xfrm>
            <a:off x="1903030" y="479520"/>
            <a:ext cx="4615208" cy="124416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fr-FR" dirty="0" smtClean="0"/>
              <a:t>Les arguments</a:t>
            </a:r>
            <a:endParaRPr dirty="0"/>
          </a:p>
        </p:txBody>
      </p:sp>
    </p:spTree>
    <p:extLst>
      <p:ext uri="{BB962C8B-B14F-4D97-AF65-F5344CB8AC3E}">
        <p14:creationId xmlns:p14="http://schemas.microsoft.com/office/powerpoint/2010/main" val="125834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4"/>
          <p:cNvSpPr txBox="1">
            <a:spLocks noGrp="1"/>
          </p:cNvSpPr>
          <p:nvPr>
            <p:ph type="subTitle" idx="1"/>
          </p:nvPr>
        </p:nvSpPr>
        <p:spPr>
          <a:xfrm>
            <a:off x="868233" y="1814609"/>
            <a:ext cx="6012849" cy="2708431"/>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fr-FR" dirty="0" smtClean="0"/>
              <a:t>Il y a d’un c</a:t>
            </a:r>
            <a:r>
              <a:rPr lang="fr-FR" dirty="0" smtClean="0"/>
              <a:t>ôté ce que l’âme deviendra après la mort et la relation immédiate à Dieu</a:t>
            </a:r>
          </a:p>
          <a:p>
            <a:pPr marL="0" lvl="0" indent="0" algn="r" rtl="0">
              <a:spcBef>
                <a:spcPts val="0"/>
              </a:spcBef>
              <a:spcAft>
                <a:spcPts val="0"/>
              </a:spcAft>
              <a:buNone/>
            </a:pPr>
            <a:r>
              <a:rPr lang="fr-FR" dirty="0" smtClean="0"/>
              <a:t>D’un autre </a:t>
            </a:r>
            <a:r>
              <a:rPr lang="fr-FR" dirty="0" err="1" smtClean="0"/>
              <a:t>c$ôté</a:t>
            </a:r>
            <a:r>
              <a:rPr lang="fr-FR" dirty="0" smtClean="0"/>
              <a:t>, il y a ce monde dans lequel on vit et que les philosophes musulmans, comme Ibn </a:t>
            </a:r>
            <a:r>
              <a:rPr lang="fr-FR" dirty="0" err="1" smtClean="0"/>
              <a:t>Rûchd</a:t>
            </a:r>
            <a:r>
              <a:rPr lang="fr-FR" dirty="0" smtClean="0"/>
              <a:t> (Averroès) vont tenter de comprendre avec la seule raison puisque la révélation ne donne aucune réponse.</a:t>
            </a:r>
          </a:p>
          <a:p>
            <a:pPr marL="0" lvl="0" indent="0" algn="r" rtl="0">
              <a:spcBef>
                <a:spcPts val="0"/>
              </a:spcBef>
              <a:spcAft>
                <a:spcPts val="0"/>
              </a:spcAft>
              <a:buNone/>
            </a:pPr>
            <a:r>
              <a:rPr lang="fr-FR" dirty="0" smtClean="0"/>
              <a:t>De plus, le savoir de Dieu n’est que global. Dieu ignore ce qui se passe dans les détails, ce qui est le champ du savoir proprement humain et fondé sur la raison.</a:t>
            </a:r>
          </a:p>
          <a:p>
            <a:pPr marL="0" lvl="0" indent="0"/>
            <a:r>
              <a:rPr lang="fr-FR" dirty="0" smtClean="0"/>
              <a:t>A côté de la foi et de l’herméneutique, il y a une place pour la </a:t>
            </a:r>
            <a:r>
              <a:rPr lang="fr-FR" dirty="0"/>
              <a:t>philosophie  (</a:t>
            </a:r>
            <a:r>
              <a:rPr lang="fr-FR" dirty="0" err="1"/>
              <a:t>Fasl</a:t>
            </a:r>
            <a:r>
              <a:rPr lang="fr-FR" dirty="0"/>
              <a:t> al-</a:t>
            </a:r>
            <a:r>
              <a:rPr lang="fr-FR" dirty="0" err="1"/>
              <a:t>Maqâl</a:t>
            </a:r>
            <a:r>
              <a:rPr lang="fr-FR" dirty="0"/>
              <a:t> (Le traité décisif) et </a:t>
            </a:r>
            <a:r>
              <a:rPr lang="fr-FR" dirty="0" err="1"/>
              <a:t>Tahâfut</a:t>
            </a:r>
            <a:r>
              <a:rPr lang="fr-FR" dirty="0"/>
              <a:t> al </a:t>
            </a:r>
            <a:r>
              <a:rPr lang="fr-FR" dirty="0" err="1"/>
              <a:t>tahâfut</a:t>
            </a:r>
            <a:r>
              <a:rPr lang="fr-FR" dirty="0"/>
              <a:t> (L’incohérence de l’</a:t>
            </a:r>
            <a:r>
              <a:rPr lang="fr-FR" dirty="0" err="1"/>
              <a:t>incohérenceet</a:t>
            </a:r>
            <a:r>
              <a:rPr lang="fr-FR" dirty="0"/>
              <a:t> la raison.</a:t>
            </a:r>
            <a:endParaRPr dirty="0"/>
          </a:p>
        </p:txBody>
      </p:sp>
      <p:sp>
        <p:nvSpPr>
          <p:cNvPr id="433" name="Google Shape;433;p44"/>
          <p:cNvSpPr txBox="1">
            <a:spLocks noGrp="1"/>
          </p:cNvSpPr>
          <p:nvPr>
            <p:ph type="title"/>
          </p:nvPr>
        </p:nvSpPr>
        <p:spPr>
          <a:xfrm>
            <a:off x="1903030" y="479520"/>
            <a:ext cx="4615208" cy="124416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fr-FR" dirty="0" smtClean="0"/>
              <a:t>Les conséquences</a:t>
            </a:r>
            <a:endParaRPr dirty="0"/>
          </a:p>
        </p:txBody>
      </p:sp>
    </p:spTree>
    <p:extLst>
      <p:ext uri="{BB962C8B-B14F-4D97-AF65-F5344CB8AC3E}">
        <p14:creationId xmlns:p14="http://schemas.microsoft.com/office/powerpoint/2010/main" val="1062621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3"/>
          <p:cNvSpPr/>
          <p:nvPr/>
        </p:nvSpPr>
        <p:spPr>
          <a:xfrm>
            <a:off x="2162550" y="995913"/>
            <a:ext cx="1707300" cy="1543500"/>
          </a:xfrm>
          <a:prstGeom prst="diamond">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3"/>
          <p:cNvSpPr txBox="1">
            <a:spLocks noGrp="1"/>
          </p:cNvSpPr>
          <p:nvPr>
            <p:ph type="title"/>
          </p:nvPr>
        </p:nvSpPr>
        <p:spPr>
          <a:xfrm>
            <a:off x="2477233" y="2875918"/>
            <a:ext cx="6010732"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sz="4000" dirty="0" smtClean="0"/>
              <a:t>Empires musulmans et sciences</a:t>
            </a:r>
            <a:endParaRPr sz="4000" dirty="0"/>
          </a:p>
        </p:txBody>
      </p:sp>
      <p:sp>
        <p:nvSpPr>
          <p:cNvPr id="427" name="Google Shape;427;p43"/>
          <p:cNvSpPr txBox="1">
            <a:spLocks noGrp="1"/>
          </p:cNvSpPr>
          <p:nvPr>
            <p:ph type="title" idx="2"/>
          </p:nvPr>
        </p:nvSpPr>
        <p:spPr>
          <a:xfrm>
            <a:off x="2503150" y="1254500"/>
            <a:ext cx="1952700" cy="1052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0</a:t>
            </a:r>
            <a:r>
              <a:rPr lang="fr-FR" dirty="0" smtClean="0"/>
              <a:t>2</a:t>
            </a:r>
            <a:endParaRPr dirty="0"/>
          </a:p>
        </p:txBody>
      </p:sp>
    </p:spTree>
    <p:extLst>
      <p:ext uri="{BB962C8B-B14F-4D97-AF65-F5344CB8AC3E}">
        <p14:creationId xmlns:p14="http://schemas.microsoft.com/office/powerpoint/2010/main" val="2202733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4"/>
          <p:cNvSpPr txBox="1">
            <a:spLocks noGrp="1"/>
          </p:cNvSpPr>
          <p:nvPr>
            <p:ph type="subTitle" idx="1"/>
          </p:nvPr>
        </p:nvSpPr>
        <p:spPr>
          <a:xfrm>
            <a:off x="129588" y="2436689"/>
            <a:ext cx="7023627" cy="1995631"/>
          </a:xfrm>
          <a:prstGeom prst="rect">
            <a:avLst/>
          </a:prstGeom>
        </p:spPr>
        <p:txBody>
          <a:bodyPr spcFirstLastPara="1" wrap="square" lIns="91425" tIns="91425" rIns="91425" bIns="91425" anchor="t" anchorCtr="0">
            <a:noAutofit/>
          </a:bodyPr>
          <a:lstStyle/>
          <a:p>
            <a:pPr marL="0" lvl="0" indent="0"/>
            <a:r>
              <a:rPr lang="fr-FR" dirty="0"/>
              <a:t>Al-Jahiz a écrit Le Livre des </a:t>
            </a:r>
            <a:r>
              <a:rPr lang="fr-FR" dirty="0" smtClean="0"/>
              <a:t>animaux (</a:t>
            </a:r>
            <a:r>
              <a:rPr lang="de-DE" dirty="0" err="1" smtClean="0"/>
              <a:t>Kit</a:t>
            </a:r>
            <a:r>
              <a:rPr lang="de-DE" dirty="0" err="1" smtClean="0"/>
              <a:t>â</a:t>
            </a:r>
            <a:r>
              <a:rPr lang="de-DE" dirty="0" err="1" smtClean="0"/>
              <a:t>b</a:t>
            </a:r>
            <a:r>
              <a:rPr lang="de-DE" dirty="0" smtClean="0"/>
              <a:t> </a:t>
            </a:r>
            <a:r>
              <a:rPr lang="de-DE" dirty="0"/>
              <a:t>al-</a:t>
            </a:r>
            <a:r>
              <a:rPr lang="de-DE" dirty="0" err="1" smtClean="0"/>
              <a:t>Hayawan</a:t>
            </a:r>
            <a:r>
              <a:rPr lang="de-DE" dirty="0" smtClean="0"/>
              <a:t>)</a:t>
            </a:r>
            <a:r>
              <a:rPr lang="fr-FR" dirty="0" smtClean="0"/>
              <a:t> </a:t>
            </a:r>
            <a:r>
              <a:rPr lang="fr-FR" dirty="0"/>
              <a:t>en sept </a:t>
            </a:r>
            <a:r>
              <a:rPr lang="fr-FR" dirty="0" smtClean="0"/>
              <a:t>volumes. Il y défend l’idée </a:t>
            </a:r>
            <a:r>
              <a:rPr lang="fr-FR" dirty="0"/>
              <a:t>selon laquelle les espèces changent progressivement au fil du </a:t>
            </a:r>
            <a:r>
              <a:rPr lang="fr-FR" dirty="0" smtClean="0"/>
              <a:t>temps.</a:t>
            </a:r>
          </a:p>
          <a:p>
            <a:pPr marL="0" lvl="0" indent="0"/>
            <a:r>
              <a:rPr lang="fr-FR" dirty="0"/>
              <a:t>"Les animaux s'engagent dans une lutte pour l'existence et pour les ressources, pour éviter d'être mangés et pour se </a:t>
            </a:r>
            <a:r>
              <a:rPr lang="fr-FR" dirty="0" smtClean="0"/>
              <a:t>reproduire </a:t>
            </a:r>
            <a:r>
              <a:rPr lang="is-IS" dirty="0" smtClean="0"/>
              <a:t>…</a:t>
            </a:r>
            <a:r>
              <a:rPr lang="fr-FR" dirty="0" smtClean="0"/>
              <a:t>les </a:t>
            </a:r>
            <a:r>
              <a:rPr lang="fr-FR" dirty="0"/>
              <a:t>facteurs environnementaux influencent les organismes à développer de nouvelles caractéristiques pour assurer leur survie, les transformant ainsi en de nouvelles </a:t>
            </a:r>
            <a:r>
              <a:rPr lang="fr-FR" dirty="0" smtClean="0"/>
              <a:t>espèces ».</a:t>
            </a:r>
            <a:endParaRPr lang="fr-FR" dirty="0"/>
          </a:p>
          <a:p>
            <a:pPr marL="0" lvl="0" indent="0"/>
            <a:r>
              <a:rPr lang="fr-FR" dirty="0"/>
              <a:t>Il ajoute : "Les animaux qui survivent pour se reproduire peuvent transmettre leurs caractéristiques à leur progéniture."</a:t>
            </a:r>
            <a:endParaRPr dirty="0"/>
          </a:p>
        </p:txBody>
      </p:sp>
      <p:sp>
        <p:nvSpPr>
          <p:cNvPr id="433" name="Google Shape;433;p44"/>
          <p:cNvSpPr txBox="1">
            <a:spLocks noGrp="1"/>
          </p:cNvSpPr>
          <p:nvPr>
            <p:ph type="title"/>
          </p:nvPr>
        </p:nvSpPr>
        <p:spPr>
          <a:xfrm>
            <a:off x="259174" y="311040"/>
            <a:ext cx="3330391" cy="124416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fr-FR" dirty="0" smtClean="0"/>
              <a:t>L’islam et l’évolution</a:t>
            </a:r>
            <a:endParaRPr dirty="0"/>
          </a:p>
        </p:txBody>
      </p:sp>
      <p:pic>
        <p:nvPicPr>
          <p:cNvPr id="2" name="Image 1"/>
          <p:cNvPicPr>
            <a:picLocks noChangeAspect="1"/>
          </p:cNvPicPr>
          <p:nvPr/>
        </p:nvPicPr>
        <p:blipFill>
          <a:blip r:embed="rId3"/>
          <a:stretch>
            <a:fillRect/>
          </a:stretch>
        </p:blipFill>
        <p:spPr>
          <a:xfrm>
            <a:off x="4652182" y="0"/>
            <a:ext cx="4491818" cy="2526647"/>
          </a:xfrm>
          <a:prstGeom prst="rect">
            <a:avLst/>
          </a:prstGeom>
        </p:spPr>
      </p:pic>
    </p:spTree>
    <p:extLst>
      <p:ext uri="{BB962C8B-B14F-4D97-AF65-F5344CB8AC3E}">
        <p14:creationId xmlns:p14="http://schemas.microsoft.com/office/powerpoint/2010/main" val="1204018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4"/>
          <p:cNvSpPr txBox="1">
            <a:spLocks noGrp="1"/>
          </p:cNvSpPr>
          <p:nvPr>
            <p:ph type="subTitle" idx="1"/>
          </p:nvPr>
        </p:nvSpPr>
        <p:spPr>
          <a:xfrm>
            <a:off x="103670" y="1607249"/>
            <a:ext cx="6272022" cy="3382351"/>
          </a:xfrm>
          <a:prstGeom prst="rect">
            <a:avLst/>
          </a:prstGeom>
        </p:spPr>
        <p:txBody>
          <a:bodyPr spcFirstLastPara="1" wrap="square" lIns="91425" tIns="91425" rIns="91425" bIns="91425" anchor="t" anchorCtr="0">
            <a:noAutofit/>
          </a:bodyPr>
          <a:lstStyle/>
          <a:p>
            <a:pPr marL="0" lvl="0" indent="0"/>
            <a:r>
              <a:rPr lang="fr-FR" dirty="0" smtClean="0"/>
              <a:t>Pourquoi Dieu aurait-il doté l’homme de la raison, donc de la logique</a:t>
            </a:r>
            <a:r>
              <a:rPr lang="fr-FR" dirty="0"/>
              <a:t> </a:t>
            </a:r>
            <a:r>
              <a:rPr lang="fr-FR" dirty="0" smtClean="0"/>
              <a:t>?</a:t>
            </a:r>
          </a:p>
          <a:p>
            <a:pPr marL="0" lvl="0" indent="0"/>
            <a:r>
              <a:rPr lang="fr-FR" dirty="0"/>
              <a:t>« [Voici] un Livre béni que Nous avons fait descendre vers toi, [O Mohammad], afin qu’ils méditent sur ses versets et que les doués d’intelligence réfléchissent! » (Coran 38:29)</a:t>
            </a:r>
            <a:endParaRPr lang="fr-FR" dirty="0" smtClean="0"/>
          </a:p>
          <a:p>
            <a:pPr marL="0" lvl="0" indent="0"/>
            <a:r>
              <a:rPr lang="fr-FR" dirty="0" smtClean="0"/>
              <a:t>Si la foi ne repose pas sur la raison, quelle valeur a-t-elle ?</a:t>
            </a:r>
          </a:p>
          <a:p>
            <a:pPr marL="0" lvl="0" indent="0"/>
            <a:r>
              <a:rPr lang="fr-FR" dirty="0" smtClean="0"/>
              <a:t>« Même </a:t>
            </a:r>
            <a:r>
              <a:rPr lang="fr-FR" dirty="0"/>
              <a:t>Abraham (paix sur lui) a demandé à Dieu de lui donner un signe pour que sa foi soit ferme. Et Dieu l’a fait à travers les oiseaux qu’Abraham a dressés et rappelés à lui après leur mort</a:t>
            </a:r>
            <a:r>
              <a:rPr lang="fr-FR" dirty="0" smtClean="0"/>
              <a:t>. »</a:t>
            </a:r>
            <a:endParaRPr lang="fr-FR" dirty="0" smtClean="0"/>
          </a:p>
          <a:p>
            <a:pPr marL="0" lvl="0" indent="0"/>
            <a:r>
              <a:rPr lang="fr-FR" dirty="0" smtClean="0"/>
              <a:t>Un homme doté de preuves scientifiques n’a-t-il pas une foi une profonde qui ne repose pas seulement sur une croyance qui peut dispara</a:t>
            </a:r>
            <a:r>
              <a:rPr lang="fr-FR" dirty="0" smtClean="0"/>
              <a:t>ître à tout moment</a:t>
            </a:r>
            <a:r>
              <a:rPr lang="fr-FR" dirty="0" smtClean="0"/>
              <a:t> ?</a:t>
            </a:r>
            <a:endParaRPr dirty="0"/>
          </a:p>
        </p:txBody>
      </p:sp>
      <p:sp>
        <p:nvSpPr>
          <p:cNvPr id="433" name="Google Shape;433;p44"/>
          <p:cNvSpPr txBox="1">
            <a:spLocks noGrp="1"/>
          </p:cNvSpPr>
          <p:nvPr>
            <p:ph type="title"/>
          </p:nvPr>
        </p:nvSpPr>
        <p:spPr>
          <a:xfrm>
            <a:off x="259174" y="311040"/>
            <a:ext cx="6686702" cy="124416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fr-FR" dirty="0" smtClean="0"/>
              <a:t>L’islam et la science</a:t>
            </a:r>
            <a:endParaRPr dirty="0"/>
          </a:p>
        </p:txBody>
      </p:sp>
      <p:pic>
        <p:nvPicPr>
          <p:cNvPr id="3" name="Image 2" descr="Capture d’écran 2023-09-18 à 15.24.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3642" y="1913312"/>
            <a:ext cx="2730358" cy="2363488"/>
          </a:xfrm>
          <a:prstGeom prst="rect">
            <a:avLst/>
          </a:prstGeom>
        </p:spPr>
      </p:pic>
    </p:spTree>
    <p:extLst>
      <p:ext uri="{BB962C8B-B14F-4D97-AF65-F5344CB8AC3E}">
        <p14:creationId xmlns:p14="http://schemas.microsoft.com/office/powerpoint/2010/main" val="2639795252"/>
      </p:ext>
    </p:extLst>
  </p:cSld>
  <p:clrMapOvr>
    <a:masterClrMapping/>
  </p:clrMapOvr>
</p:sld>
</file>

<file path=ppt/theme/theme1.xml><?xml version="1.0" encoding="utf-8"?>
<a:theme xmlns:a="http://schemas.openxmlformats.org/drawingml/2006/main" name="Islamic Dietary Laws by Slidesgo">
  <a:themeElements>
    <a:clrScheme name="Simple Light">
      <a:dk1>
        <a:srgbClr val="1A2752"/>
      </a:dk1>
      <a:lt1>
        <a:srgbClr val="FFFFFF"/>
      </a:lt1>
      <a:dk2>
        <a:srgbClr val="B89C76"/>
      </a:dk2>
      <a:lt2>
        <a:srgbClr val="B8B1A1"/>
      </a:lt2>
      <a:accent1>
        <a:srgbClr val="FFFFFF"/>
      </a:accent1>
      <a:accent2>
        <a:srgbClr val="FFFFFF"/>
      </a:accent2>
      <a:accent3>
        <a:srgbClr val="FFFFFF"/>
      </a:accent3>
      <a:accent4>
        <a:srgbClr val="FFFFFF"/>
      </a:accent4>
      <a:accent5>
        <a:srgbClr val="FFFFFF"/>
      </a:accent5>
      <a:accent6>
        <a:srgbClr val="FFFFFF"/>
      </a:accent6>
      <a:hlink>
        <a:srgbClr val="B8B1A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8357</TotalTime>
  <Words>1377</Words>
  <Application>Microsoft Macintosh PowerPoint</Application>
  <PresentationFormat>Présentation à l'écran (16:9)</PresentationFormat>
  <Paragraphs>108</Paragraphs>
  <Slides>26</Slides>
  <Notes>26</Notes>
  <HiddenSlides>0</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Islamic Dietary Laws by Slidesgo</vt:lpstr>
      <vt:lpstr>L’islam et la v(V)érité</vt:lpstr>
      <vt:lpstr>Introduction : objet ou regards de sujets</vt:lpstr>
      <vt:lpstr>Les sujets abordés</vt:lpstr>
      <vt:lpstr>L’islam comme vraie religion</vt:lpstr>
      <vt:lpstr>Les arguments</vt:lpstr>
      <vt:lpstr>Les conséquences</vt:lpstr>
      <vt:lpstr>Empires musulmans et sciences</vt:lpstr>
      <vt:lpstr>L’islam et l’évolution</vt:lpstr>
      <vt:lpstr>L’islam et la science</vt:lpstr>
      <vt:lpstr>L’absence du créationnisme</vt:lpstr>
      <vt:lpstr>L’islam, source  unique de Vérité</vt:lpstr>
      <vt:lpstr>L’islam, source unique de Vérité</vt:lpstr>
      <vt:lpstr>Les vérités scientifiques de l’Occident déjà présentes dans le Coran</vt:lpstr>
      <vt:lpstr>Les vérités scientifiques de l’Occident déjà présentes dans le Coran</vt:lpstr>
      <vt:lpstr>Un exemple : La science moderne a découvert, au sujet de l’atmosphère terrestre, des faits qui étaient mentionnés dans le Coran depuis 1400 ans.</vt:lpstr>
      <vt:lpstr>Un exemple : La science moderne a découvert, au sujet de l’atmosphère terrestre, des faits qui étaient mentionnés dans le Coran depuis 1400 ans.</vt:lpstr>
      <vt:lpstr>Un exemple : La science moderne a découvert, au sujet de l’atmosphère terrestre, des faits qui étaient mentionnés dans le Coran depuis 1400 ans.</vt:lpstr>
      <vt:lpstr>La fausseté des sciences occidentales :  la mise en cause du darwinisme</vt:lpstr>
      <vt:lpstr>Les débats actuels</vt:lpstr>
      <vt:lpstr>L’islam des Lumières</vt:lpstr>
      <vt:lpstr>Quelles sont les causes de l’extension récente des islams antirationnels ?</vt:lpstr>
      <vt:lpstr>Ces islams fidéistes sont-ils religieux ou uniquement politiques ?</vt:lpstr>
      <vt:lpstr>Quels sont leurs modes d’action et leurs objectifs ?</vt:lpstr>
      <vt:lpstr>Quels sont leurs effets sur le devenir des sociétés ?</vt:lpstr>
      <vt:lpstr>Les « preuves » scientifiques très récentes de la vérité du Coran n’ont aucune valeur</vt:lpstr>
      <vt:lpstr>Les « preuves » scientifiques sont toutes des absurdités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ISLAMIC  DIETARY LAWS</dc:title>
  <cp:lastModifiedBy>Jean-François Clément</cp:lastModifiedBy>
  <cp:revision>79</cp:revision>
  <dcterms:modified xsi:type="dcterms:W3CDTF">2023-09-18T13:55:28Z</dcterms:modified>
</cp:coreProperties>
</file>