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8"/>
  </p:notesMasterIdLst>
  <p:sldIdLst>
    <p:sldId id="256" r:id="rId2"/>
    <p:sldId id="257" r:id="rId3"/>
    <p:sldId id="311" r:id="rId4"/>
    <p:sldId id="358" r:id="rId5"/>
    <p:sldId id="312" r:id="rId6"/>
    <p:sldId id="258" r:id="rId7"/>
    <p:sldId id="260" r:id="rId8"/>
    <p:sldId id="361" r:id="rId9"/>
    <p:sldId id="362" r:id="rId10"/>
    <p:sldId id="365" r:id="rId11"/>
    <p:sldId id="359" r:id="rId12"/>
    <p:sldId id="363" r:id="rId13"/>
    <p:sldId id="367" r:id="rId14"/>
    <p:sldId id="366" r:id="rId15"/>
    <p:sldId id="360" r:id="rId16"/>
    <p:sldId id="364"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A0D41FC-91BC-454C-8BE6-7A57793BE1F5}">
  <a:tblStyle styleId="{4A0D41FC-91BC-454C-8BE6-7A57793BE1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A3EBC9-A154-4DB8-A7D7-FC81214F5335}"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98" d="100"/>
          <a:sy n="98" d="100"/>
        </p:scale>
        <p:origin x="-120" y="-60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71953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0427f7c75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0427f7c75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0427f7c7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0427f7c7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0852d9d8d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0852d9d8d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7ec8cdd9c_0_2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07ec8cdd9c_0_2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98650" y="1449975"/>
            <a:ext cx="5630400" cy="1696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000" b="0">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98650" y="3116300"/>
            <a:ext cx="5630400" cy="510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l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0" y="-171790"/>
            <a:ext cx="1761359" cy="5484755"/>
            <a:chOff x="0" y="-171790"/>
            <a:chExt cx="1761359" cy="5484755"/>
          </a:xfrm>
        </p:grpSpPr>
        <p:sp>
          <p:nvSpPr>
            <p:cNvPr id="12" name="Google Shape;12;p2"/>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503150" y="2577838"/>
            <a:ext cx="5823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 name="Google Shape;20;p3"/>
          <p:cNvSpPr txBox="1">
            <a:spLocks noGrp="1"/>
          </p:cNvSpPr>
          <p:nvPr>
            <p:ph type="subTitle" idx="1"/>
          </p:nvPr>
        </p:nvSpPr>
        <p:spPr>
          <a:xfrm>
            <a:off x="2503150" y="3385538"/>
            <a:ext cx="3164100" cy="72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title" idx="2" hasCustomPrompt="1"/>
          </p:nvPr>
        </p:nvSpPr>
        <p:spPr>
          <a:xfrm>
            <a:off x="2503150" y="1254500"/>
            <a:ext cx="1952700" cy="1052400"/>
          </a:xfrm>
          <a:prstGeom prst="rect">
            <a:avLst/>
          </a:prstGeom>
        </p:spPr>
        <p:txBody>
          <a:bodyPr spcFirstLastPara="1" wrap="square" lIns="91425" tIns="91425" rIns="91425" bIns="91425" anchor="ctr" anchorCtr="0">
            <a:noAutofit/>
          </a:bodyPr>
          <a:lstStyle>
            <a:lvl1pPr lvl="0" rtl="0">
              <a:spcBef>
                <a:spcPts val="0"/>
              </a:spcBef>
              <a:spcAft>
                <a:spcPts val="0"/>
              </a:spcAft>
              <a:buSzPts val="8900"/>
              <a:buNone/>
              <a:defRPr sz="6000" b="0">
                <a:solidFill>
                  <a:schemeClr val="lt1"/>
                </a:solidFill>
              </a:defRPr>
            </a:lvl1pPr>
            <a:lvl2pPr lvl="1" rtl="0">
              <a:spcBef>
                <a:spcPts val="0"/>
              </a:spcBef>
              <a:spcAft>
                <a:spcPts val="0"/>
              </a:spcAft>
              <a:buSzPts val="8900"/>
              <a:buNone/>
              <a:defRPr sz="8900"/>
            </a:lvl2pPr>
            <a:lvl3pPr lvl="2" rtl="0">
              <a:spcBef>
                <a:spcPts val="0"/>
              </a:spcBef>
              <a:spcAft>
                <a:spcPts val="0"/>
              </a:spcAft>
              <a:buSzPts val="8900"/>
              <a:buNone/>
              <a:defRPr sz="8900"/>
            </a:lvl3pPr>
            <a:lvl4pPr lvl="3" rtl="0">
              <a:spcBef>
                <a:spcPts val="0"/>
              </a:spcBef>
              <a:spcAft>
                <a:spcPts val="0"/>
              </a:spcAft>
              <a:buSzPts val="8900"/>
              <a:buNone/>
              <a:defRPr sz="8900"/>
            </a:lvl4pPr>
            <a:lvl5pPr lvl="4" rtl="0">
              <a:spcBef>
                <a:spcPts val="0"/>
              </a:spcBef>
              <a:spcAft>
                <a:spcPts val="0"/>
              </a:spcAft>
              <a:buSzPts val="8900"/>
              <a:buNone/>
              <a:defRPr sz="8900"/>
            </a:lvl5pPr>
            <a:lvl6pPr lvl="5" rtl="0">
              <a:spcBef>
                <a:spcPts val="0"/>
              </a:spcBef>
              <a:spcAft>
                <a:spcPts val="0"/>
              </a:spcAft>
              <a:buSzPts val="8900"/>
              <a:buNone/>
              <a:defRPr sz="8900"/>
            </a:lvl6pPr>
            <a:lvl7pPr lvl="6" rtl="0">
              <a:spcBef>
                <a:spcPts val="0"/>
              </a:spcBef>
              <a:spcAft>
                <a:spcPts val="0"/>
              </a:spcAft>
              <a:buSzPts val="8900"/>
              <a:buNone/>
              <a:defRPr sz="8900"/>
            </a:lvl7pPr>
            <a:lvl8pPr lvl="7" rtl="0">
              <a:spcBef>
                <a:spcPts val="0"/>
              </a:spcBef>
              <a:spcAft>
                <a:spcPts val="0"/>
              </a:spcAft>
              <a:buSzPts val="8900"/>
              <a:buNone/>
              <a:defRPr sz="8900"/>
            </a:lvl8pPr>
            <a:lvl9pPr lvl="8" rtl="0">
              <a:spcBef>
                <a:spcPts val="0"/>
              </a:spcBef>
              <a:spcAft>
                <a:spcPts val="0"/>
              </a:spcAft>
              <a:buSzPts val="8900"/>
              <a:buNone/>
              <a:defRPr sz="8900"/>
            </a:lvl9pPr>
          </a:lstStyle>
          <a:p>
            <a:r>
              <a:t>xx%</a:t>
            </a:r>
          </a:p>
        </p:txBody>
      </p:sp>
      <p:grpSp>
        <p:nvGrpSpPr>
          <p:cNvPr id="22" name="Google Shape;22;p3"/>
          <p:cNvGrpSpPr/>
          <p:nvPr/>
        </p:nvGrpSpPr>
        <p:grpSpPr>
          <a:xfrm>
            <a:off x="0" y="-171790"/>
            <a:ext cx="1761359" cy="5484755"/>
            <a:chOff x="0" y="-171790"/>
            <a:chExt cx="1761359" cy="5484755"/>
          </a:xfrm>
        </p:grpSpPr>
        <p:sp>
          <p:nvSpPr>
            <p:cNvPr id="23" name="Google Shape;23;p3"/>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713225" y="1287525"/>
            <a:ext cx="7717500" cy="3203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31" name="Google Shape;31;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4"/>
          <p:cNvSpPr/>
          <p:nvPr/>
        </p:nvSpPr>
        <p:spPr>
          <a:xfrm rot="10800000">
            <a:off x="8266275"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13"/>
          <p:cNvSpPr txBox="1">
            <a:spLocks noGrp="1"/>
          </p:cNvSpPr>
          <p:nvPr>
            <p:ph type="subTitle" idx="1"/>
          </p:nvPr>
        </p:nvSpPr>
        <p:spPr>
          <a:xfrm>
            <a:off x="19351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99" name="Google Shape;99;p13"/>
          <p:cNvSpPr txBox="1">
            <a:spLocks noGrp="1"/>
          </p:cNvSpPr>
          <p:nvPr>
            <p:ph type="subTitle" idx="2"/>
          </p:nvPr>
        </p:nvSpPr>
        <p:spPr>
          <a:xfrm>
            <a:off x="5812099" y="1508200"/>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0" name="Google Shape;100;p13"/>
          <p:cNvSpPr txBox="1">
            <a:spLocks noGrp="1"/>
          </p:cNvSpPr>
          <p:nvPr>
            <p:ph type="subTitle" idx="3"/>
          </p:nvPr>
        </p:nvSpPr>
        <p:spPr>
          <a:xfrm>
            <a:off x="19351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1" name="Google Shape;101;p13"/>
          <p:cNvSpPr txBox="1">
            <a:spLocks noGrp="1"/>
          </p:cNvSpPr>
          <p:nvPr>
            <p:ph type="subTitle" idx="4"/>
          </p:nvPr>
        </p:nvSpPr>
        <p:spPr>
          <a:xfrm>
            <a:off x="5812099" y="2685003"/>
            <a:ext cx="26124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Font typeface="Montserrat Black"/>
              <a:buNone/>
              <a:defRPr sz="2200" b="1">
                <a:latin typeface="Montserrat"/>
                <a:ea typeface="Montserrat"/>
                <a:cs typeface="Montserrat"/>
                <a:sym typeface="Montserrat"/>
              </a:defRPr>
            </a:lvl1pPr>
            <a:lvl2pPr lvl="1" rtl="0">
              <a:spcBef>
                <a:spcPts val="0"/>
              </a:spcBef>
              <a:spcAft>
                <a:spcPts val="0"/>
              </a:spcAft>
              <a:buSzPts val="1400"/>
              <a:buFont typeface="Montserrat Black"/>
              <a:buNone/>
              <a:defRPr>
                <a:latin typeface="Montserrat Black"/>
                <a:ea typeface="Montserrat Black"/>
                <a:cs typeface="Montserrat Black"/>
                <a:sym typeface="Montserrat Black"/>
              </a:defRPr>
            </a:lvl2pPr>
            <a:lvl3pPr lvl="2" rtl="0">
              <a:spcBef>
                <a:spcPts val="0"/>
              </a:spcBef>
              <a:spcAft>
                <a:spcPts val="0"/>
              </a:spcAft>
              <a:buSzPts val="1400"/>
              <a:buFont typeface="Montserrat Black"/>
              <a:buNone/>
              <a:defRPr>
                <a:latin typeface="Montserrat Black"/>
                <a:ea typeface="Montserrat Black"/>
                <a:cs typeface="Montserrat Black"/>
                <a:sym typeface="Montserrat Black"/>
              </a:defRPr>
            </a:lvl3pPr>
            <a:lvl4pPr lvl="3" rtl="0">
              <a:spcBef>
                <a:spcPts val="0"/>
              </a:spcBef>
              <a:spcAft>
                <a:spcPts val="0"/>
              </a:spcAft>
              <a:buSzPts val="1400"/>
              <a:buFont typeface="Montserrat Black"/>
              <a:buNone/>
              <a:defRPr>
                <a:latin typeface="Montserrat Black"/>
                <a:ea typeface="Montserrat Black"/>
                <a:cs typeface="Montserrat Black"/>
                <a:sym typeface="Montserrat Black"/>
              </a:defRPr>
            </a:lvl4pPr>
            <a:lvl5pPr lvl="4" rtl="0">
              <a:spcBef>
                <a:spcPts val="0"/>
              </a:spcBef>
              <a:spcAft>
                <a:spcPts val="0"/>
              </a:spcAft>
              <a:buSzPts val="1400"/>
              <a:buFont typeface="Montserrat Black"/>
              <a:buNone/>
              <a:defRPr>
                <a:latin typeface="Montserrat Black"/>
                <a:ea typeface="Montserrat Black"/>
                <a:cs typeface="Montserrat Black"/>
                <a:sym typeface="Montserrat Black"/>
              </a:defRPr>
            </a:lvl5pPr>
            <a:lvl6pPr lvl="5" rtl="0">
              <a:spcBef>
                <a:spcPts val="0"/>
              </a:spcBef>
              <a:spcAft>
                <a:spcPts val="0"/>
              </a:spcAft>
              <a:buSzPts val="1400"/>
              <a:buFont typeface="Montserrat Black"/>
              <a:buNone/>
              <a:defRPr>
                <a:latin typeface="Montserrat Black"/>
                <a:ea typeface="Montserrat Black"/>
                <a:cs typeface="Montserrat Black"/>
                <a:sym typeface="Montserrat Black"/>
              </a:defRPr>
            </a:lvl6pPr>
            <a:lvl7pPr lvl="6" rtl="0">
              <a:spcBef>
                <a:spcPts val="0"/>
              </a:spcBef>
              <a:spcAft>
                <a:spcPts val="0"/>
              </a:spcAft>
              <a:buSzPts val="1400"/>
              <a:buFont typeface="Montserrat Black"/>
              <a:buNone/>
              <a:defRPr>
                <a:latin typeface="Montserrat Black"/>
                <a:ea typeface="Montserrat Black"/>
                <a:cs typeface="Montserrat Black"/>
                <a:sym typeface="Montserrat Black"/>
              </a:defRPr>
            </a:lvl7pPr>
            <a:lvl8pPr lvl="7" rtl="0">
              <a:spcBef>
                <a:spcPts val="0"/>
              </a:spcBef>
              <a:spcAft>
                <a:spcPts val="0"/>
              </a:spcAft>
              <a:buSzPts val="1400"/>
              <a:buFont typeface="Montserrat Black"/>
              <a:buNone/>
              <a:defRPr>
                <a:latin typeface="Montserrat Black"/>
                <a:ea typeface="Montserrat Black"/>
                <a:cs typeface="Montserrat Black"/>
                <a:sym typeface="Montserrat Black"/>
              </a:defRPr>
            </a:lvl8pPr>
            <a:lvl9pPr lvl="8" rtl="0">
              <a:spcBef>
                <a:spcPts val="0"/>
              </a:spcBef>
              <a:spcAft>
                <a:spcPts val="0"/>
              </a:spcAft>
              <a:buSzPts val="1400"/>
              <a:buFont typeface="Montserrat Black"/>
              <a:buNone/>
              <a:defRPr>
                <a:latin typeface="Montserrat Black"/>
                <a:ea typeface="Montserrat Black"/>
                <a:cs typeface="Montserrat Black"/>
                <a:sym typeface="Montserrat Black"/>
              </a:defRPr>
            </a:lvl9pPr>
          </a:lstStyle>
          <a:p>
            <a:endParaRPr/>
          </a:p>
        </p:txBody>
      </p:sp>
      <p:sp>
        <p:nvSpPr>
          <p:cNvPr id="102" name="Google Shape;102;p13"/>
          <p:cNvSpPr txBox="1">
            <a:spLocks noGrp="1"/>
          </p:cNvSpPr>
          <p:nvPr>
            <p:ph type="subTitle" idx="5"/>
          </p:nvPr>
        </p:nvSpPr>
        <p:spPr>
          <a:xfrm>
            <a:off x="19352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 name="Google Shape;103;p13"/>
          <p:cNvSpPr txBox="1">
            <a:spLocks noGrp="1"/>
          </p:cNvSpPr>
          <p:nvPr>
            <p:ph type="subTitle" idx="6"/>
          </p:nvPr>
        </p:nvSpPr>
        <p:spPr>
          <a:xfrm>
            <a:off x="5812111" y="1909275"/>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 name="Google Shape;104;p13"/>
          <p:cNvSpPr txBox="1">
            <a:spLocks noGrp="1"/>
          </p:cNvSpPr>
          <p:nvPr>
            <p:ph type="subTitle" idx="7"/>
          </p:nvPr>
        </p:nvSpPr>
        <p:spPr>
          <a:xfrm>
            <a:off x="19352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5" name="Google Shape;105;p13"/>
          <p:cNvSpPr txBox="1">
            <a:spLocks noGrp="1"/>
          </p:cNvSpPr>
          <p:nvPr>
            <p:ph type="subTitle" idx="8"/>
          </p:nvPr>
        </p:nvSpPr>
        <p:spPr>
          <a:xfrm>
            <a:off x="5812111" y="3083250"/>
            <a:ext cx="26124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sz="1400">
                <a:solidFill>
                  <a:srgbClr val="B8B1A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6" name="Google Shape;106;p13"/>
          <p:cNvSpPr txBox="1">
            <a:spLocks noGrp="1"/>
          </p:cNvSpPr>
          <p:nvPr>
            <p:ph type="title" idx="9" hasCustomPrompt="1"/>
          </p:nvPr>
        </p:nvSpPr>
        <p:spPr>
          <a:xfrm>
            <a:off x="969275"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7" name="Google Shape;107;p13"/>
          <p:cNvSpPr txBox="1">
            <a:spLocks noGrp="1"/>
          </p:cNvSpPr>
          <p:nvPr>
            <p:ph type="title" idx="13" hasCustomPrompt="1"/>
          </p:nvPr>
        </p:nvSpPr>
        <p:spPr>
          <a:xfrm>
            <a:off x="4855200" y="1775825"/>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8" name="Google Shape;108;p13"/>
          <p:cNvSpPr txBox="1">
            <a:spLocks noGrp="1"/>
          </p:cNvSpPr>
          <p:nvPr>
            <p:ph type="title" idx="14" hasCustomPrompt="1"/>
          </p:nvPr>
        </p:nvSpPr>
        <p:spPr>
          <a:xfrm>
            <a:off x="969275"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sp>
        <p:nvSpPr>
          <p:cNvPr id="109" name="Google Shape;109;p13"/>
          <p:cNvSpPr txBox="1">
            <a:spLocks noGrp="1"/>
          </p:cNvSpPr>
          <p:nvPr>
            <p:ph type="title" idx="15" hasCustomPrompt="1"/>
          </p:nvPr>
        </p:nvSpPr>
        <p:spPr>
          <a:xfrm>
            <a:off x="4855217" y="2949028"/>
            <a:ext cx="834600" cy="4605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300" b="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r>
              <a:t>xx%</a:t>
            </a:r>
          </a:p>
        </p:txBody>
      </p:sp>
      <p:grpSp>
        <p:nvGrpSpPr>
          <p:cNvPr id="110" name="Google Shape;110;p13"/>
          <p:cNvGrpSpPr/>
          <p:nvPr/>
        </p:nvGrpSpPr>
        <p:grpSpPr>
          <a:xfrm>
            <a:off x="-1658336" y="4257236"/>
            <a:ext cx="10802338" cy="881275"/>
            <a:chOff x="-1658336" y="4257236"/>
            <a:chExt cx="10802338" cy="881275"/>
          </a:xfrm>
        </p:grpSpPr>
        <p:sp>
          <p:nvSpPr>
            <p:cNvPr id="111" name="Google Shape;111;p1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351"/>
        <p:cNvGrpSpPr/>
        <p:nvPr/>
      </p:nvGrpSpPr>
      <p:grpSpPr>
        <a:xfrm>
          <a:off x="0" y="0"/>
          <a:ext cx="0" cy="0"/>
          <a:chOff x="0" y="0"/>
          <a:chExt cx="0" cy="0"/>
        </a:xfrm>
      </p:grpSpPr>
      <p:grpSp>
        <p:nvGrpSpPr>
          <p:cNvPr id="352" name="Google Shape;352;p33"/>
          <p:cNvGrpSpPr/>
          <p:nvPr/>
        </p:nvGrpSpPr>
        <p:grpSpPr>
          <a:xfrm>
            <a:off x="-1658336" y="4257236"/>
            <a:ext cx="10802338" cy="881275"/>
            <a:chOff x="-1658336" y="4257236"/>
            <a:chExt cx="10802338" cy="881275"/>
          </a:xfrm>
        </p:grpSpPr>
        <p:sp>
          <p:nvSpPr>
            <p:cNvPr id="353" name="Google Shape;353;p33"/>
            <p:cNvSpPr/>
            <p:nvPr/>
          </p:nvSpPr>
          <p:spPr>
            <a:xfrm rot="5400000">
              <a:off x="7874329" y="3868837"/>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rot="5400000">
              <a:off x="6132773"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rot="-5400000" flipH="1">
              <a:off x="43030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rot="-5400000" flipH="1">
              <a:off x="247315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rot="-5400000" flipH="1">
              <a:off x="645809"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rot="-5400000" flipH="1">
              <a:off x="-1184041" y="3782941"/>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359"/>
        <p:cNvGrpSpPr/>
        <p:nvPr/>
      </p:nvGrpSpPr>
      <p:grpSpPr>
        <a:xfrm>
          <a:off x="0" y="0"/>
          <a:ext cx="0" cy="0"/>
          <a:chOff x="0" y="0"/>
          <a:chExt cx="0" cy="0"/>
        </a:xfrm>
      </p:grpSpPr>
      <p:grpSp>
        <p:nvGrpSpPr>
          <p:cNvPr id="360" name="Google Shape;360;p34"/>
          <p:cNvGrpSpPr/>
          <p:nvPr/>
        </p:nvGrpSpPr>
        <p:grpSpPr>
          <a:xfrm>
            <a:off x="0" y="-171790"/>
            <a:ext cx="1761359" cy="5484755"/>
            <a:chOff x="0" y="-171790"/>
            <a:chExt cx="1761359" cy="5484755"/>
          </a:xfrm>
        </p:grpSpPr>
        <p:sp>
          <p:nvSpPr>
            <p:cNvPr id="361" name="Google Shape;361;p34"/>
            <p:cNvSpPr/>
            <p:nvPr/>
          </p:nvSpPr>
          <p:spPr>
            <a:xfrm flipH="1">
              <a:off x="880084" y="-17179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0" y="0"/>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0" y="165685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rot="10800000" flipH="1">
              <a:off x="0" y="3485436"/>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flipH="1">
              <a:off x="880084" y="1655632"/>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flipH="1">
              <a:off x="880084" y="3483100"/>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9_1_1">
    <p:spTree>
      <p:nvGrpSpPr>
        <p:cNvPr id="1" name="Shape 367"/>
        <p:cNvGrpSpPr/>
        <p:nvPr/>
      </p:nvGrpSpPr>
      <p:grpSpPr>
        <a:xfrm>
          <a:off x="0" y="0"/>
          <a:ext cx="0" cy="0"/>
          <a:chOff x="0" y="0"/>
          <a:chExt cx="0" cy="0"/>
        </a:xfrm>
      </p:grpSpPr>
      <p:grpSp>
        <p:nvGrpSpPr>
          <p:cNvPr id="368" name="Google Shape;368;p35"/>
          <p:cNvGrpSpPr/>
          <p:nvPr/>
        </p:nvGrpSpPr>
        <p:grpSpPr>
          <a:xfrm>
            <a:off x="-11" y="11"/>
            <a:ext cx="10802338" cy="881275"/>
            <a:chOff x="-11" y="11"/>
            <a:chExt cx="10802338" cy="881275"/>
          </a:xfrm>
        </p:grpSpPr>
        <p:sp>
          <p:nvSpPr>
            <p:cNvPr id="369" name="Google Shape;369;p35"/>
            <p:cNvSpPr/>
            <p:nvPr/>
          </p:nvSpPr>
          <p:spPr>
            <a:xfrm rot="5400000" flipH="1">
              <a:off x="9532654" y="-388388"/>
              <a:ext cx="881275" cy="1658073"/>
            </a:xfrm>
            <a:custGeom>
              <a:avLst/>
              <a:gdLst/>
              <a:ahLst/>
              <a:cxnLst/>
              <a:rect l="l" t="t" r="r" b="b"/>
              <a:pathLst>
                <a:path w="28671" h="53943" extrusionOk="0">
                  <a:moveTo>
                    <a:pt x="16726" y="1018"/>
                  </a:moveTo>
                  <a:lnTo>
                    <a:pt x="16784" y="1056"/>
                  </a:lnTo>
                  <a:lnTo>
                    <a:pt x="16899" y="4225"/>
                  </a:lnTo>
                  <a:lnTo>
                    <a:pt x="13731" y="4110"/>
                  </a:lnTo>
                  <a:lnTo>
                    <a:pt x="13692" y="4052"/>
                  </a:lnTo>
                  <a:lnTo>
                    <a:pt x="13692" y="1018"/>
                  </a:lnTo>
                  <a:close/>
                  <a:moveTo>
                    <a:pt x="7086" y="3745"/>
                  </a:moveTo>
                  <a:lnTo>
                    <a:pt x="9237" y="5915"/>
                  </a:lnTo>
                  <a:lnTo>
                    <a:pt x="9237" y="5972"/>
                  </a:lnTo>
                  <a:lnTo>
                    <a:pt x="7086" y="8277"/>
                  </a:lnTo>
                  <a:lnTo>
                    <a:pt x="4916" y="5972"/>
                  </a:lnTo>
                  <a:lnTo>
                    <a:pt x="4916" y="5915"/>
                  </a:lnTo>
                  <a:lnTo>
                    <a:pt x="7086" y="3745"/>
                  </a:lnTo>
                  <a:close/>
                  <a:moveTo>
                    <a:pt x="4206" y="1363"/>
                  </a:moveTo>
                  <a:lnTo>
                    <a:pt x="4206" y="5627"/>
                  </a:lnTo>
                  <a:lnTo>
                    <a:pt x="1210" y="8622"/>
                  </a:lnTo>
                  <a:lnTo>
                    <a:pt x="1210" y="4378"/>
                  </a:lnTo>
                  <a:lnTo>
                    <a:pt x="4206" y="1363"/>
                  </a:lnTo>
                  <a:close/>
                  <a:moveTo>
                    <a:pt x="9967" y="1363"/>
                  </a:moveTo>
                  <a:lnTo>
                    <a:pt x="12962" y="4378"/>
                  </a:lnTo>
                  <a:lnTo>
                    <a:pt x="12962" y="8622"/>
                  </a:lnTo>
                  <a:lnTo>
                    <a:pt x="9967" y="5627"/>
                  </a:lnTo>
                  <a:lnTo>
                    <a:pt x="9967" y="1363"/>
                  </a:lnTo>
                  <a:close/>
                  <a:moveTo>
                    <a:pt x="21604" y="1018"/>
                  </a:moveTo>
                  <a:lnTo>
                    <a:pt x="21604" y="8930"/>
                  </a:lnTo>
                  <a:lnTo>
                    <a:pt x="13692" y="8930"/>
                  </a:lnTo>
                  <a:lnTo>
                    <a:pt x="13692" y="4820"/>
                  </a:lnTo>
                  <a:lnTo>
                    <a:pt x="17648" y="4974"/>
                  </a:lnTo>
                  <a:lnTo>
                    <a:pt x="17494" y="1018"/>
                  </a:lnTo>
                  <a:close/>
                  <a:moveTo>
                    <a:pt x="9794" y="6452"/>
                  </a:moveTo>
                  <a:lnTo>
                    <a:pt x="12674" y="9371"/>
                  </a:lnTo>
                  <a:lnTo>
                    <a:pt x="7086" y="14960"/>
                  </a:lnTo>
                  <a:lnTo>
                    <a:pt x="1459" y="9371"/>
                  </a:lnTo>
                  <a:lnTo>
                    <a:pt x="4378" y="6452"/>
                  </a:lnTo>
                  <a:lnTo>
                    <a:pt x="7086" y="9371"/>
                  </a:lnTo>
                  <a:lnTo>
                    <a:pt x="9794" y="6452"/>
                  </a:lnTo>
                  <a:close/>
                  <a:moveTo>
                    <a:pt x="22756" y="9986"/>
                  </a:moveTo>
                  <a:lnTo>
                    <a:pt x="25752" y="12982"/>
                  </a:lnTo>
                  <a:lnTo>
                    <a:pt x="25752" y="17245"/>
                  </a:lnTo>
                  <a:lnTo>
                    <a:pt x="22756" y="14230"/>
                  </a:lnTo>
                  <a:lnTo>
                    <a:pt x="22756" y="9986"/>
                  </a:lnTo>
                  <a:close/>
                  <a:moveTo>
                    <a:pt x="22046" y="9659"/>
                  </a:moveTo>
                  <a:lnTo>
                    <a:pt x="22046" y="13750"/>
                  </a:lnTo>
                  <a:lnTo>
                    <a:pt x="18071" y="13615"/>
                  </a:lnTo>
                  <a:lnTo>
                    <a:pt x="18224" y="17571"/>
                  </a:lnTo>
                  <a:lnTo>
                    <a:pt x="14115" y="17571"/>
                  </a:lnTo>
                  <a:lnTo>
                    <a:pt x="14115" y="9659"/>
                  </a:lnTo>
                  <a:close/>
                  <a:moveTo>
                    <a:pt x="18820" y="14364"/>
                  </a:moveTo>
                  <a:lnTo>
                    <a:pt x="21988" y="14480"/>
                  </a:lnTo>
                  <a:lnTo>
                    <a:pt x="22046" y="14518"/>
                  </a:lnTo>
                  <a:lnTo>
                    <a:pt x="22046" y="17571"/>
                  </a:lnTo>
                  <a:lnTo>
                    <a:pt x="18992" y="17571"/>
                  </a:lnTo>
                  <a:lnTo>
                    <a:pt x="18935" y="17533"/>
                  </a:lnTo>
                  <a:lnTo>
                    <a:pt x="18820" y="14364"/>
                  </a:lnTo>
                  <a:close/>
                  <a:moveTo>
                    <a:pt x="18704" y="18301"/>
                  </a:moveTo>
                  <a:lnTo>
                    <a:pt x="21700" y="21297"/>
                  </a:lnTo>
                  <a:lnTo>
                    <a:pt x="17456" y="21297"/>
                  </a:lnTo>
                  <a:lnTo>
                    <a:pt x="14460" y="18301"/>
                  </a:lnTo>
                  <a:close/>
                  <a:moveTo>
                    <a:pt x="22756" y="15248"/>
                  </a:moveTo>
                  <a:lnTo>
                    <a:pt x="25752" y="18243"/>
                  </a:lnTo>
                  <a:lnTo>
                    <a:pt x="25752" y="21297"/>
                  </a:lnTo>
                  <a:lnTo>
                    <a:pt x="22718" y="21297"/>
                  </a:lnTo>
                  <a:lnTo>
                    <a:pt x="19703" y="18301"/>
                  </a:lnTo>
                  <a:lnTo>
                    <a:pt x="22756" y="18301"/>
                  </a:lnTo>
                  <a:lnTo>
                    <a:pt x="22756" y="15248"/>
                  </a:lnTo>
                  <a:close/>
                  <a:moveTo>
                    <a:pt x="26482" y="18973"/>
                  </a:moveTo>
                  <a:lnTo>
                    <a:pt x="28133" y="20625"/>
                  </a:lnTo>
                  <a:lnTo>
                    <a:pt x="27442" y="21297"/>
                  </a:lnTo>
                  <a:lnTo>
                    <a:pt x="26482" y="21297"/>
                  </a:lnTo>
                  <a:lnTo>
                    <a:pt x="26482" y="18973"/>
                  </a:lnTo>
                  <a:close/>
                  <a:moveTo>
                    <a:pt x="26712" y="22007"/>
                  </a:moveTo>
                  <a:lnTo>
                    <a:pt x="26482" y="22257"/>
                  </a:lnTo>
                  <a:lnTo>
                    <a:pt x="26482" y="22007"/>
                  </a:lnTo>
                  <a:close/>
                  <a:moveTo>
                    <a:pt x="25752" y="22007"/>
                  </a:moveTo>
                  <a:lnTo>
                    <a:pt x="25752" y="22968"/>
                  </a:lnTo>
                  <a:lnTo>
                    <a:pt x="25061" y="23640"/>
                  </a:lnTo>
                  <a:lnTo>
                    <a:pt x="23428" y="22007"/>
                  </a:lnTo>
                  <a:close/>
                  <a:moveTo>
                    <a:pt x="25752" y="24005"/>
                  </a:moveTo>
                  <a:lnTo>
                    <a:pt x="25752" y="24177"/>
                  </a:lnTo>
                  <a:lnTo>
                    <a:pt x="25752" y="24350"/>
                  </a:lnTo>
                  <a:lnTo>
                    <a:pt x="25598" y="24177"/>
                  </a:lnTo>
                  <a:lnTo>
                    <a:pt x="25752" y="24005"/>
                  </a:lnTo>
                  <a:close/>
                  <a:moveTo>
                    <a:pt x="0" y="23774"/>
                  </a:moveTo>
                  <a:lnTo>
                    <a:pt x="0" y="24600"/>
                  </a:lnTo>
                  <a:lnTo>
                    <a:pt x="461" y="24197"/>
                  </a:lnTo>
                  <a:lnTo>
                    <a:pt x="0" y="23774"/>
                  </a:lnTo>
                  <a:close/>
                  <a:moveTo>
                    <a:pt x="17130" y="22007"/>
                  </a:moveTo>
                  <a:lnTo>
                    <a:pt x="19300" y="24177"/>
                  </a:lnTo>
                  <a:lnTo>
                    <a:pt x="17130" y="26328"/>
                  </a:lnTo>
                  <a:lnTo>
                    <a:pt x="17072" y="26328"/>
                  </a:lnTo>
                  <a:lnTo>
                    <a:pt x="14768" y="24177"/>
                  </a:lnTo>
                  <a:lnTo>
                    <a:pt x="17072" y="22007"/>
                  </a:lnTo>
                  <a:close/>
                  <a:moveTo>
                    <a:pt x="22430" y="22007"/>
                  </a:moveTo>
                  <a:lnTo>
                    <a:pt x="24581" y="24177"/>
                  </a:lnTo>
                  <a:lnTo>
                    <a:pt x="22430" y="26328"/>
                  </a:lnTo>
                  <a:lnTo>
                    <a:pt x="18167" y="26328"/>
                  </a:lnTo>
                  <a:lnTo>
                    <a:pt x="20337" y="24177"/>
                  </a:lnTo>
                  <a:lnTo>
                    <a:pt x="18167" y="22007"/>
                  </a:lnTo>
                  <a:close/>
                  <a:moveTo>
                    <a:pt x="25080" y="24696"/>
                  </a:moveTo>
                  <a:lnTo>
                    <a:pt x="25790" y="25368"/>
                  </a:lnTo>
                  <a:lnTo>
                    <a:pt x="25790" y="26328"/>
                  </a:lnTo>
                  <a:lnTo>
                    <a:pt x="23448" y="26328"/>
                  </a:lnTo>
                  <a:lnTo>
                    <a:pt x="25080" y="24696"/>
                  </a:lnTo>
                  <a:close/>
                  <a:moveTo>
                    <a:pt x="26482" y="26098"/>
                  </a:moveTo>
                  <a:lnTo>
                    <a:pt x="26712" y="26328"/>
                  </a:lnTo>
                  <a:lnTo>
                    <a:pt x="26482" y="26328"/>
                  </a:lnTo>
                  <a:lnTo>
                    <a:pt x="26482" y="26098"/>
                  </a:lnTo>
                  <a:close/>
                  <a:moveTo>
                    <a:pt x="27442" y="27058"/>
                  </a:moveTo>
                  <a:lnTo>
                    <a:pt x="28114" y="27749"/>
                  </a:lnTo>
                  <a:lnTo>
                    <a:pt x="26443" y="29401"/>
                  </a:lnTo>
                  <a:lnTo>
                    <a:pt x="26443" y="27058"/>
                  </a:lnTo>
                  <a:close/>
                  <a:moveTo>
                    <a:pt x="13692" y="18551"/>
                  </a:moveTo>
                  <a:lnTo>
                    <a:pt x="16592" y="21470"/>
                  </a:lnTo>
                  <a:lnTo>
                    <a:pt x="13673" y="24177"/>
                  </a:lnTo>
                  <a:lnTo>
                    <a:pt x="16611" y="26885"/>
                  </a:lnTo>
                  <a:lnTo>
                    <a:pt x="13711" y="29785"/>
                  </a:lnTo>
                  <a:lnTo>
                    <a:pt x="8085" y="24177"/>
                  </a:lnTo>
                  <a:lnTo>
                    <a:pt x="13692" y="18551"/>
                  </a:lnTo>
                  <a:close/>
                  <a:moveTo>
                    <a:pt x="21700" y="27058"/>
                  </a:moveTo>
                  <a:lnTo>
                    <a:pt x="18704" y="30054"/>
                  </a:lnTo>
                  <a:lnTo>
                    <a:pt x="14460" y="30054"/>
                  </a:lnTo>
                  <a:lnTo>
                    <a:pt x="17456" y="27058"/>
                  </a:lnTo>
                  <a:close/>
                  <a:moveTo>
                    <a:pt x="25752" y="27058"/>
                  </a:moveTo>
                  <a:lnTo>
                    <a:pt x="25752" y="30111"/>
                  </a:lnTo>
                  <a:lnTo>
                    <a:pt x="22756" y="33126"/>
                  </a:lnTo>
                  <a:lnTo>
                    <a:pt x="22756" y="30073"/>
                  </a:lnTo>
                  <a:lnTo>
                    <a:pt x="19703" y="30073"/>
                  </a:lnTo>
                  <a:lnTo>
                    <a:pt x="22718" y="27058"/>
                  </a:lnTo>
                  <a:close/>
                  <a:moveTo>
                    <a:pt x="22046" y="30783"/>
                  </a:moveTo>
                  <a:lnTo>
                    <a:pt x="22046" y="33856"/>
                  </a:lnTo>
                  <a:lnTo>
                    <a:pt x="21988" y="33894"/>
                  </a:lnTo>
                  <a:lnTo>
                    <a:pt x="18820" y="34010"/>
                  </a:lnTo>
                  <a:lnTo>
                    <a:pt x="18935" y="30822"/>
                  </a:lnTo>
                  <a:lnTo>
                    <a:pt x="18992" y="30783"/>
                  </a:lnTo>
                  <a:close/>
                  <a:moveTo>
                    <a:pt x="25752" y="31129"/>
                  </a:moveTo>
                  <a:lnTo>
                    <a:pt x="25752" y="35373"/>
                  </a:lnTo>
                  <a:lnTo>
                    <a:pt x="22756" y="38388"/>
                  </a:lnTo>
                  <a:lnTo>
                    <a:pt x="22756" y="34125"/>
                  </a:lnTo>
                  <a:lnTo>
                    <a:pt x="25752" y="31129"/>
                  </a:lnTo>
                  <a:close/>
                  <a:moveTo>
                    <a:pt x="13404" y="9659"/>
                  </a:moveTo>
                  <a:lnTo>
                    <a:pt x="13404" y="17859"/>
                  </a:lnTo>
                  <a:lnTo>
                    <a:pt x="7086" y="24177"/>
                  </a:lnTo>
                  <a:lnTo>
                    <a:pt x="13404" y="30495"/>
                  </a:lnTo>
                  <a:lnTo>
                    <a:pt x="13404" y="38695"/>
                  </a:lnTo>
                  <a:lnTo>
                    <a:pt x="7086" y="32377"/>
                  </a:lnTo>
                  <a:lnTo>
                    <a:pt x="768" y="38695"/>
                  </a:lnTo>
                  <a:lnTo>
                    <a:pt x="768" y="30495"/>
                  </a:lnTo>
                  <a:lnTo>
                    <a:pt x="7086" y="24177"/>
                  </a:lnTo>
                  <a:lnTo>
                    <a:pt x="768" y="17859"/>
                  </a:lnTo>
                  <a:lnTo>
                    <a:pt x="768" y="9659"/>
                  </a:lnTo>
                  <a:lnTo>
                    <a:pt x="7086" y="15958"/>
                  </a:lnTo>
                  <a:lnTo>
                    <a:pt x="13404" y="9659"/>
                  </a:lnTo>
                  <a:close/>
                  <a:moveTo>
                    <a:pt x="18224" y="30764"/>
                  </a:moveTo>
                  <a:lnTo>
                    <a:pt x="18071" y="34739"/>
                  </a:lnTo>
                  <a:lnTo>
                    <a:pt x="22046" y="34586"/>
                  </a:lnTo>
                  <a:lnTo>
                    <a:pt x="22046" y="38695"/>
                  </a:lnTo>
                  <a:lnTo>
                    <a:pt x="14115" y="38695"/>
                  </a:lnTo>
                  <a:lnTo>
                    <a:pt x="14115" y="30764"/>
                  </a:lnTo>
                  <a:close/>
                  <a:moveTo>
                    <a:pt x="7067" y="33395"/>
                  </a:moveTo>
                  <a:lnTo>
                    <a:pt x="12674" y="39003"/>
                  </a:lnTo>
                  <a:lnTo>
                    <a:pt x="9775" y="41922"/>
                  </a:lnTo>
                  <a:lnTo>
                    <a:pt x="7048" y="39003"/>
                  </a:lnTo>
                  <a:lnTo>
                    <a:pt x="4340" y="41922"/>
                  </a:lnTo>
                  <a:lnTo>
                    <a:pt x="1459" y="39003"/>
                  </a:lnTo>
                  <a:lnTo>
                    <a:pt x="7067" y="33395"/>
                  </a:lnTo>
                  <a:close/>
                  <a:moveTo>
                    <a:pt x="7086" y="40097"/>
                  </a:moveTo>
                  <a:lnTo>
                    <a:pt x="9237" y="42402"/>
                  </a:lnTo>
                  <a:lnTo>
                    <a:pt x="9237" y="42459"/>
                  </a:lnTo>
                  <a:lnTo>
                    <a:pt x="7086" y="44629"/>
                  </a:lnTo>
                  <a:lnTo>
                    <a:pt x="4916" y="42459"/>
                  </a:lnTo>
                  <a:lnTo>
                    <a:pt x="4916" y="42402"/>
                  </a:lnTo>
                  <a:lnTo>
                    <a:pt x="7086" y="40097"/>
                  </a:lnTo>
                  <a:close/>
                  <a:moveTo>
                    <a:pt x="1210" y="39752"/>
                  </a:moveTo>
                  <a:lnTo>
                    <a:pt x="4206" y="42747"/>
                  </a:lnTo>
                  <a:lnTo>
                    <a:pt x="4206" y="47010"/>
                  </a:lnTo>
                  <a:lnTo>
                    <a:pt x="1210" y="43996"/>
                  </a:lnTo>
                  <a:lnTo>
                    <a:pt x="1210" y="39752"/>
                  </a:lnTo>
                  <a:close/>
                  <a:moveTo>
                    <a:pt x="12962" y="39752"/>
                  </a:moveTo>
                  <a:lnTo>
                    <a:pt x="12962" y="43996"/>
                  </a:lnTo>
                  <a:lnTo>
                    <a:pt x="9967" y="47010"/>
                  </a:lnTo>
                  <a:lnTo>
                    <a:pt x="9967" y="42747"/>
                  </a:lnTo>
                  <a:lnTo>
                    <a:pt x="12962" y="39752"/>
                  </a:lnTo>
                  <a:close/>
                  <a:moveTo>
                    <a:pt x="16899" y="44130"/>
                  </a:moveTo>
                  <a:lnTo>
                    <a:pt x="16784" y="47299"/>
                  </a:lnTo>
                  <a:lnTo>
                    <a:pt x="16726" y="47337"/>
                  </a:lnTo>
                  <a:lnTo>
                    <a:pt x="13692" y="47337"/>
                  </a:lnTo>
                  <a:lnTo>
                    <a:pt x="13692" y="44284"/>
                  </a:lnTo>
                  <a:lnTo>
                    <a:pt x="13731" y="44245"/>
                  </a:lnTo>
                  <a:lnTo>
                    <a:pt x="16899" y="44130"/>
                  </a:lnTo>
                  <a:close/>
                  <a:moveTo>
                    <a:pt x="21604" y="39444"/>
                  </a:moveTo>
                  <a:lnTo>
                    <a:pt x="21604" y="47356"/>
                  </a:lnTo>
                  <a:lnTo>
                    <a:pt x="17494" y="47356"/>
                  </a:lnTo>
                  <a:lnTo>
                    <a:pt x="17648" y="43400"/>
                  </a:lnTo>
                  <a:lnTo>
                    <a:pt x="17648" y="43400"/>
                  </a:lnTo>
                  <a:lnTo>
                    <a:pt x="13692" y="43515"/>
                  </a:lnTo>
                  <a:lnTo>
                    <a:pt x="13692" y="39444"/>
                  </a:lnTo>
                  <a:close/>
                  <a:moveTo>
                    <a:pt x="9237" y="43477"/>
                  </a:moveTo>
                  <a:lnTo>
                    <a:pt x="9237" y="47721"/>
                  </a:lnTo>
                  <a:lnTo>
                    <a:pt x="7086" y="49891"/>
                  </a:lnTo>
                  <a:lnTo>
                    <a:pt x="4916" y="47721"/>
                  </a:lnTo>
                  <a:lnTo>
                    <a:pt x="4916" y="43477"/>
                  </a:lnTo>
                  <a:lnTo>
                    <a:pt x="7086" y="45628"/>
                  </a:lnTo>
                  <a:lnTo>
                    <a:pt x="9237" y="43477"/>
                  </a:lnTo>
                  <a:close/>
                  <a:moveTo>
                    <a:pt x="7086" y="50890"/>
                  </a:moveTo>
                  <a:lnTo>
                    <a:pt x="7259" y="51062"/>
                  </a:lnTo>
                  <a:lnTo>
                    <a:pt x="6894" y="51062"/>
                  </a:lnTo>
                  <a:lnTo>
                    <a:pt x="7086" y="50890"/>
                  </a:lnTo>
                  <a:close/>
                  <a:moveTo>
                    <a:pt x="9237" y="48739"/>
                  </a:moveTo>
                  <a:lnTo>
                    <a:pt x="9237" y="51062"/>
                  </a:lnTo>
                  <a:lnTo>
                    <a:pt x="8277" y="51062"/>
                  </a:lnTo>
                  <a:lnTo>
                    <a:pt x="7585" y="50390"/>
                  </a:lnTo>
                  <a:lnTo>
                    <a:pt x="9237" y="48739"/>
                  </a:lnTo>
                  <a:close/>
                  <a:moveTo>
                    <a:pt x="12962" y="45013"/>
                  </a:moveTo>
                  <a:lnTo>
                    <a:pt x="12962" y="48067"/>
                  </a:lnTo>
                  <a:lnTo>
                    <a:pt x="16016" y="48067"/>
                  </a:lnTo>
                  <a:lnTo>
                    <a:pt x="13020" y="51062"/>
                  </a:lnTo>
                  <a:lnTo>
                    <a:pt x="9967" y="51062"/>
                  </a:lnTo>
                  <a:lnTo>
                    <a:pt x="9967" y="48009"/>
                  </a:lnTo>
                  <a:lnTo>
                    <a:pt x="12962" y="45013"/>
                  </a:lnTo>
                  <a:close/>
                  <a:moveTo>
                    <a:pt x="4916" y="48739"/>
                  </a:moveTo>
                  <a:lnTo>
                    <a:pt x="6587" y="50390"/>
                  </a:lnTo>
                  <a:lnTo>
                    <a:pt x="5876" y="51082"/>
                  </a:lnTo>
                  <a:lnTo>
                    <a:pt x="4916" y="51082"/>
                  </a:lnTo>
                  <a:lnTo>
                    <a:pt x="4916" y="48739"/>
                  </a:lnTo>
                  <a:close/>
                  <a:moveTo>
                    <a:pt x="21297" y="48086"/>
                  </a:moveTo>
                  <a:lnTo>
                    <a:pt x="18301" y="51082"/>
                  </a:lnTo>
                  <a:lnTo>
                    <a:pt x="14038" y="51082"/>
                  </a:lnTo>
                  <a:lnTo>
                    <a:pt x="17053" y="48086"/>
                  </a:lnTo>
                  <a:close/>
                  <a:moveTo>
                    <a:pt x="5166" y="51811"/>
                  </a:moveTo>
                  <a:lnTo>
                    <a:pt x="4916" y="52042"/>
                  </a:lnTo>
                  <a:lnTo>
                    <a:pt x="4916" y="51811"/>
                  </a:lnTo>
                  <a:close/>
                  <a:moveTo>
                    <a:pt x="9237" y="51811"/>
                  </a:moveTo>
                  <a:lnTo>
                    <a:pt x="9237" y="52042"/>
                  </a:lnTo>
                  <a:lnTo>
                    <a:pt x="9006" y="51811"/>
                  </a:lnTo>
                  <a:close/>
                  <a:moveTo>
                    <a:pt x="4167" y="51811"/>
                  </a:moveTo>
                  <a:lnTo>
                    <a:pt x="4167" y="52772"/>
                  </a:lnTo>
                  <a:lnTo>
                    <a:pt x="3476" y="53463"/>
                  </a:lnTo>
                  <a:lnTo>
                    <a:pt x="1844" y="51811"/>
                  </a:lnTo>
                  <a:close/>
                  <a:moveTo>
                    <a:pt x="12290" y="51811"/>
                  </a:moveTo>
                  <a:lnTo>
                    <a:pt x="10639" y="53463"/>
                  </a:lnTo>
                  <a:lnTo>
                    <a:pt x="9967" y="52772"/>
                  </a:lnTo>
                  <a:lnTo>
                    <a:pt x="9967" y="51811"/>
                  </a:lnTo>
                  <a:close/>
                  <a:moveTo>
                    <a:pt x="4206" y="0"/>
                  </a:moveTo>
                  <a:lnTo>
                    <a:pt x="4206" y="346"/>
                  </a:lnTo>
                  <a:lnTo>
                    <a:pt x="1210" y="3341"/>
                  </a:lnTo>
                  <a:lnTo>
                    <a:pt x="1210" y="288"/>
                  </a:lnTo>
                  <a:lnTo>
                    <a:pt x="0" y="288"/>
                  </a:lnTo>
                  <a:lnTo>
                    <a:pt x="0" y="1018"/>
                  </a:lnTo>
                  <a:lnTo>
                    <a:pt x="480" y="1018"/>
                  </a:lnTo>
                  <a:lnTo>
                    <a:pt x="480" y="4052"/>
                  </a:lnTo>
                  <a:lnTo>
                    <a:pt x="442" y="4110"/>
                  </a:lnTo>
                  <a:lnTo>
                    <a:pt x="0" y="4129"/>
                  </a:lnTo>
                  <a:lnTo>
                    <a:pt x="0" y="4859"/>
                  </a:lnTo>
                  <a:lnTo>
                    <a:pt x="480" y="4820"/>
                  </a:lnTo>
                  <a:lnTo>
                    <a:pt x="480" y="8930"/>
                  </a:lnTo>
                  <a:lnTo>
                    <a:pt x="0" y="8930"/>
                  </a:lnTo>
                  <a:lnTo>
                    <a:pt x="0" y="9659"/>
                  </a:lnTo>
                  <a:lnTo>
                    <a:pt x="58" y="9659"/>
                  </a:lnTo>
                  <a:lnTo>
                    <a:pt x="58" y="17571"/>
                  </a:lnTo>
                  <a:lnTo>
                    <a:pt x="0" y="17571"/>
                  </a:lnTo>
                  <a:lnTo>
                    <a:pt x="0" y="19012"/>
                  </a:lnTo>
                  <a:lnTo>
                    <a:pt x="461" y="18551"/>
                  </a:lnTo>
                  <a:lnTo>
                    <a:pt x="6068" y="24177"/>
                  </a:lnTo>
                  <a:lnTo>
                    <a:pt x="461" y="29785"/>
                  </a:lnTo>
                  <a:lnTo>
                    <a:pt x="0" y="29343"/>
                  </a:lnTo>
                  <a:lnTo>
                    <a:pt x="0" y="30764"/>
                  </a:lnTo>
                  <a:lnTo>
                    <a:pt x="58" y="30764"/>
                  </a:lnTo>
                  <a:lnTo>
                    <a:pt x="58" y="38695"/>
                  </a:lnTo>
                  <a:lnTo>
                    <a:pt x="0" y="38695"/>
                  </a:lnTo>
                  <a:lnTo>
                    <a:pt x="0" y="39425"/>
                  </a:lnTo>
                  <a:lnTo>
                    <a:pt x="480" y="39425"/>
                  </a:lnTo>
                  <a:lnTo>
                    <a:pt x="480" y="43515"/>
                  </a:lnTo>
                  <a:lnTo>
                    <a:pt x="0" y="43496"/>
                  </a:lnTo>
                  <a:lnTo>
                    <a:pt x="0" y="44226"/>
                  </a:lnTo>
                  <a:lnTo>
                    <a:pt x="442" y="44245"/>
                  </a:lnTo>
                  <a:lnTo>
                    <a:pt x="480" y="44284"/>
                  </a:lnTo>
                  <a:lnTo>
                    <a:pt x="480" y="47337"/>
                  </a:lnTo>
                  <a:lnTo>
                    <a:pt x="0" y="47337"/>
                  </a:lnTo>
                  <a:lnTo>
                    <a:pt x="0" y="48047"/>
                  </a:lnTo>
                  <a:lnTo>
                    <a:pt x="1210" y="48047"/>
                  </a:lnTo>
                  <a:lnTo>
                    <a:pt x="1210" y="45013"/>
                  </a:lnTo>
                  <a:lnTo>
                    <a:pt x="4206" y="48009"/>
                  </a:lnTo>
                  <a:lnTo>
                    <a:pt x="4206" y="51062"/>
                  </a:lnTo>
                  <a:lnTo>
                    <a:pt x="1133" y="51062"/>
                  </a:lnTo>
                  <a:lnTo>
                    <a:pt x="0" y="49929"/>
                  </a:lnTo>
                  <a:lnTo>
                    <a:pt x="0" y="50947"/>
                  </a:lnTo>
                  <a:lnTo>
                    <a:pt x="115" y="51062"/>
                  </a:lnTo>
                  <a:lnTo>
                    <a:pt x="0" y="51062"/>
                  </a:lnTo>
                  <a:lnTo>
                    <a:pt x="0" y="51773"/>
                  </a:lnTo>
                  <a:lnTo>
                    <a:pt x="845" y="51773"/>
                  </a:lnTo>
                  <a:lnTo>
                    <a:pt x="2996" y="53943"/>
                  </a:lnTo>
                  <a:lnTo>
                    <a:pt x="4014" y="53943"/>
                  </a:lnTo>
                  <a:lnTo>
                    <a:pt x="4167" y="53770"/>
                  </a:lnTo>
                  <a:lnTo>
                    <a:pt x="4167" y="53943"/>
                  </a:lnTo>
                  <a:lnTo>
                    <a:pt x="4897" y="53943"/>
                  </a:lnTo>
                  <a:lnTo>
                    <a:pt x="4897" y="53060"/>
                  </a:lnTo>
                  <a:lnTo>
                    <a:pt x="6164" y="51773"/>
                  </a:lnTo>
                  <a:lnTo>
                    <a:pt x="7969" y="51773"/>
                  </a:lnTo>
                  <a:lnTo>
                    <a:pt x="9237" y="53060"/>
                  </a:lnTo>
                  <a:lnTo>
                    <a:pt x="9237" y="53943"/>
                  </a:lnTo>
                  <a:lnTo>
                    <a:pt x="9967" y="53943"/>
                  </a:lnTo>
                  <a:lnTo>
                    <a:pt x="9967" y="53770"/>
                  </a:lnTo>
                  <a:lnTo>
                    <a:pt x="10140" y="53943"/>
                  </a:lnTo>
                  <a:lnTo>
                    <a:pt x="11138" y="53943"/>
                  </a:lnTo>
                  <a:lnTo>
                    <a:pt x="13308" y="51773"/>
                  </a:lnTo>
                  <a:lnTo>
                    <a:pt x="17552" y="51773"/>
                  </a:lnTo>
                  <a:lnTo>
                    <a:pt x="15382" y="53943"/>
                  </a:lnTo>
                  <a:lnTo>
                    <a:pt x="16400" y="53943"/>
                  </a:lnTo>
                  <a:lnTo>
                    <a:pt x="18551" y="51773"/>
                  </a:lnTo>
                  <a:lnTo>
                    <a:pt x="18627" y="51773"/>
                  </a:lnTo>
                  <a:lnTo>
                    <a:pt x="20932" y="53943"/>
                  </a:lnTo>
                  <a:lnTo>
                    <a:pt x="21988" y="53943"/>
                  </a:lnTo>
                  <a:lnTo>
                    <a:pt x="19088" y="51216"/>
                  </a:lnTo>
                  <a:lnTo>
                    <a:pt x="21988" y="48316"/>
                  </a:lnTo>
                  <a:lnTo>
                    <a:pt x="27576" y="53943"/>
                  </a:lnTo>
                  <a:lnTo>
                    <a:pt x="28594" y="53943"/>
                  </a:lnTo>
                  <a:lnTo>
                    <a:pt x="22334" y="47625"/>
                  </a:lnTo>
                  <a:lnTo>
                    <a:pt x="22334" y="39425"/>
                  </a:lnTo>
                  <a:lnTo>
                    <a:pt x="28633" y="45724"/>
                  </a:lnTo>
                  <a:lnTo>
                    <a:pt x="28633" y="44725"/>
                  </a:lnTo>
                  <a:lnTo>
                    <a:pt x="23044" y="39137"/>
                  </a:lnTo>
                  <a:lnTo>
                    <a:pt x="25944" y="36218"/>
                  </a:lnTo>
                  <a:lnTo>
                    <a:pt x="28671" y="39137"/>
                  </a:lnTo>
                  <a:lnTo>
                    <a:pt x="28671" y="38081"/>
                  </a:lnTo>
                  <a:lnTo>
                    <a:pt x="26501" y="35776"/>
                  </a:lnTo>
                  <a:lnTo>
                    <a:pt x="26501" y="35700"/>
                  </a:lnTo>
                  <a:lnTo>
                    <a:pt x="28671" y="33530"/>
                  </a:lnTo>
                  <a:lnTo>
                    <a:pt x="28671" y="32531"/>
                  </a:lnTo>
                  <a:lnTo>
                    <a:pt x="26501" y="34682"/>
                  </a:lnTo>
                  <a:lnTo>
                    <a:pt x="26501" y="30438"/>
                  </a:lnTo>
                  <a:lnTo>
                    <a:pt x="28671" y="28287"/>
                  </a:lnTo>
                  <a:lnTo>
                    <a:pt x="28671" y="27269"/>
                  </a:lnTo>
                  <a:lnTo>
                    <a:pt x="28498" y="27096"/>
                  </a:lnTo>
                  <a:lnTo>
                    <a:pt x="28671" y="27096"/>
                  </a:lnTo>
                  <a:lnTo>
                    <a:pt x="28671" y="26386"/>
                  </a:lnTo>
                  <a:lnTo>
                    <a:pt x="27768" y="26386"/>
                  </a:lnTo>
                  <a:lnTo>
                    <a:pt x="26501" y="25118"/>
                  </a:lnTo>
                  <a:lnTo>
                    <a:pt x="26501" y="24216"/>
                  </a:lnTo>
                  <a:lnTo>
                    <a:pt x="26501" y="23294"/>
                  </a:lnTo>
                  <a:lnTo>
                    <a:pt x="27768" y="22007"/>
                  </a:lnTo>
                  <a:lnTo>
                    <a:pt x="28671" y="22007"/>
                  </a:lnTo>
                  <a:lnTo>
                    <a:pt x="28671" y="21297"/>
                  </a:lnTo>
                  <a:lnTo>
                    <a:pt x="28498" y="21297"/>
                  </a:lnTo>
                  <a:lnTo>
                    <a:pt x="28671" y="21124"/>
                  </a:lnTo>
                  <a:lnTo>
                    <a:pt x="28671" y="20125"/>
                  </a:lnTo>
                  <a:lnTo>
                    <a:pt x="26501" y="17955"/>
                  </a:lnTo>
                  <a:lnTo>
                    <a:pt x="26501" y="13711"/>
                  </a:lnTo>
                  <a:lnTo>
                    <a:pt x="28671" y="15862"/>
                  </a:lnTo>
                  <a:lnTo>
                    <a:pt x="28671" y="14864"/>
                  </a:lnTo>
                  <a:lnTo>
                    <a:pt x="26501" y="12694"/>
                  </a:lnTo>
                  <a:lnTo>
                    <a:pt x="26501" y="12617"/>
                  </a:lnTo>
                  <a:lnTo>
                    <a:pt x="28671" y="10312"/>
                  </a:lnTo>
                  <a:lnTo>
                    <a:pt x="28671" y="9256"/>
                  </a:lnTo>
                  <a:lnTo>
                    <a:pt x="25944" y="12175"/>
                  </a:lnTo>
                  <a:lnTo>
                    <a:pt x="23044" y="9237"/>
                  </a:lnTo>
                  <a:lnTo>
                    <a:pt x="28671" y="3629"/>
                  </a:lnTo>
                  <a:lnTo>
                    <a:pt x="28671" y="2612"/>
                  </a:lnTo>
                  <a:lnTo>
                    <a:pt x="22334" y="8930"/>
                  </a:lnTo>
                  <a:lnTo>
                    <a:pt x="22334" y="730"/>
                  </a:lnTo>
                  <a:lnTo>
                    <a:pt x="23044" y="0"/>
                  </a:lnTo>
                  <a:lnTo>
                    <a:pt x="21009" y="0"/>
                  </a:lnTo>
                  <a:lnTo>
                    <a:pt x="21297" y="288"/>
                  </a:lnTo>
                  <a:lnTo>
                    <a:pt x="17053" y="288"/>
                  </a:lnTo>
                  <a:lnTo>
                    <a:pt x="16726" y="0"/>
                  </a:lnTo>
                  <a:lnTo>
                    <a:pt x="15728" y="0"/>
                  </a:lnTo>
                  <a:lnTo>
                    <a:pt x="16016" y="288"/>
                  </a:lnTo>
                  <a:lnTo>
                    <a:pt x="12962" y="288"/>
                  </a:lnTo>
                  <a:lnTo>
                    <a:pt x="12962" y="3341"/>
                  </a:lnTo>
                  <a:lnTo>
                    <a:pt x="9967" y="346"/>
                  </a:lnTo>
                  <a:lnTo>
                    <a:pt x="9967" y="0"/>
                  </a:lnTo>
                  <a:lnTo>
                    <a:pt x="8584" y="0"/>
                  </a:lnTo>
                  <a:lnTo>
                    <a:pt x="9237" y="653"/>
                  </a:lnTo>
                  <a:lnTo>
                    <a:pt x="9237" y="4897"/>
                  </a:lnTo>
                  <a:lnTo>
                    <a:pt x="7086" y="2727"/>
                  </a:lnTo>
                  <a:lnTo>
                    <a:pt x="4916" y="4897"/>
                  </a:lnTo>
                  <a:lnTo>
                    <a:pt x="4916" y="653"/>
                  </a:lnTo>
                  <a:lnTo>
                    <a:pt x="5569"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rot="5400000" flipH="1">
              <a:off x="7791098"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rot="-5400000">
              <a:off x="59613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rot="-5400000">
              <a:off x="41314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rot="-5400000">
              <a:off x="230413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rot="-5400000">
              <a:off x="474284" y="-474284"/>
              <a:ext cx="881275" cy="1829865"/>
            </a:xfrm>
            <a:custGeom>
              <a:avLst/>
              <a:gdLst/>
              <a:ahLst/>
              <a:cxnLst/>
              <a:rect l="l" t="t" r="r" b="b"/>
              <a:pathLst>
                <a:path w="28671" h="59532" extrusionOk="0">
                  <a:moveTo>
                    <a:pt x="4916" y="1921"/>
                  </a:moveTo>
                  <a:lnTo>
                    <a:pt x="5166" y="2170"/>
                  </a:lnTo>
                  <a:lnTo>
                    <a:pt x="4916" y="2170"/>
                  </a:lnTo>
                  <a:lnTo>
                    <a:pt x="4916" y="1921"/>
                  </a:lnTo>
                  <a:close/>
                  <a:moveTo>
                    <a:pt x="9237" y="1921"/>
                  </a:moveTo>
                  <a:lnTo>
                    <a:pt x="9237" y="2170"/>
                  </a:lnTo>
                  <a:lnTo>
                    <a:pt x="9006" y="2170"/>
                  </a:lnTo>
                  <a:lnTo>
                    <a:pt x="9237" y="1921"/>
                  </a:lnTo>
                  <a:close/>
                  <a:moveTo>
                    <a:pt x="10639" y="499"/>
                  </a:moveTo>
                  <a:lnTo>
                    <a:pt x="12290" y="2170"/>
                  </a:lnTo>
                  <a:lnTo>
                    <a:pt x="9967" y="2170"/>
                  </a:lnTo>
                  <a:lnTo>
                    <a:pt x="9967" y="1210"/>
                  </a:lnTo>
                  <a:lnTo>
                    <a:pt x="10639" y="499"/>
                  </a:lnTo>
                  <a:close/>
                  <a:moveTo>
                    <a:pt x="3514" y="538"/>
                  </a:moveTo>
                  <a:lnTo>
                    <a:pt x="4206" y="1229"/>
                  </a:lnTo>
                  <a:lnTo>
                    <a:pt x="4206" y="2189"/>
                  </a:lnTo>
                  <a:lnTo>
                    <a:pt x="1844" y="2189"/>
                  </a:lnTo>
                  <a:lnTo>
                    <a:pt x="3514" y="538"/>
                  </a:lnTo>
                  <a:close/>
                  <a:moveTo>
                    <a:pt x="7278" y="2881"/>
                  </a:moveTo>
                  <a:lnTo>
                    <a:pt x="7105" y="3054"/>
                  </a:lnTo>
                  <a:lnTo>
                    <a:pt x="6913" y="2881"/>
                  </a:lnTo>
                  <a:close/>
                  <a:moveTo>
                    <a:pt x="5876" y="2881"/>
                  </a:moveTo>
                  <a:lnTo>
                    <a:pt x="6548" y="3553"/>
                  </a:lnTo>
                  <a:lnTo>
                    <a:pt x="4897" y="5204"/>
                  </a:lnTo>
                  <a:lnTo>
                    <a:pt x="4897" y="2881"/>
                  </a:lnTo>
                  <a:close/>
                  <a:moveTo>
                    <a:pt x="9218" y="2900"/>
                  </a:moveTo>
                  <a:lnTo>
                    <a:pt x="9218" y="5243"/>
                  </a:lnTo>
                  <a:lnTo>
                    <a:pt x="7585" y="3572"/>
                  </a:lnTo>
                  <a:lnTo>
                    <a:pt x="8258" y="2900"/>
                  </a:lnTo>
                  <a:close/>
                  <a:moveTo>
                    <a:pt x="18301" y="2881"/>
                  </a:moveTo>
                  <a:lnTo>
                    <a:pt x="21297" y="5876"/>
                  </a:lnTo>
                  <a:lnTo>
                    <a:pt x="17053" y="5876"/>
                  </a:lnTo>
                  <a:lnTo>
                    <a:pt x="14038" y="2881"/>
                  </a:lnTo>
                  <a:close/>
                  <a:moveTo>
                    <a:pt x="13020" y="2900"/>
                  </a:moveTo>
                  <a:lnTo>
                    <a:pt x="16016" y="5915"/>
                  </a:lnTo>
                  <a:lnTo>
                    <a:pt x="12962" y="5915"/>
                  </a:lnTo>
                  <a:lnTo>
                    <a:pt x="12962" y="8949"/>
                  </a:lnTo>
                  <a:lnTo>
                    <a:pt x="9967" y="5953"/>
                  </a:lnTo>
                  <a:lnTo>
                    <a:pt x="9967" y="2900"/>
                  </a:lnTo>
                  <a:close/>
                  <a:moveTo>
                    <a:pt x="16726" y="6625"/>
                  </a:moveTo>
                  <a:lnTo>
                    <a:pt x="16784" y="6683"/>
                  </a:lnTo>
                  <a:lnTo>
                    <a:pt x="16899" y="9832"/>
                  </a:lnTo>
                  <a:lnTo>
                    <a:pt x="13731" y="9717"/>
                  </a:lnTo>
                  <a:lnTo>
                    <a:pt x="13692" y="9679"/>
                  </a:lnTo>
                  <a:lnTo>
                    <a:pt x="13692" y="6625"/>
                  </a:lnTo>
                  <a:close/>
                  <a:moveTo>
                    <a:pt x="7086" y="4091"/>
                  </a:moveTo>
                  <a:lnTo>
                    <a:pt x="9237" y="6241"/>
                  </a:lnTo>
                  <a:lnTo>
                    <a:pt x="9237" y="10485"/>
                  </a:lnTo>
                  <a:lnTo>
                    <a:pt x="7086" y="8335"/>
                  </a:lnTo>
                  <a:lnTo>
                    <a:pt x="4916" y="10485"/>
                  </a:lnTo>
                  <a:lnTo>
                    <a:pt x="4916" y="6241"/>
                  </a:lnTo>
                  <a:lnTo>
                    <a:pt x="7086" y="4091"/>
                  </a:lnTo>
                  <a:close/>
                  <a:moveTo>
                    <a:pt x="7086" y="9333"/>
                  </a:moveTo>
                  <a:lnTo>
                    <a:pt x="9237" y="11503"/>
                  </a:lnTo>
                  <a:lnTo>
                    <a:pt x="9237" y="11580"/>
                  </a:lnTo>
                  <a:lnTo>
                    <a:pt x="7086" y="13884"/>
                  </a:lnTo>
                  <a:lnTo>
                    <a:pt x="4916" y="11580"/>
                  </a:lnTo>
                  <a:lnTo>
                    <a:pt x="4916" y="11503"/>
                  </a:lnTo>
                  <a:lnTo>
                    <a:pt x="7086" y="9333"/>
                  </a:lnTo>
                  <a:close/>
                  <a:moveTo>
                    <a:pt x="4206" y="6952"/>
                  </a:moveTo>
                  <a:lnTo>
                    <a:pt x="4206" y="11215"/>
                  </a:lnTo>
                  <a:lnTo>
                    <a:pt x="1210" y="14211"/>
                  </a:lnTo>
                  <a:lnTo>
                    <a:pt x="1210" y="9967"/>
                  </a:lnTo>
                  <a:lnTo>
                    <a:pt x="4206" y="6952"/>
                  </a:lnTo>
                  <a:close/>
                  <a:moveTo>
                    <a:pt x="9967" y="6971"/>
                  </a:moveTo>
                  <a:lnTo>
                    <a:pt x="12962" y="9967"/>
                  </a:lnTo>
                  <a:lnTo>
                    <a:pt x="12962" y="14211"/>
                  </a:lnTo>
                  <a:lnTo>
                    <a:pt x="9967" y="11215"/>
                  </a:lnTo>
                  <a:lnTo>
                    <a:pt x="9967" y="6971"/>
                  </a:lnTo>
                  <a:close/>
                  <a:moveTo>
                    <a:pt x="21604" y="6606"/>
                  </a:moveTo>
                  <a:lnTo>
                    <a:pt x="21604" y="14518"/>
                  </a:lnTo>
                  <a:lnTo>
                    <a:pt x="13692" y="14518"/>
                  </a:lnTo>
                  <a:lnTo>
                    <a:pt x="13692" y="10409"/>
                  </a:lnTo>
                  <a:lnTo>
                    <a:pt x="17648" y="10562"/>
                  </a:lnTo>
                  <a:lnTo>
                    <a:pt x="17494" y="6606"/>
                  </a:lnTo>
                  <a:close/>
                  <a:moveTo>
                    <a:pt x="9794" y="12041"/>
                  </a:moveTo>
                  <a:lnTo>
                    <a:pt x="12694" y="14960"/>
                  </a:lnTo>
                  <a:lnTo>
                    <a:pt x="7086" y="20548"/>
                  </a:lnTo>
                  <a:lnTo>
                    <a:pt x="1459" y="14960"/>
                  </a:lnTo>
                  <a:lnTo>
                    <a:pt x="4378" y="12041"/>
                  </a:lnTo>
                  <a:lnTo>
                    <a:pt x="7086" y="14960"/>
                  </a:lnTo>
                  <a:lnTo>
                    <a:pt x="9794" y="12041"/>
                  </a:lnTo>
                  <a:close/>
                  <a:moveTo>
                    <a:pt x="22756" y="15574"/>
                  </a:moveTo>
                  <a:lnTo>
                    <a:pt x="25752" y="18589"/>
                  </a:lnTo>
                  <a:lnTo>
                    <a:pt x="25752" y="22833"/>
                  </a:lnTo>
                  <a:lnTo>
                    <a:pt x="22756" y="19838"/>
                  </a:lnTo>
                  <a:lnTo>
                    <a:pt x="22756" y="15574"/>
                  </a:lnTo>
                  <a:close/>
                  <a:moveTo>
                    <a:pt x="22046" y="15267"/>
                  </a:moveTo>
                  <a:lnTo>
                    <a:pt x="22046" y="19357"/>
                  </a:lnTo>
                  <a:lnTo>
                    <a:pt x="18071" y="19204"/>
                  </a:lnTo>
                  <a:lnTo>
                    <a:pt x="18224" y="23160"/>
                  </a:lnTo>
                  <a:lnTo>
                    <a:pt x="14115" y="23160"/>
                  </a:lnTo>
                  <a:lnTo>
                    <a:pt x="14115" y="15267"/>
                  </a:lnTo>
                  <a:close/>
                  <a:moveTo>
                    <a:pt x="18820" y="19972"/>
                  </a:moveTo>
                  <a:lnTo>
                    <a:pt x="21988" y="20087"/>
                  </a:lnTo>
                  <a:lnTo>
                    <a:pt x="22046" y="20145"/>
                  </a:lnTo>
                  <a:lnTo>
                    <a:pt x="22046" y="23198"/>
                  </a:lnTo>
                  <a:lnTo>
                    <a:pt x="18992" y="23198"/>
                  </a:lnTo>
                  <a:lnTo>
                    <a:pt x="18935" y="23141"/>
                  </a:lnTo>
                  <a:lnTo>
                    <a:pt x="18820" y="19972"/>
                  </a:lnTo>
                  <a:close/>
                  <a:moveTo>
                    <a:pt x="18704" y="23909"/>
                  </a:moveTo>
                  <a:lnTo>
                    <a:pt x="21700" y="26904"/>
                  </a:lnTo>
                  <a:lnTo>
                    <a:pt x="17456" y="26904"/>
                  </a:lnTo>
                  <a:lnTo>
                    <a:pt x="14460" y="23909"/>
                  </a:lnTo>
                  <a:close/>
                  <a:moveTo>
                    <a:pt x="22756" y="20855"/>
                  </a:moveTo>
                  <a:lnTo>
                    <a:pt x="25752" y="23870"/>
                  </a:lnTo>
                  <a:lnTo>
                    <a:pt x="25752" y="26904"/>
                  </a:lnTo>
                  <a:lnTo>
                    <a:pt x="22718" y="26904"/>
                  </a:lnTo>
                  <a:lnTo>
                    <a:pt x="19703" y="23909"/>
                  </a:lnTo>
                  <a:lnTo>
                    <a:pt x="22756" y="23909"/>
                  </a:lnTo>
                  <a:lnTo>
                    <a:pt x="22756" y="20855"/>
                  </a:lnTo>
                  <a:close/>
                  <a:moveTo>
                    <a:pt x="26482" y="24562"/>
                  </a:moveTo>
                  <a:lnTo>
                    <a:pt x="28133" y="26213"/>
                  </a:lnTo>
                  <a:lnTo>
                    <a:pt x="27442" y="26904"/>
                  </a:lnTo>
                  <a:lnTo>
                    <a:pt x="26482" y="26904"/>
                  </a:lnTo>
                  <a:lnTo>
                    <a:pt x="26482" y="24562"/>
                  </a:lnTo>
                  <a:close/>
                  <a:moveTo>
                    <a:pt x="26712" y="27634"/>
                  </a:moveTo>
                  <a:lnTo>
                    <a:pt x="26482" y="27865"/>
                  </a:lnTo>
                  <a:lnTo>
                    <a:pt x="26482" y="27634"/>
                  </a:lnTo>
                  <a:close/>
                  <a:moveTo>
                    <a:pt x="25752" y="27634"/>
                  </a:moveTo>
                  <a:lnTo>
                    <a:pt x="25752" y="28594"/>
                  </a:lnTo>
                  <a:lnTo>
                    <a:pt x="25080" y="29286"/>
                  </a:lnTo>
                  <a:lnTo>
                    <a:pt x="23428" y="27634"/>
                  </a:lnTo>
                  <a:close/>
                  <a:moveTo>
                    <a:pt x="25752" y="29631"/>
                  </a:moveTo>
                  <a:lnTo>
                    <a:pt x="25752" y="29785"/>
                  </a:lnTo>
                  <a:lnTo>
                    <a:pt x="25752" y="29958"/>
                  </a:lnTo>
                  <a:lnTo>
                    <a:pt x="25598" y="29785"/>
                  </a:lnTo>
                  <a:lnTo>
                    <a:pt x="25752" y="29631"/>
                  </a:lnTo>
                  <a:close/>
                  <a:moveTo>
                    <a:pt x="0" y="29363"/>
                  </a:moveTo>
                  <a:lnTo>
                    <a:pt x="0" y="30207"/>
                  </a:lnTo>
                  <a:lnTo>
                    <a:pt x="461" y="29785"/>
                  </a:lnTo>
                  <a:lnTo>
                    <a:pt x="0" y="29363"/>
                  </a:lnTo>
                  <a:close/>
                  <a:moveTo>
                    <a:pt x="25080" y="30304"/>
                  </a:moveTo>
                  <a:lnTo>
                    <a:pt x="25752" y="30976"/>
                  </a:lnTo>
                  <a:lnTo>
                    <a:pt x="25752" y="31936"/>
                  </a:lnTo>
                  <a:lnTo>
                    <a:pt x="23428" y="31936"/>
                  </a:lnTo>
                  <a:lnTo>
                    <a:pt x="25080" y="30304"/>
                  </a:lnTo>
                  <a:close/>
                  <a:moveTo>
                    <a:pt x="26482" y="31686"/>
                  </a:moveTo>
                  <a:lnTo>
                    <a:pt x="26712" y="31936"/>
                  </a:lnTo>
                  <a:lnTo>
                    <a:pt x="26482" y="31936"/>
                  </a:lnTo>
                  <a:lnTo>
                    <a:pt x="26482" y="31686"/>
                  </a:lnTo>
                  <a:close/>
                  <a:moveTo>
                    <a:pt x="17130" y="27634"/>
                  </a:moveTo>
                  <a:lnTo>
                    <a:pt x="19300" y="29785"/>
                  </a:lnTo>
                  <a:lnTo>
                    <a:pt x="17130" y="31955"/>
                  </a:lnTo>
                  <a:lnTo>
                    <a:pt x="17072" y="31955"/>
                  </a:lnTo>
                  <a:lnTo>
                    <a:pt x="14768" y="29785"/>
                  </a:lnTo>
                  <a:lnTo>
                    <a:pt x="17072" y="27634"/>
                  </a:lnTo>
                  <a:close/>
                  <a:moveTo>
                    <a:pt x="22430" y="27634"/>
                  </a:moveTo>
                  <a:lnTo>
                    <a:pt x="24581" y="29785"/>
                  </a:lnTo>
                  <a:lnTo>
                    <a:pt x="22430" y="31955"/>
                  </a:lnTo>
                  <a:lnTo>
                    <a:pt x="18167" y="31955"/>
                  </a:lnTo>
                  <a:lnTo>
                    <a:pt x="20337" y="29785"/>
                  </a:lnTo>
                  <a:lnTo>
                    <a:pt x="18167" y="27634"/>
                  </a:lnTo>
                  <a:close/>
                  <a:moveTo>
                    <a:pt x="27442" y="32666"/>
                  </a:moveTo>
                  <a:lnTo>
                    <a:pt x="28114" y="33338"/>
                  </a:lnTo>
                  <a:lnTo>
                    <a:pt x="26443" y="35008"/>
                  </a:lnTo>
                  <a:lnTo>
                    <a:pt x="26443" y="32666"/>
                  </a:lnTo>
                  <a:close/>
                  <a:moveTo>
                    <a:pt x="13692" y="24178"/>
                  </a:moveTo>
                  <a:lnTo>
                    <a:pt x="16592" y="27077"/>
                  </a:lnTo>
                  <a:lnTo>
                    <a:pt x="13673" y="29785"/>
                  </a:lnTo>
                  <a:lnTo>
                    <a:pt x="16592" y="32512"/>
                  </a:lnTo>
                  <a:lnTo>
                    <a:pt x="13673" y="35412"/>
                  </a:lnTo>
                  <a:lnTo>
                    <a:pt x="8085" y="29785"/>
                  </a:lnTo>
                  <a:lnTo>
                    <a:pt x="13692" y="24178"/>
                  </a:lnTo>
                  <a:close/>
                  <a:moveTo>
                    <a:pt x="21700" y="32666"/>
                  </a:moveTo>
                  <a:lnTo>
                    <a:pt x="18685" y="35681"/>
                  </a:lnTo>
                  <a:lnTo>
                    <a:pt x="14460" y="35681"/>
                  </a:lnTo>
                  <a:lnTo>
                    <a:pt x="17456" y="32666"/>
                  </a:lnTo>
                  <a:close/>
                  <a:moveTo>
                    <a:pt x="25752" y="32666"/>
                  </a:moveTo>
                  <a:lnTo>
                    <a:pt x="25752" y="35719"/>
                  </a:lnTo>
                  <a:lnTo>
                    <a:pt x="22756" y="38715"/>
                  </a:lnTo>
                  <a:lnTo>
                    <a:pt x="22756" y="35681"/>
                  </a:lnTo>
                  <a:lnTo>
                    <a:pt x="19703" y="35681"/>
                  </a:lnTo>
                  <a:lnTo>
                    <a:pt x="22718" y="32666"/>
                  </a:lnTo>
                  <a:close/>
                  <a:moveTo>
                    <a:pt x="22046" y="36391"/>
                  </a:moveTo>
                  <a:lnTo>
                    <a:pt x="22046" y="39444"/>
                  </a:lnTo>
                  <a:lnTo>
                    <a:pt x="21988" y="39483"/>
                  </a:lnTo>
                  <a:lnTo>
                    <a:pt x="18820" y="39617"/>
                  </a:lnTo>
                  <a:lnTo>
                    <a:pt x="18820" y="39617"/>
                  </a:lnTo>
                  <a:lnTo>
                    <a:pt x="18935" y="36449"/>
                  </a:lnTo>
                  <a:lnTo>
                    <a:pt x="18992" y="36391"/>
                  </a:lnTo>
                  <a:close/>
                  <a:moveTo>
                    <a:pt x="25752" y="36737"/>
                  </a:moveTo>
                  <a:lnTo>
                    <a:pt x="25752" y="40981"/>
                  </a:lnTo>
                  <a:lnTo>
                    <a:pt x="22756" y="43976"/>
                  </a:lnTo>
                  <a:lnTo>
                    <a:pt x="22756" y="39732"/>
                  </a:lnTo>
                  <a:lnTo>
                    <a:pt x="25752" y="36737"/>
                  </a:lnTo>
                  <a:close/>
                  <a:moveTo>
                    <a:pt x="13404" y="15267"/>
                  </a:moveTo>
                  <a:lnTo>
                    <a:pt x="13404" y="23486"/>
                  </a:lnTo>
                  <a:lnTo>
                    <a:pt x="7086" y="29785"/>
                  </a:lnTo>
                  <a:lnTo>
                    <a:pt x="13404" y="36103"/>
                  </a:lnTo>
                  <a:lnTo>
                    <a:pt x="13404" y="44322"/>
                  </a:lnTo>
                  <a:lnTo>
                    <a:pt x="7086" y="38004"/>
                  </a:lnTo>
                  <a:lnTo>
                    <a:pt x="768" y="44322"/>
                  </a:lnTo>
                  <a:lnTo>
                    <a:pt x="768" y="36103"/>
                  </a:lnTo>
                  <a:lnTo>
                    <a:pt x="7086" y="29785"/>
                  </a:lnTo>
                  <a:lnTo>
                    <a:pt x="768" y="23448"/>
                  </a:lnTo>
                  <a:lnTo>
                    <a:pt x="768" y="15267"/>
                  </a:lnTo>
                  <a:lnTo>
                    <a:pt x="7086" y="21585"/>
                  </a:lnTo>
                  <a:lnTo>
                    <a:pt x="13404" y="15267"/>
                  </a:lnTo>
                  <a:close/>
                  <a:moveTo>
                    <a:pt x="18224" y="36391"/>
                  </a:moveTo>
                  <a:lnTo>
                    <a:pt x="18071" y="40347"/>
                  </a:lnTo>
                  <a:lnTo>
                    <a:pt x="22046" y="40213"/>
                  </a:lnTo>
                  <a:lnTo>
                    <a:pt x="22046" y="44322"/>
                  </a:lnTo>
                  <a:lnTo>
                    <a:pt x="14115" y="44322"/>
                  </a:lnTo>
                  <a:lnTo>
                    <a:pt x="14115" y="36391"/>
                  </a:lnTo>
                  <a:close/>
                  <a:moveTo>
                    <a:pt x="7086" y="38984"/>
                  </a:moveTo>
                  <a:lnTo>
                    <a:pt x="12674" y="44610"/>
                  </a:lnTo>
                  <a:lnTo>
                    <a:pt x="9775" y="47510"/>
                  </a:lnTo>
                  <a:lnTo>
                    <a:pt x="7048" y="44610"/>
                  </a:lnTo>
                  <a:lnTo>
                    <a:pt x="4340" y="47510"/>
                  </a:lnTo>
                  <a:lnTo>
                    <a:pt x="1459" y="44610"/>
                  </a:lnTo>
                  <a:lnTo>
                    <a:pt x="7086" y="38984"/>
                  </a:lnTo>
                  <a:close/>
                  <a:moveTo>
                    <a:pt x="7086" y="45686"/>
                  </a:moveTo>
                  <a:lnTo>
                    <a:pt x="9237" y="47990"/>
                  </a:lnTo>
                  <a:lnTo>
                    <a:pt x="9237" y="48067"/>
                  </a:lnTo>
                  <a:lnTo>
                    <a:pt x="7086" y="50218"/>
                  </a:lnTo>
                  <a:lnTo>
                    <a:pt x="4916" y="48067"/>
                  </a:lnTo>
                  <a:lnTo>
                    <a:pt x="4916" y="47990"/>
                  </a:lnTo>
                  <a:lnTo>
                    <a:pt x="7086" y="45686"/>
                  </a:lnTo>
                  <a:close/>
                  <a:moveTo>
                    <a:pt x="1210" y="45340"/>
                  </a:moveTo>
                  <a:lnTo>
                    <a:pt x="4206" y="48355"/>
                  </a:lnTo>
                  <a:lnTo>
                    <a:pt x="4206" y="52599"/>
                  </a:lnTo>
                  <a:lnTo>
                    <a:pt x="1210" y="49603"/>
                  </a:lnTo>
                  <a:lnTo>
                    <a:pt x="1210" y="45340"/>
                  </a:lnTo>
                  <a:close/>
                  <a:moveTo>
                    <a:pt x="12962" y="45340"/>
                  </a:moveTo>
                  <a:lnTo>
                    <a:pt x="12962" y="49603"/>
                  </a:lnTo>
                  <a:lnTo>
                    <a:pt x="9967" y="52599"/>
                  </a:lnTo>
                  <a:lnTo>
                    <a:pt x="9967" y="48355"/>
                  </a:lnTo>
                  <a:lnTo>
                    <a:pt x="12962" y="45340"/>
                  </a:lnTo>
                  <a:close/>
                  <a:moveTo>
                    <a:pt x="16899" y="49718"/>
                  </a:moveTo>
                  <a:lnTo>
                    <a:pt x="16784" y="52887"/>
                  </a:lnTo>
                  <a:lnTo>
                    <a:pt x="16726" y="52925"/>
                  </a:lnTo>
                  <a:lnTo>
                    <a:pt x="13692" y="52925"/>
                  </a:lnTo>
                  <a:lnTo>
                    <a:pt x="13692" y="49891"/>
                  </a:lnTo>
                  <a:lnTo>
                    <a:pt x="13731" y="49834"/>
                  </a:lnTo>
                  <a:lnTo>
                    <a:pt x="16899" y="49718"/>
                  </a:lnTo>
                  <a:close/>
                  <a:moveTo>
                    <a:pt x="21604" y="45033"/>
                  </a:moveTo>
                  <a:lnTo>
                    <a:pt x="21604" y="52964"/>
                  </a:lnTo>
                  <a:lnTo>
                    <a:pt x="17494" y="52964"/>
                  </a:lnTo>
                  <a:lnTo>
                    <a:pt x="17648" y="48989"/>
                  </a:lnTo>
                  <a:lnTo>
                    <a:pt x="13692" y="49123"/>
                  </a:lnTo>
                  <a:lnTo>
                    <a:pt x="13692" y="45033"/>
                  </a:lnTo>
                  <a:close/>
                  <a:moveTo>
                    <a:pt x="9237" y="49065"/>
                  </a:moveTo>
                  <a:lnTo>
                    <a:pt x="9237" y="53309"/>
                  </a:lnTo>
                  <a:lnTo>
                    <a:pt x="7086" y="55479"/>
                  </a:lnTo>
                  <a:lnTo>
                    <a:pt x="4916" y="53309"/>
                  </a:lnTo>
                  <a:lnTo>
                    <a:pt x="4916" y="49065"/>
                  </a:lnTo>
                  <a:lnTo>
                    <a:pt x="7086" y="51235"/>
                  </a:lnTo>
                  <a:lnTo>
                    <a:pt x="9237" y="49065"/>
                  </a:lnTo>
                  <a:close/>
                  <a:moveTo>
                    <a:pt x="7086" y="56478"/>
                  </a:moveTo>
                  <a:lnTo>
                    <a:pt x="7259" y="56651"/>
                  </a:lnTo>
                  <a:lnTo>
                    <a:pt x="6894" y="56651"/>
                  </a:lnTo>
                  <a:lnTo>
                    <a:pt x="7086" y="56478"/>
                  </a:lnTo>
                  <a:close/>
                  <a:moveTo>
                    <a:pt x="9237" y="54327"/>
                  </a:moveTo>
                  <a:lnTo>
                    <a:pt x="9237" y="56651"/>
                  </a:lnTo>
                  <a:lnTo>
                    <a:pt x="8277" y="56651"/>
                  </a:lnTo>
                  <a:lnTo>
                    <a:pt x="7585" y="55979"/>
                  </a:lnTo>
                  <a:lnTo>
                    <a:pt x="9237" y="54327"/>
                  </a:lnTo>
                  <a:close/>
                  <a:moveTo>
                    <a:pt x="4916" y="54327"/>
                  </a:moveTo>
                  <a:lnTo>
                    <a:pt x="6587" y="55979"/>
                  </a:lnTo>
                  <a:lnTo>
                    <a:pt x="5876" y="56670"/>
                  </a:lnTo>
                  <a:lnTo>
                    <a:pt x="4916" y="56670"/>
                  </a:lnTo>
                  <a:lnTo>
                    <a:pt x="4916" y="54327"/>
                  </a:lnTo>
                  <a:close/>
                  <a:moveTo>
                    <a:pt x="12962" y="50602"/>
                  </a:moveTo>
                  <a:lnTo>
                    <a:pt x="12962" y="53674"/>
                  </a:lnTo>
                  <a:lnTo>
                    <a:pt x="16016" y="53674"/>
                  </a:lnTo>
                  <a:lnTo>
                    <a:pt x="13020" y="56670"/>
                  </a:lnTo>
                  <a:lnTo>
                    <a:pt x="9967" y="56670"/>
                  </a:lnTo>
                  <a:lnTo>
                    <a:pt x="9967" y="53598"/>
                  </a:lnTo>
                  <a:lnTo>
                    <a:pt x="12962" y="50602"/>
                  </a:lnTo>
                  <a:close/>
                  <a:moveTo>
                    <a:pt x="21297" y="53674"/>
                  </a:moveTo>
                  <a:lnTo>
                    <a:pt x="18301" y="56670"/>
                  </a:lnTo>
                  <a:lnTo>
                    <a:pt x="14038" y="56670"/>
                  </a:lnTo>
                  <a:lnTo>
                    <a:pt x="17053" y="53674"/>
                  </a:lnTo>
                  <a:close/>
                  <a:moveTo>
                    <a:pt x="5166" y="57400"/>
                  </a:moveTo>
                  <a:lnTo>
                    <a:pt x="4916" y="57630"/>
                  </a:lnTo>
                  <a:lnTo>
                    <a:pt x="4916" y="57400"/>
                  </a:lnTo>
                  <a:close/>
                  <a:moveTo>
                    <a:pt x="9237" y="57400"/>
                  </a:moveTo>
                  <a:lnTo>
                    <a:pt x="9237" y="57630"/>
                  </a:lnTo>
                  <a:lnTo>
                    <a:pt x="9006" y="57400"/>
                  </a:lnTo>
                  <a:close/>
                  <a:moveTo>
                    <a:pt x="4167" y="57400"/>
                  </a:moveTo>
                  <a:lnTo>
                    <a:pt x="4167" y="58360"/>
                  </a:lnTo>
                  <a:lnTo>
                    <a:pt x="3476" y="59051"/>
                  </a:lnTo>
                  <a:lnTo>
                    <a:pt x="1844" y="57400"/>
                  </a:lnTo>
                  <a:close/>
                  <a:moveTo>
                    <a:pt x="12290" y="57400"/>
                  </a:moveTo>
                  <a:lnTo>
                    <a:pt x="10639" y="59051"/>
                  </a:lnTo>
                  <a:lnTo>
                    <a:pt x="9967" y="58360"/>
                  </a:lnTo>
                  <a:lnTo>
                    <a:pt x="9967" y="57400"/>
                  </a:lnTo>
                  <a:close/>
                  <a:moveTo>
                    <a:pt x="3015" y="0"/>
                  </a:moveTo>
                  <a:lnTo>
                    <a:pt x="864" y="2170"/>
                  </a:lnTo>
                  <a:lnTo>
                    <a:pt x="0" y="2170"/>
                  </a:lnTo>
                  <a:lnTo>
                    <a:pt x="0" y="2881"/>
                  </a:lnTo>
                  <a:lnTo>
                    <a:pt x="115" y="2881"/>
                  </a:lnTo>
                  <a:lnTo>
                    <a:pt x="0" y="2996"/>
                  </a:lnTo>
                  <a:lnTo>
                    <a:pt x="0" y="4014"/>
                  </a:lnTo>
                  <a:lnTo>
                    <a:pt x="1133" y="2881"/>
                  </a:lnTo>
                  <a:lnTo>
                    <a:pt x="4167" y="2881"/>
                  </a:lnTo>
                  <a:lnTo>
                    <a:pt x="4167" y="5934"/>
                  </a:lnTo>
                  <a:lnTo>
                    <a:pt x="1210" y="8949"/>
                  </a:lnTo>
                  <a:lnTo>
                    <a:pt x="1210" y="5915"/>
                  </a:lnTo>
                  <a:lnTo>
                    <a:pt x="0" y="5915"/>
                  </a:lnTo>
                  <a:lnTo>
                    <a:pt x="0" y="6625"/>
                  </a:lnTo>
                  <a:lnTo>
                    <a:pt x="480" y="6625"/>
                  </a:lnTo>
                  <a:lnTo>
                    <a:pt x="480" y="9679"/>
                  </a:lnTo>
                  <a:lnTo>
                    <a:pt x="442" y="9717"/>
                  </a:lnTo>
                  <a:lnTo>
                    <a:pt x="0" y="9717"/>
                  </a:lnTo>
                  <a:lnTo>
                    <a:pt x="0" y="10447"/>
                  </a:lnTo>
                  <a:lnTo>
                    <a:pt x="480" y="10409"/>
                  </a:lnTo>
                  <a:lnTo>
                    <a:pt x="480" y="14518"/>
                  </a:lnTo>
                  <a:lnTo>
                    <a:pt x="0" y="14518"/>
                  </a:lnTo>
                  <a:lnTo>
                    <a:pt x="0" y="15248"/>
                  </a:lnTo>
                  <a:lnTo>
                    <a:pt x="58" y="15248"/>
                  </a:lnTo>
                  <a:lnTo>
                    <a:pt x="58" y="23160"/>
                  </a:lnTo>
                  <a:lnTo>
                    <a:pt x="0" y="23160"/>
                  </a:lnTo>
                  <a:lnTo>
                    <a:pt x="0" y="24600"/>
                  </a:lnTo>
                  <a:lnTo>
                    <a:pt x="461" y="24158"/>
                  </a:lnTo>
                  <a:lnTo>
                    <a:pt x="6068" y="29766"/>
                  </a:lnTo>
                  <a:lnTo>
                    <a:pt x="461" y="35392"/>
                  </a:lnTo>
                  <a:lnTo>
                    <a:pt x="0" y="34932"/>
                  </a:lnTo>
                  <a:lnTo>
                    <a:pt x="0" y="36372"/>
                  </a:lnTo>
                  <a:lnTo>
                    <a:pt x="58" y="36372"/>
                  </a:lnTo>
                  <a:lnTo>
                    <a:pt x="58" y="44284"/>
                  </a:lnTo>
                  <a:lnTo>
                    <a:pt x="0" y="44284"/>
                  </a:lnTo>
                  <a:lnTo>
                    <a:pt x="0" y="45013"/>
                  </a:lnTo>
                  <a:lnTo>
                    <a:pt x="480" y="45013"/>
                  </a:lnTo>
                  <a:lnTo>
                    <a:pt x="480" y="49123"/>
                  </a:lnTo>
                  <a:lnTo>
                    <a:pt x="0" y="49123"/>
                  </a:lnTo>
                  <a:lnTo>
                    <a:pt x="0" y="49834"/>
                  </a:lnTo>
                  <a:lnTo>
                    <a:pt x="442" y="49853"/>
                  </a:lnTo>
                  <a:lnTo>
                    <a:pt x="480" y="49910"/>
                  </a:lnTo>
                  <a:lnTo>
                    <a:pt x="480" y="52964"/>
                  </a:lnTo>
                  <a:lnTo>
                    <a:pt x="0" y="52964"/>
                  </a:lnTo>
                  <a:lnTo>
                    <a:pt x="0" y="53674"/>
                  </a:lnTo>
                  <a:lnTo>
                    <a:pt x="1210" y="53674"/>
                  </a:lnTo>
                  <a:lnTo>
                    <a:pt x="1210" y="50621"/>
                  </a:lnTo>
                  <a:lnTo>
                    <a:pt x="4206" y="53636"/>
                  </a:lnTo>
                  <a:lnTo>
                    <a:pt x="4206" y="56670"/>
                  </a:lnTo>
                  <a:lnTo>
                    <a:pt x="1133" y="56670"/>
                  </a:lnTo>
                  <a:lnTo>
                    <a:pt x="0" y="55518"/>
                  </a:lnTo>
                  <a:lnTo>
                    <a:pt x="0" y="56536"/>
                  </a:lnTo>
                  <a:lnTo>
                    <a:pt x="115" y="56651"/>
                  </a:lnTo>
                  <a:lnTo>
                    <a:pt x="0" y="56651"/>
                  </a:lnTo>
                  <a:lnTo>
                    <a:pt x="0" y="57381"/>
                  </a:lnTo>
                  <a:lnTo>
                    <a:pt x="845" y="57381"/>
                  </a:lnTo>
                  <a:lnTo>
                    <a:pt x="2996" y="59531"/>
                  </a:lnTo>
                  <a:lnTo>
                    <a:pt x="4014" y="59531"/>
                  </a:lnTo>
                  <a:lnTo>
                    <a:pt x="4167" y="59359"/>
                  </a:lnTo>
                  <a:lnTo>
                    <a:pt x="4167" y="59531"/>
                  </a:lnTo>
                  <a:lnTo>
                    <a:pt x="4897" y="59531"/>
                  </a:lnTo>
                  <a:lnTo>
                    <a:pt x="4897" y="58648"/>
                  </a:lnTo>
                  <a:lnTo>
                    <a:pt x="6164" y="57381"/>
                  </a:lnTo>
                  <a:lnTo>
                    <a:pt x="7969" y="57381"/>
                  </a:lnTo>
                  <a:lnTo>
                    <a:pt x="9237" y="58648"/>
                  </a:lnTo>
                  <a:lnTo>
                    <a:pt x="9237" y="59531"/>
                  </a:lnTo>
                  <a:lnTo>
                    <a:pt x="9967" y="59531"/>
                  </a:lnTo>
                  <a:lnTo>
                    <a:pt x="9967" y="59359"/>
                  </a:lnTo>
                  <a:lnTo>
                    <a:pt x="10140" y="59531"/>
                  </a:lnTo>
                  <a:lnTo>
                    <a:pt x="11138" y="59531"/>
                  </a:lnTo>
                  <a:lnTo>
                    <a:pt x="13308" y="57381"/>
                  </a:lnTo>
                  <a:lnTo>
                    <a:pt x="17552" y="57381"/>
                  </a:lnTo>
                  <a:lnTo>
                    <a:pt x="15382" y="59531"/>
                  </a:lnTo>
                  <a:lnTo>
                    <a:pt x="16400" y="59531"/>
                  </a:lnTo>
                  <a:lnTo>
                    <a:pt x="18551" y="57381"/>
                  </a:lnTo>
                  <a:lnTo>
                    <a:pt x="18627" y="57381"/>
                  </a:lnTo>
                  <a:lnTo>
                    <a:pt x="20932" y="59531"/>
                  </a:lnTo>
                  <a:lnTo>
                    <a:pt x="21988" y="59531"/>
                  </a:lnTo>
                  <a:lnTo>
                    <a:pt x="19088" y="56824"/>
                  </a:lnTo>
                  <a:lnTo>
                    <a:pt x="21988" y="53905"/>
                  </a:lnTo>
                  <a:lnTo>
                    <a:pt x="27615" y="59531"/>
                  </a:lnTo>
                  <a:lnTo>
                    <a:pt x="28613" y="59531"/>
                  </a:lnTo>
                  <a:lnTo>
                    <a:pt x="22334" y="53252"/>
                  </a:lnTo>
                  <a:lnTo>
                    <a:pt x="22334" y="45033"/>
                  </a:lnTo>
                  <a:lnTo>
                    <a:pt x="28633" y="51351"/>
                  </a:lnTo>
                  <a:lnTo>
                    <a:pt x="28633" y="50333"/>
                  </a:lnTo>
                  <a:lnTo>
                    <a:pt x="23044" y="44725"/>
                  </a:lnTo>
                  <a:lnTo>
                    <a:pt x="25944" y="41826"/>
                  </a:lnTo>
                  <a:lnTo>
                    <a:pt x="28671" y="44725"/>
                  </a:lnTo>
                  <a:lnTo>
                    <a:pt x="28671" y="43669"/>
                  </a:lnTo>
                  <a:lnTo>
                    <a:pt x="26501" y="41365"/>
                  </a:lnTo>
                  <a:lnTo>
                    <a:pt x="26501" y="41288"/>
                  </a:lnTo>
                  <a:lnTo>
                    <a:pt x="28671" y="39137"/>
                  </a:lnTo>
                  <a:lnTo>
                    <a:pt x="28671" y="38119"/>
                  </a:lnTo>
                  <a:lnTo>
                    <a:pt x="26501" y="40289"/>
                  </a:lnTo>
                  <a:lnTo>
                    <a:pt x="26501" y="36026"/>
                  </a:lnTo>
                  <a:lnTo>
                    <a:pt x="28671" y="33875"/>
                  </a:lnTo>
                  <a:lnTo>
                    <a:pt x="28671" y="32858"/>
                  </a:lnTo>
                  <a:lnTo>
                    <a:pt x="28498" y="32704"/>
                  </a:lnTo>
                  <a:lnTo>
                    <a:pt x="28671" y="32704"/>
                  </a:lnTo>
                  <a:lnTo>
                    <a:pt x="28671" y="31974"/>
                  </a:lnTo>
                  <a:lnTo>
                    <a:pt x="27768" y="31974"/>
                  </a:lnTo>
                  <a:lnTo>
                    <a:pt x="26501" y="30707"/>
                  </a:lnTo>
                  <a:lnTo>
                    <a:pt x="26501" y="29823"/>
                  </a:lnTo>
                  <a:lnTo>
                    <a:pt x="26501" y="28921"/>
                  </a:lnTo>
                  <a:lnTo>
                    <a:pt x="27768" y="27653"/>
                  </a:lnTo>
                  <a:lnTo>
                    <a:pt x="28671" y="27653"/>
                  </a:lnTo>
                  <a:lnTo>
                    <a:pt x="28671" y="26943"/>
                  </a:lnTo>
                  <a:lnTo>
                    <a:pt x="28498" y="26943"/>
                  </a:lnTo>
                  <a:lnTo>
                    <a:pt x="28671" y="26770"/>
                  </a:lnTo>
                  <a:lnTo>
                    <a:pt x="28671" y="25752"/>
                  </a:lnTo>
                  <a:lnTo>
                    <a:pt x="26501" y="23601"/>
                  </a:lnTo>
                  <a:lnTo>
                    <a:pt x="26501" y="19357"/>
                  </a:lnTo>
                  <a:lnTo>
                    <a:pt x="28671" y="21508"/>
                  </a:lnTo>
                  <a:lnTo>
                    <a:pt x="28671" y="20510"/>
                  </a:lnTo>
                  <a:lnTo>
                    <a:pt x="26501" y="18340"/>
                  </a:lnTo>
                  <a:lnTo>
                    <a:pt x="26501" y="18263"/>
                  </a:lnTo>
                  <a:lnTo>
                    <a:pt x="28671" y="15958"/>
                  </a:lnTo>
                  <a:lnTo>
                    <a:pt x="28671" y="14902"/>
                  </a:lnTo>
                  <a:lnTo>
                    <a:pt x="25944" y="17821"/>
                  </a:lnTo>
                  <a:lnTo>
                    <a:pt x="23044" y="14845"/>
                  </a:lnTo>
                  <a:lnTo>
                    <a:pt x="28671" y="9218"/>
                  </a:lnTo>
                  <a:lnTo>
                    <a:pt x="28671" y="8219"/>
                  </a:lnTo>
                  <a:lnTo>
                    <a:pt x="22334" y="14518"/>
                  </a:lnTo>
                  <a:lnTo>
                    <a:pt x="22334" y="6318"/>
                  </a:lnTo>
                  <a:lnTo>
                    <a:pt x="28633" y="0"/>
                  </a:lnTo>
                  <a:lnTo>
                    <a:pt x="27634" y="0"/>
                  </a:lnTo>
                  <a:lnTo>
                    <a:pt x="22007" y="5627"/>
                  </a:lnTo>
                  <a:lnTo>
                    <a:pt x="19108" y="2708"/>
                  </a:lnTo>
                  <a:lnTo>
                    <a:pt x="22007" y="0"/>
                  </a:lnTo>
                  <a:lnTo>
                    <a:pt x="20951" y="0"/>
                  </a:lnTo>
                  <a:lnTo>
                    <a:pt x="18647" y="2170"/>
                  </a:lnTo>
                  <a:lnTo>
                    <a:pt x="18570" y="2170"/>
                  </a:lnTo>
                  <a:lnTo>
                    <a:pt x="16419" y="0"/>
                  </a:lnTo>
                  <a:lnTo>
                    <a:pt x="15401" y="0"/>
                  </a:lnTo>
                  <a:lnTo>
                    <a:pt x="17571" y="2170"/>
                  </a:lnTo>
                  <a:lnTo>
                    <a:pt x="13327" y="2170"/>
                  </a:lnTo>
                  <a:lnTo>
                    <a:pt x="11157" y="0"/>
                  </a:lnTo>
                  <a:lnTo>
                    <a:pt x="10159" y="0"/>
                  </a:lnTo>
                  <a:lnTo>
                    <a:pt x="9986" y="173"/>
                  </a:lnTo>
                  <a:lnTo>
                    <a:pt x="9986" y="0"/>
                  </a:lnTo>
                  <a:lnTo>
                    <a:pt x="9256" y="0"/>
                  </a:lnTo>
                  <a:lnTo>
                    <a:pt x="9256" y="884"/>
                  </a:lnTo>
                  <a:lnTo>
                    <a:pt x="7989" y="2170"/>
                  </a:lnTo>
                  <a:lnTo>
                    <a:pt x="6184" y="2170"/>
                  </a:lnTo>
                  <a:lnTo>
                    <a:pt x="4916" y="884"/>
                  </a:lnTo>
                  <a:lnTo>
                    <a:pt x="4916" y="0"/>
                  </a:lnTo>
                  <a:lnTo>
                    <a:pt x="4206" y="0"/>
                  </a:lnTo>
                  <a:lnTo>
                    <a:pt x="4206" y="173"/>
                  </a:lnTo>
                  <a:lnTo>
                    <a:pt x="4033" y="0"/>
                  </a:lnTo>
                  <a:close/>
                </a:path>
              </a:pathLst>
            </a:custGeom>
            <a:gradFill>
              <a:gsLst>
                <a:gs pos="0">
                  <a:srgbClr val="CFBCA2"/>
                </a:gs>
                <a:gs pos="100000">
                  <a:srgbClr val="957C5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5900" y="445025"/>
            <a:ext cx="79923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1pPr>
            <a:lvl2pPr lvl="1">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2pPr>
            <a:lvl3pPr lvl="2">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3pPr>
            <a:lvl4pPr lvl="3">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4pPr>
            <a:lvl5pPr lvl="4">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5pPr>
            <a:lvl6pPr lvl="5">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6pPr>
            <a:lvl7pPr lvl="6">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7pPr>
            <a:lvl8pPr lvl="7">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8pPr>
            <a:lvl9pPr lvl="8">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75900" y="1152475"/>
            <a:ext cx="79923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Alef"/>
              <a:buChar char="●"/>
              <a:defRPr sz="1800">
                <a:solidFill>
                  <a:schemeClr val="dk2"/>
                </a:solidFill>
                <a:latin typeface="Alef"/>
                <a:ea typeface="Alef"/>
                <a:cs typeface="Alef"/>
                <a:sym typeface="Alef"/>
              </a:defRPr>
            </a:lvl1pPr>
            <a:lvl2pPr marL="914400" lvl="1"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2pPr>
            <a:lvl3pPr marL="1371600" lvl="2"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3pPr>
            <a:lvl4pPr marL="1828800" lvl="3"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4pPr>
            <a:lvl5pPr marL="2286000" lvl="4"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5pPr>
            <a:lvl6pPr marL="2743200" lvl="5"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6pPr>
            <a:lvl7pPr marL="3200400" lvl="6"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7pPr>
            <a:lvl8pPr marL="3657600" lvl="7"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8pPr>
            <a:lvl9pPr marL="4114800" lvl="8" indent="-317500">
              <a:lnSpc>
                <a:spcPct val="100000"/>
              </a:lnSpc>
              <a:spcBef>
                <a:spcPts val="0"/>
              </a:spcBef>
              <a:spcAft>
                <a:spcPts val="0"/>
              </a:spcAft>
              <a:buClr>
                <a:schemeClr val="dk2"/>
              </a:buClr>
              <a:buSzPts val="1400"/>
              <a:buFont typeface="Alef"/>
              <a:buChar char="■"/>
              <a:defRPr>
                <a:solidFill>
                  <a:schemeClr val="dk2"/>
                </a:solidFill>
                <a:latin typeface="Alef"/>
                <a:ea typeface="Alef"/>
                <a:cs typeface="Alef"/>
                <a:sym typeface="Al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4"/>
        <p:cNvGrpSpPr/>
        <p:nvPr/>
      </p:nvGrpSpPr>
      <p:grpSpPr>
        <a:xfrm>
          <a:off x="0" y="0"/>
          <a:ext cx="0" cy="0"/>
          <a:chOff x="0" y="0"/>
          <a:chExt cx="0" cy="0"/>
        </a:xfrm>
      </p:grpSpPr>
      <p:sp>
        <p:nvSpPr>
          <p:cNvPr id="385" name="Google Shape;385;p39"/>
          <p:cNvSpPr txBox="1">
            <a:spLocks noGrp="1"/>
          </p:cNvSpPr>
          <p:nvPr>
            <p:ph type="subTitle" idx="1"/>
          </p:nvPr>
        </p:nvSpPr>
        <p:spPr>
          <a:xfrm>
            <a:off x="1981675" y="4015464"/>
            <a:ext cx="5630400" cy="51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FFC703"/>
              </a:buClr>
              <a:buSzPts val="1100"/>
              <a:buFont typeface="Arial"/>
              <a:buNone/>
            </a:pPr>
            <a:r>
              <a:rPr lang="fr-FR" dirty="0" smtClean="0"/>
              <a:t>Jean-François Clément</a:t>
            </a:r>
            <a:endParaRPr dirty="0"/>
          </a:p>
        </p:txBody>
      </p:sp>
      <p:sp>
        <p:nvSpPr>
          <p:cNvPr id="386" name="Google Shape;386;p39"/>
          <p:cNvSpPr txBox="1">
            <a:spLocks noGrp="1"/>
          </p:cNvSpPr>
          <p:nvPr>
            <p:ph type="ctrTitle"/>
          </p:nvPr>
        </p:nvSpPr>
        <p:spPr>
          <a:xfrm>
            <a:off x="1959197" y="618175"/>
            <a:ext cx="6865693" cy="29328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smtClean="0"/>
              <a:t>Internet au service de la diffusion des idées radicales </a:t>
            </a:r>
            <a:r>
              <a:rPr lang="fr-FR" dirty="0" smtClean="0"/>
              <a:t>de </a:t>
            </a:r>
            <a:r>
              <a:rPr lang="fr-FR" dirty="0" smtClean="0"/>
              <a:t>nature islamiste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713225" y="1287525"/>
            <a:ext cx="5001573" cy="3494716"/>
          </a:xfrm>
          <a:prstGeom prst="rect">
            <a:avLst/>
          </a:prstGeom>
        </p:spPr>
        <p:txBody>
          <a:bodyPr spcFirstLastPara="1" wrap="square" lIns="91425" tIns="91425" rIns="91425" bIns="91425" anchor="t" anchorCtr="0">
            <a:noAutofit/>
          </a:bodyPr>
          <a:lstStyle/>
          <a:p>
            <a:pPr marL="0" lvl="0" indent="0">
              <a:buNone/>
            </a:pPr>
            <a:r>
              <a:rPr lang="fr-FR" sz="1600" dirty="0"/>
              <a:t>G</a:t>
            </a:r>
            <a:r>
              <a:rPr lang="fr-FR" sz="1600" dirty="0" smtClean="0"/>
              <a:t>agner </a:t>
            </a:r>
            <a:r>
              <a:rPr lang="fr-FR" sz="1600" dirty="0"/>
              <a:t>son </a:t>
            </a:r>
            <a:r>
              <a:rPr lang="fr-FR" sz="1600" dirty="0" smtClean="0"/>
              <a:t>salut dans l’au-delà, bénéficier d’une sexualité enfin débordante, soumettre </a:t>
            </a:r>
            <a:r>
              <a:rPr lang="fr-FR" sz="1600" dirty="0"/>
              <a:t>la Terre à </a:t>
            </a:r>
            <a:r>
              <a:rPr lang="fr-FR" sz="1600" dirty="0" smtClean="0"/>
              <a:t>sa seule loi, également  </a:t>
            </a:r>
            <a:r>
              <a:rPr lang="fr-FR" sz="1600" dirty="0"/>
              <a:t>venger des siècles d’humiliation. </a:t>
            </a:r>
            <a:endParaRPr lang="fr-FR" sz="1600" dirty="0" smtClean="0"/>
          </a:p>
          <a:p>
            <a:pPr marL="0" lvl="0" indent="0">
              <a:buNone/>
            </a:pPr>
            <a:r>
              <a:rPr lang="fr-FR" sz="1600" dirty="0" smtClean="0"/>
              <a:t>Cela </a:t>
            </a:r>
            <a:r>
              <a:rPr lang="fr-FR" sz="1600" dirty="0"/>
              <a:t>fonctionne </a:t>
            </a:r>
            <a:r>
              <a:rPr lang="fr-FR" sz="1600" dirty="0" smtClean="0"/>
              <a:t>sur </a:t>
            </a:r>
            <a:r>
              <a:rPr lang="fr-FR" sz="1600" dirty="0"/>
              <a:t>des cerveaux formés par </a:t>
            </a:r>
            <a:r>
              <a:rPr lang="fr-FR" sz="1600" dirty="0" smtClean="0"/>
              <a:t>les sociétés </a:t>
            </a:r>
            <a:r>
              <a:rPr lang="fr-FR" sz="1600" dirty="0"/>
              <a:t>de communication et de </a:t>
            </a:r>
            <a:r>
              <a:rPr lang="fr-FR" sz="1600" dirty="0" smtClean="0"/>
              <a:t>consommation puisque la technologie occidentale et ses formes habituelles de production sont mises au service de ceux qui haïssent l’Occident.</a:t>
            </a:r>
            <a:endParaRPr sz="1600" dirty="0">
              <a:solidFill>
                <a:schemeClr val="lt2"/>
              </a:solidFill>
            </a:endParaRPr>
          </a:p>
        </p:txBody>
      </p:sp>
      <p:sp>
        <p:nvSpPr>
          <p:cNvPr id="392" name="Google Shape;392;p40"/>
          <p:cNvSpPr txBox="1">
            <a:spLocks noGrp="1"/>
          </p:cNvSpPr>
          <p:nvPr>
            <p:ph type="title"/>
          </p:nvPr>
        </p:nvSpPr>
        <p:spPr>
          <a:xfrm>
            <a:off x="298546" y="43206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L’offre des studios de Daech</a:t>
            </a:r>
            <a:endParaRPr sz="2800" dirty="0"/>
          </a:p>
        </p:txBody>
      </p:sp>
      <p:pic>
        <p:nvPicPr>
          <p:cNvPr id="4" name="Image 3"/>
          <p:cNvPicPr>
            <a:picLocks noChangeAspect="1"/>
          </p:cNvPicPr>
          <p:nvPr/>
        </p:nvPicPr>
        <p:blipFill>
          <a:blip r:embed="rId3"/>
          <a:stretch>
            <a:fillRect/>
          </a:stretch>
        </p:blipFill>
        <p:spPr>
          <a:xfrm>
            <a:off x="5501767" y="2785580"/>
            <a:ext cx="3929867" cy="2357920"/>
          </a:xfrm>
          <a:prstGeom prst="rect">
            <a:avLst/>
          </a:prstGeom>
        </p:spPr>
      </p:pic>
      <p:pic>
        <p:nvPicPr>
          <p:cNvPr id="5" name="Image 4" descr="Capture d’écran 2023-09-14 à 14.08.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68" y="0"/>
            <a:ext cx="3545831" cy="2361087"/>
          </a:xfrm>
          <a:prstGeom prst="rect">
            <a:avLst/>
          </a:prstGeom>
        </p:spPr>
      </p:pic>
    </p:spTree>
    <p:extLst>
      <p:ext uri="{BB962C8B-B14F-4D97-AF65-F5344CB8AC3E}">
        <p14:creationId xmlns:p14="http://schemas.microsoft.com/office/powerpoint/2010/main" val="422976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101429" y="2616718"/>
            <a:ext cx="6114402"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3600" dirty="0" smtClean="0"/>
              <a:t>Les réponses</a:t>
            </a:r>
            <a:endParaRPr sz="3600" dirty="0"/>
          </a:p>
        </p:txBody>
      </p:sp>
      <p:sp>
        <p:nvSpPr>
          <p:cNvPr id="426" name="Google Shape;426;p43"/>
          <p:cNvSpPr txBox="1">
            <a:spLocks noGrp="1"/>
          </p:cNvSpPr>
          <p:nvPr>
            <p:ph type="subTitle" idx="1"/>
          </p:nvPr>
        </p:nvSpPr>
        <p:spPr>
          <a:xfrm>
            <a:off x="2140304" y="3385538"/>
            <a:ext cx="3408351" cy="14699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Comment interrompre le recrutement des </a:t>
            </a:r>
            <a:r>
              <a:rPr lang="fr-FR" dirty="0" err="1" smtClean="0"/>
              <a:t>jihadistes</a:t>
            </a:r>
            <a:r>
              <a:rPr lang="fr-FR" dirty="0" smtClean="0"/>
              <a:t> venus du monde ou de « </a:t>
            </a:r>
            <a:r>
              <a:rPr lang="fr-FR" dirty="0" err="1" smtClean="0"/>
              <a:t>foreign</a:t>
            </a:r>
            <a:r>
              <a:rPr lang="fr-FR" dirty="0" smtClean="0"/>
              <a:t> </a:t>
            </a:r>
            <a:r>
              <a:rPr lang="fr-FR" dirty="0" err="1" smtClean="0"/>
              <a:t>fighters</a:t>
            </a:r>
            <a:r>
              <a:rPr lang="fr-FR" dirty="0" smtClean="0"/>
              <a:t> »?</a:t>
            </a:r>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smtClean="0"/>
              <a:t>2</a:t>
            </a:r>
            <a:endParaRPr dirty="0"/>
          </a:p>
        </p:txBody>
      </p:sp>
      <p:pic>
        <p:nvPicPr>
          <p:cNvPr id="6" name="Image 5" descr="aech-armeL300"/>
          <p:cNvPicPr/>
          <p:nvPr/>
        </p:nvPicPr>
        <p:blipFill>
          <a:blip r:embed="rId3">
            <a:extLst>
              <a:ext uri="{28A0092B-C50C-407E-A947-70E740481C1C}">
                <a14:useLocalDpi xmlns:a14="http://schemas.microsoft.com/office/drawing/2010/main" val="0"/>
              </a:ext>
            </a:extLst>
          </a:blip>
          <a:srcRect/>
          <a:stretch>
            <a:fillRect/>
          </a:stretch>
        </p:blipFill>
        <p:spPr bwMode="auto">
          <a:xfrm>
            <a:off x="5658189" y="0"/>
            <a:ext cx="3485811" cy="5143500"/>
          </a:xfrm>
          <a:prstGeom prst="rect">
            <a:avLst/>
          </a:prstGeom>
          <a:noFill/>
          <a:ln>
            <a:noFill/>
          </a:ln>
        </p:spPr>
      </p:pic>
    </p:spTree>
    <p:extLst>
      <p:ext uri="{BB962C8B-B14F-4D97-AF65-F5344CB8AC3E}">
        <p14:creationId xmlns:p14="http://schemas.microsoft.com/office/powerpoint/2010/main" val="2726889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713225" y="1287525"/>
            <a:ext cx="7717500" cy="3203700"/>
          </a:xfrm>
          <a:prstGeom prst="rect">
            <a:avLst/>
          </a:prstGeom>
        </p:spPr>
        <p:txBody>
          <a:bodyPr spcFirstLastPara="1" wrap="square" lIns="91425" tIns="91425" rIns="91425" bIns="91425" anchor="t" anchorCtr="0">
            <a:noAutofit/>
          </a:bodyPr>
          <a:lstStyle/>
          <a:p>
            <a:pPr marL="0" indent="0">
              <a:buNone/>
            </a:pPr>
            <a:endParaRPr lang="fr-FR" sz="1600" dirty="0"/>
          </a:p>
          <a:p>
            <a:pPr marL="0" lvl="0" indent="0" algn="l" rtl="0">
              <a:spcBef>
                <a:spcPts val="0"/>
              </a:spcBef>
              <a:spcAft>
                <a:spcPts val="0"/>
              </a:spcAft>
              <a:buNone/>
            </a:pPr>
            <a:endParaRPr sz="1600" dirty="0">
              <a:solidFill>
                <a:schemeClr val="lt2"/>
              </a:solidFill>
            </a:endParaRPr>
          </a:p>
        </p:txBody>
      </p:sp>
      <p:sp>
        <p:nvSpPr>
          <p:cNvPr id="392" name="Google Shape;392;p40"/>
          <p:cNvSpPr txBox="1">
            <a:spLocks noGrp="1"/>
          </p:cNvSpPr>
          <p:nvPr>
            <p:ph type="title"/>
          </p:nvPr>
        </p:nvSpPr>
        <p:spPr>
          <a:xfrm>
            <a:off x="531803" y="2506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Une quarantaine de thèses et d’ouvrages</a:t>
            </a:r>
            <a:endParaRPr sz="2800" dirty="0"/>
          </a:p>
        </p:txBody>
      </p:sp>
      <p:pic>
        <p:nvPicPr>
          <p:cNvPr id="2" name="Image 1" descr="Capture d’écran 2023-09-14 à 15.58.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377" y="984960"/>
            <a:ext cx="2916623" cy="4158540"/>
          </a:xfrm>
          <a:prstGeom prst="rect">
            <a:avLst/>
          </a:prstGeom>
        </p:spPr>
      </p:pic>
      <p:pic>
        <p:nvPicPr>
          <p:cNvPr id="3" name="Image 2" descr="Capture d’écran 2023-09-14 à 15.59.2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660" y="984960"/>
            <a:ext cx="2779627" cy="4158540"/>
          </a:xfrm>
          <a:prstGeom prst="rect">
            <a:avLst/>
          </a:prstGeom>
        </p:spPr>
      </p:pic>
      <p:pic>
        <p:nvPicPr>
          <p:cNvPr id="4" name="Image 3" descr="Capture d’écran 2023-09-14 à 16.00.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84960"/>
            <a:ext cx="3641659" cy="4158540"/>
          </a:xfrm>
          <a:prstGeom prst="rect">
            <a:avLst/>
          </a:prstGeom>
        </p:spPr>
      </p:pic>
    </p:spTree>
    <p:extLst>
      <p:ext uri="{BB962C8B-B14F-4D97-AF65-F5344CB8AC3E}">
        <p14:creationId xmlns:p14="http://schemas.microsoft.com/office/powerpoint/2010/main" val="12404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713225" y="1287525"/>
            <a:ext cx="7717500" cy="3203700"/>
          </a:xfrm>
          <a:prstGeom prst="rect">
            <a:avLst/>
          </a:prstGeom>
        </p:spPr>
        <p:txBody>
          <a:bodyPr spcFirstLastPara="1" wrap="square" lIns="91425" tIns="91425" rIns="91425" bIns="91425" anchor="t" anchorCtr="0">
            <a:noAutofit/>
          </a:bodyPr>
          <a:lstStyle/>
          <a:p>
            <a:pPr marL="0" indent="0">
              <a:buNone/>
            </a:pPr>
            <a:r>
              <a:rPr lang="fr-FR" sz="1600" dirty="0"/>
              <a:t>Les contre-discours sont </a:t>
            </a:r>
            <a:r>
              <a:rPr lang="fr-FR" sz="1600" dirty="0" smtClean="0"/>
              <a:t>inefficaces (ces adversaires de l’image utilisent des images car elles mettent l’amour du jihad dans le cœur des hommes). </a:t>
            </a:r>
          </a:p>
          <a:p>
            <a:pPr marL="0" indent="0">
              <a:buNone/>
            </a:pPr>
            <a:endParaRPr lang="fr-FR" sz="1600" dirty="0"/>
          </a:p>
          <a:p>
            <a:pPr marL="0" indent="0">
              <a:buNone/>
            </a:pPr>
            <a:r>
              <a:rPr lang="fr-FR" sz="1600" dirty="0" smtClean="0"/>
              <a:t>Les Américains ont essayé une </a:t>
            </a:r>
            <a:r>
              <a:rPr lang="fr-FR" sz="1600" dirty="0"/>
              <a:t>contre-propagande </a:t>
            </a:r>
            <a:r>
              <a:rPr lang="fr-FR" sz="1600" dirty="0" smtClean="0"/>
              <a:t>comme avec </a:t>
            </a:r>
            <a:r>
              <a:rPr lang="fr-FR" sz="1600" dirty="0"/>
              <a:t>la vidéo "</a:t>
            </a:r>
            <a:r>
              <a:rPr lang="fr-FR" sz="1600" dirty="0" err="1"/>
              <a:t>Think</a:t>
            </a:r>
            <a:r>
              <a:rPr lang="fr-FR" sz="1600" dirty="0"/>
              <a:t> </a:t>
            </a:r>
            <a:r>
              <a:rPr lang="fr-FR" sz="1600" dirty="0" err="1"/>
              <a:t>again</a:t>
            </a:r>
            <a:r>
              <a:rPr lang="fr-FR" sz="1600" dirty="0"/>
              <a:t> and </a:t>
            </a:r>
            <a:r>
              <a:rPr lang="fr-FR" sz="1600" dirty="0" err="1"/>
              <a:t>turn</a:t>
            </a:r>
            <a:r>
              <a:rPr lang="fr-FR" sz="1600" dirty="0"/>
              <a:t> </a:t>
            </a:r>
            <a:r>
              <a:rPr lang="fr-FR" sz="1600" dirty="0" err="1"/>
              <a:t>away</a:t>
            </a:r>
            <a:r>
              <a:rPr lang="fr-FR" sz="1600" dirty="0"/>
              <a:t>" produite par le Center for </a:t>
            </a:r>
            <a:r>
              <a:rPr lang="fr-FR" sz="1600" dirty="0" err="1"/>
              <a:t>Strategic</a:t>
            </a:r>
            <a:r>
              <a:rPr lang="fr-FR" sz="1600" dirty="0"/>
              <a:t> </a:t>
            </a:r>
            <a:r>
              <a:rPr lang="fr-FR" sz="1600" dirty="0" err="1"/>
              <a:t>Counterterrorism</a:t>
            </a:r>
            <a:r>
              <a:rPr lang="fr-FR" sz="1600" dirty="0"/>
              <a:t> Communication (une agence américaine), qui est censée dissuader les apprentis djihadistes en leur montrant les horreurs perpétrées par les djihadistes sur les zones de combats </a:t>
            </a:r>
            <a:r>
              <a:rPr lang="fr-FR" sz="1600" dirty="0" smtClean="0"/>
              <a:t>. En France, le </a:t>
            </a:r>
            <a:r>
              <a:rPr lang="fr-FR" sz="1600" dirty="0"/>
              <a:t>site Stop-</a:t>
            </a:r>
            <a:r>
              <a:rPr lang="fr-FR" sz="1600" dirty="0" err="1"/>
              <a:t>Jihadisme</a:t>
            </a:r>
            <a:r>
              <a:rPr lang="fr-FR" sz="1600" dirty="0"/>
              <a:t> disait « Si vous allez là-bas, vous allez mourir ou tuer des gens. » Mais, </a:t>
            </a:r>
            <a:r>
              <a:rPr lang="fr-FR" sz="1600" dirty="0" smtClean="0"/>
              <a:t>dans les deux ca	s, les </a:t>
            </a:r>
            <a:r>
              <a:rPr lang="fr-FR" sz="1600" dirty="0"/>
              <a:t>jeunes sont attirés par le djihad parce qu'on </a:t>
            </a:r>
            <a:r>
              <a:rPr lang="fr-FR" sz="1600" dirty="0" smtClean="0"/>
              <a:t>peut y </a:t>
            </a:r>
            <a:r>
              <a:rPr lang="fr-FR" sz="1600" dirty="0"/>
              <a:t>mourir et tuer.</a:t>
            </a:r>
          </a:p>
          <a:p>
            <a:pPr marL="0" indent="0">
              <a:buNone/>
            </a:pPr>
            <a:endParaRPr lang="fr-FR" sz="1600" dirty="0"/>
          </a:p>
          <a:p>
            <a:pPr marL="0" indent="0">
              <a:buNone/>
            </a:pPr>
            <a:r>
              <a:rPr lang="fr-FR" sz="1600" dirty="0" smtClean="0"/>
              <a:t>Des réponses ont été la censure : La </a:t>
            </a:r>
            <a:r>
              <a:rPr lang="fr-FR" sz="1600" dirty="0"/>
              <a:t>France </a:t>
            </a:r>
            <a:r>
              <a:rPr lang="fr-FR" sz="1600" dirty="0" smtClean="0"/>
              <a:t>a été parmi </a:t>
            </a:r>
            <a:r>
              <a:rPr lang="fr-FR" sz="1600" dirty="0"/>
              <a:t>les pays au monde qui demandent le plus à Facebook et </a:t>
            </a:r>
            <a:r>
              <a:rPr lang="fr-FR" sz="1600" dirty="0" err="1"/>
              <a:t>Twitter</a:t>
            </a:r>
            <a:r>
              <a:rPr lang="fr-FR" sz="1600" dirty="0"/>
              <a:t> de fermer des comptes. </a:t>
            </a:r>
            <a:r>
              <a:rPr lang="fr-FR" sz="1600" dirty="0" smtClean="0"/>
              <a:t>On n’a pas tenté l’infiltration ou le piratage des sites de Daech, peu </a:t>
            </a:r>
            <a:r>
              <a:rPr lang="fr-FR" sz="1600" dirty="0" err="1" smtClean="0"/>
              <a:t>utile.Promeneurs</a:t>
            </a:r>
            <a:r>
              <a:rPr lang="fr-FR" sz="1600" dirty="0" smtClean="0"/>
              <a:t> du Net : échec</a:t>
            </a:r>
          </a:p>
          <a:p>
            <a:pPr marL="0" indent="0">
              <a:buNone/>
            </a:pPr>
            <a:endParaRPr lang="fr-FR" sz="1600" dirty="0"/>
          </a:p>
          <a:p>
            <a:pPr marL="0" lvl="0" indent="0" algn="l" rtl="0">
              <a:spcBef>
                <a:spcPts val="0"/>
              </a:spcBef>
              <a:spcAft>
                <a:spcPts val="0"/>
              </a:spcAft>
              <a:buNone/>
            </a:pPr>
            <a:endParaRPr sz="1600" dirty="0">
              <a:solidFill>
                <a:schemeClr val="lt2"/>
              </a:solidFill>
            </a:endParaRPr>
          </a:p>
        </p:txBody>
      </p:sp>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Les réponses selon cette littérature</a:t>
            </a:r>
            <a:endParaRPr sz="2800" dirty="0"/>
          </a:p>
        </p:txBody>
      </p:sp>
    </p:spTree>
    <p:extLst>
      <p:ext uri="{BB962C8B-B14F-4D97-AF65-F5344CB8AC3E}">
        <p14:creationId xmlns:p14="http://schemas.microsoft.com/office/powerpoint/2010/main" val="4011484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713225" y="1287525"/>
            <a:ext cx="7717500" cy="3203700"/>
          </a:xfrm>
          <a:prstGeom prst="rect">
            <a:avLst/>
          </a:prstGeom>
        </p:spPr>
        <p:txBody>
          <a:bodyPr spcFirstLastPara="1" wrap="square" lIns="91425" tIns="91425" rIns="91425" bIns="91425" anchor="t" anchorCtr="0">
            <a:noAutofit/>
          </a:bodyPr>
          <a:lstStyle/>
          <a:p>
            <a:pPr marL="0" indent="0">
              <a:buNone/>
            </a:pPr>
            <a:r>
              <a:rPr lang="fr-FR" sz="1600" dirty="0"/>
              <a:t>Il y a deux bonnes </a:t>
            </a:r>
            <a:r>
              <a:rPr lang="fr-FR" sz="1600" dirty="0" smtClean="0"/>
              <a:t>réponses après les attentats de 2015 en France </a:t>
            </a:r>
            <a:r>
              <a:rPr lang="fr-FR" sz="1600" dirty="0"/>
              <a:t>:</a:t>
            </a:r>
          </a:p>
          <a:p>
            <a:pPr marL="342900" indent="-342900">
              <a:buAutoNum type="arabicParenR"/>
            </a:pPr>
            <a:r>
              <a:rPr lang="fr-FR" sz="1600" dirty="0"/>
              <a:t>Observer toutes les personnes qui contactent les réseaux qui diffusent ces films ou des films montrant comment réaliser des bombes, éventuellement les revues </a:t>
            </a:r>
            <a:r>
              <a:rPr lang="fr-FR" sz="1600" dirty="0" err="1"/>
              <a:t>jihadistes</a:t>
            </a:r>
            <a:r>
              <a:rPr lang="fr-FR" sz="1600" dirty="0"/>
              <a:t> comme </a:t>
            </a:r>
            <a:r>
              <a:rPr lang="fr-FR" sz="1600" dirty="0" err="1"/>
              <a:t>Dabiq</a:t>
            </a:r>
            <a:r>
              <a:rPr lang="fr-FR" sz="1600" dirty="0"/>
              <a:t> (inaccessibles en raison de la censure depuis des sites français, ce qui est peu efficace, mais accessibles sur les sites proche-orientaux ou américains). Etablir des cartes avec les noms de ces personnes et les heures de mises en relation (</a:t>
            </a:r>
            <a:r>
              <a:rPr lang="fr-FR" sz="1600" dirty="0" err="1"/>
              <a:t>Palentir</a:t>
            </a:r>
            <a:r>
              <a:rPr lang="fr-FR" sz="1600" dirty="0"/>
              <a:t> en France, Pegasus en Allemagne</a:t>
            </a:r>
            <a:r>
              <a:rPr lang="fr-FR" sz="1600" dirty="0" smtClean="0"/>
              <a:t>).</a:t>
            </a:r>
          </a:p>
          <a:p>
            <a:pPr marL="342900" indent="-342900">
              <a:buAutoNum type="arabicParenR"/>
            </a:pPr>
            <a:r>
              <a:rPr lang="fr-FR" sz="1600" dirty="0" smtClean="0"/>
              <a:t>On envoie ensuite automatiquement des virus aux ordinateurs repérés.</a:t>
            </a:r>
          </a:p>
          <a:p>
            <a:pPr marL="342900" indent="-342900">
              <a:buAutoNum type="arabicParenR"/>
            </a:pPr>
            <a:r>
              <a:rPr lang="fr-FR" sz="1600" dirty="0" smtClean="0"/>
              <a:t>On envoie aussi des faux messages à certains pour voir leurs réactions. C’est peu efficace.</a:t>
            </a:r>
          </a:p>
          <a:p>
            <a:pPr marL="342900" indent="-342900">
              <a:buAutoNum type="arabicParenR"/>
            </a:pPr>
            <a:endParaRPr lang="fr-FR" sz="1600" dirty="0"/>
          </a:p>
          <a:p>
            <a:pPr marL="342900" indent="-342900">
              <a:buAutoNum type="arabicParenR"/>
            </a:pPr>
            <a:r>
              <a:rPr lang="fr-FR" sz="1600" dirty="0" smtClean="0"/>
              <a:t>Le plus efficace est de détruire </a:t>
            </a:r>
            <a:r>
              <a:rPr lang="fr-FR" sz="1600" dirty="0"/>
              <a:t>sur le terrain Daech.</a:t>
            </a:r>
          </a:p>
          <a:p>
            <a:pPr marL="0" indent="0">
              <a:buNone/>
            </a:pPr>
            <a:endParaRPr lang="fr-FR" sz="1600" dirty="0"/>
          </a:p>
          <a:p>
            <a:pPr marL="0" lvl="0" indent="0" algn="l" rtl="0">
              <a:spcBef>
                <a:spcPts val="0"/>
              </a:spcBef>
              <a:spcAft>
                <a:spcPts val="0"/>
              </a:spcAft>
              <a:buNone/>
            </a:pPr>
            <a:endParaRPr sz="1600" dirty="0">
              <a:solidFill>
                <a:schemeClr val="lt2"/>
              </a:solidFill>
            </a:endParaRPr>
          </a:p>
        </p:txBody>
      </p:sp>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Les réponses</a:t>
            </a:r>
            <a:endParaRPr sz="2800" dirty="0"/>
          </a:p>
        </p:txBody>
      </p:sp>
    </p:spTree>
    <p:extLst>
      <p:ext uri="{BB962C8B-B14F-4D97-AF65-F5344CB8AC3E}">
        <p14:creationId xmlns:p14="http://schemas.microsoft.com/office/powerpoint/2010/main" val="3646982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503150" y="2577838"/>
            <a:ext cx="6114402"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3600" dirty="0" smtClean="0"/>
              <a:t>L’avenir</a:t>
            </a:r>
            <a:endParaRPr sz="3600" dirty="0"/>
          </a:p>
        </p:txBody>
      </p:sp>
      <p:sp>
        <p:nvSpPr>
          <p:cNvPr id="426" name="Google Shape;426;p43"/>
          <p:cNvSpPr txBox="1">
            <a:spLocks noGrp="1"/>
          </p:cNvSpPr>
          <p:nvPr>
            <p:ph type="subTitle" idx="1"/>
          </p:nvPr>
        </p:nvSpPr>
        <p:spPr>
          <a:xfrm>
            <a:off x="2503149" y="3385538"/>
            <a:ext cx="5984816" cy="14699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Internet est devenu une « terre » de jihad et le restera.</a:t>
            </a:r>
          </a:p>
          <a:p>
            <a:pPr marL="0" lvl="0" indent="0"/>
            <a:r>
              <a:rPr lang="fr-FR" dirty="0" smtClean="0"/>
              <a:t>Les sites garderont leur </a:t>
            </a:r>
            <a:r>
              <a:rPr lang="fr-FR" dirty="0"/>
              <a:t>qualités de vitesse, </a:t>
            </a:r>
            <a:r>
              <a:rPr lang="fr-FR" dirty="0" err="1" smtClean="0"/>
              <a:t>viralité</a:t>
            </a:r>
            <a:r>
              <a:rPr lang="fr-FR" dirty="0" smtClean="0"/>
              <a:t> (</a:t>
            </a:r>
            <a:r>
              <a:rPr lang="fr-FR" dirty="0"/>
              <a:t>selon une étude japonaise, les </a:t>
            </a:r>
            <a:r>
              <a:rPr lang="fr-FR" dirty="0" err="1"/>
              <a:t>tweets</a:t>
            </a:r>
            <a:r>
              <a:rPr lang="fr-FR" dirty="0"/>
              <a:t> qui sont le plus repris sont ceux qui se situent dans le registre de la </a:t>
            </a:r>
            <a:r>
              <a:rPr lang="fr-FR" dirty="0" smtClean="0"/>
              <a:t>colère), </a:t>
            </a:r>
            <a:r>
              <a:rPr lang="fr-FR" dirty="0"/>
              <a:t>interactivité, renvoi possible à des contenus plus </a:t>
            </a:r>
            <a:r>
              <a:rPr lang="fr-FR" dirty="0" smtClean="0"/>
              <a:t>riches. </a:t>
            </a:r>
            <a:endParaRPr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a:t>
            </a:r>
            <a:r>
              <a:rPr lang="fr-FR" dirty="0"/>
              <a:t>3</a:t>
            </a:r>
            <a:endParaRPr dirty="0"/>
          </a:p>
        </p:txBody>
      </p:sp>
    </p:spTree>
    <p:extLst>
      <p:ext uri="{BB962C8B-B14F-4D97-AF65-F5344CB8AC3E}">
        <p14:creationId xmlns:p14="http://schemas.microsoft.com/office/powerpoint/2010/main" val="417369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233751" y="1235684"/>
            <a:ext cx="4846069" cy="3572475"/>
          </a:xfrm>
          <a:prstGeom prst="rect">
            <a:avLst/>
          </a:prstGeom>
        </p:spPr>
        <p:txBody>
          <a:bodyPr spcFirstLastPara="1" wrap="square" lIns="91425" tIns="91425" rIns="91425" bIns="91425" anchor="t" anchorCtr="0">
            <a:noAutofit/>
          </a:bodyPr>
          <a:lstStyle/>
          <a:p>
            <a:pPr marL="0" lvl="0" indent="0">
              <a:buNone/>
            </a:pPr>
            <a:r>
              <a:rPr lang="fr-FR" sz="1600" dirty="0" smtClean="0">
                <a:solidFill>
                  <a:schemeClr val="lt2"/>
                </a:solidFill>
              </a:rPr>
              <a:t>Une forme nouvelle d’armée, une </a:t>
            </a:r>
            <a:r>
              <a:rPr lang="fr-FR" sz="1600" dirty="0" err="1" smtClean="0">
                <a:solidFill>
                  <a:schemeClr val="lt2"/>
                </a:solidFill>
              </a:rPr>
              <a:t>cyberarmée</a:t>
            </a:r>
            <a:r>
              <a:rPr lang="fr-FR" sz="1600" dirty="0">
                <a:solidFill>
                  <a:schemeClr val="lt2"/>
                </a:solidFill>
              </a:rPr>
              <a:t>, , sera nécessaire outre </a:t>
            </a:r>
            <a:r>
              <a:rPr lang="fr-FR" sz="1600" dirty="0" smtClean="0">
                <a:solidFill>
                  <a:schemeClr val="lt2"/>
                </a:solidFill>
              </a:rPr>
              <a:t>celle qui s’occupera de l’espace, à côte de l’infanterie, de la marine et de l’aviation.</a:t>
            </a:r>
          </a:p>
          <a:p>
            <a:pPr marL="0" lvl="0" indent="0">
              <a:buNone/>
            </a:pPr>
            <a:endParaRPr lang="fr-FR" sz="1600" dirty="0">
              <a:solidFill>
                <a:schemeClr val="lt2"/>
              </a:solidFill>
            </a:endParaRPr>
          </a:p>
          <a:p>
            <a:pPr marL="0" lvl="0" indent="0">
              <a:buNone/>
            </a:pPr>
            <a:r>
              <a:rPr lang="fr-FR" sz="1600" dirty="0" smtClean="0">
                <a:solidFill>
                  <a:schemeClr val="lt2"/>
                </a:solidFill>
              </a:rPr>
              <a:t>Mais on a aussi constaté qu’il n’y a pas de relation causale entre Internet et les engagements radicaux. </a:t>
            </a:r>
          </a:p>
          <a:p>
            <a:pPr marL="0" lvl="0" indent="0">
              <a:buNone/>
            </a:pPr>
            <a:endParaRPr lang="fr-FR" sz="1600" dirty="0" smtClean="0">
              <a:solidFill>
                <a:schemeClr val="lt2"/>
              </a:solidFill>
            </a:endParaRPr>
          </a:p>
          <a:p>
            <a:pPr marL="0" lvl="0" indent="0">
              <a:buNone/>
            </a:pPr>
            <a:r>
              <a:rPr lang="fr-FR" sz="1600" dirty="0" smtClean="0">
                <a:solidFill>
                  <a:schemeClr val="lt2"/>
                </a:solidFill>
              </a:rPr>
              <a:t>Les vraies radicalisations se sont opérées dans des interactions sociales réalisées dans le monde réel.</a:t>
            </a:r>
          </a:p>
          <a:p>
            <a:pPr marL="0" lvl="0" indent="0">
              <a:buNone/>
            </a:pPr>
            <a:r>
              <a:rPr lang="fr-FR" sz="1600" dirty="0" smtClean="0">
                <a:solidFill>
                  <a:schemeClr val="lt2"/>
                </a:solidFill>
              </a:rPr>
              <a:t>Une approche seulement centrée sur Internet sera nécessairement contre-productive.</a:t>
            </a:r>
            <a:endParaRPr sz="1600" dirty="0">
              <a:solidFill>
                <a:schemeClr val="lt2"/>
              </a:solidFill>
            </a:endParaRPr>
          </a:p>
        </p:txBody>
      </p:sp>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Les futures réponses</a:t>
            </a:r>
            <a:endParaRPr sz="2800" dirty="0"/>
          </a:p>
        </p:txBody>
      </p:sp>
      <p:pic>
        <p:nvPicPr>
          <p:cNvPr id="2" name="Image 1" descr="Capture d’écran 2023-09-14 à 16.04.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394" y="0"/>
            <a:ext cx="3636818" cy="5143500"/>
          </a:xfrm>
          <a:prstGeom prst="rect">
            <a:avLst/>
          </a:prstGeom>
        </p:spPr>
      </p:pic>
    </p:spTree>
    <p:extLst>
      <p:ext uri="{BB962C8B-B14F-4D97-AF65-F5344CB8AC3E}">
        <p14:creationId xmlns:p14="http://schemas.microsoft.com/office/powerpoint/2010/main" val="370165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713225" y="1287525"/>
            <a:ext cx="7717500" cy="320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600" dirty="0" smtClean="0">
                <a:solidFill>
                  <a:schemeClr val="lt2"/>
                </a:solidFill>
              </a:rPr>
              <a:t>Al-Qaïda en Afghanistan est le premier mouvement à utiliser Internet.</a:t>
            </a:r>
          </a:p>
          <a:p>
            <a:pPr marL="0" lvl="0" indent="0" algn="l" rtl="0">
              <a:spcBef>
                <a:spcPts val="0"/>
              </a:spcBef>
              <a:spcAft>
                <a:spcPts val="0"/>
              </a:spcAft>
              <a:buNone/>
            </a:pPr>
            <a:r>
              <a:rPr lang="fr-FR" sz="1600" dirty="0" smtClean="0">
                <a:solidFill>
                  <a:schemeClr val="lt2"/>
                </a:solidFill>
              </a:rPr>
              <a:t>Cet outil n’était pas utilisé par les générations précédentes qui devaient passer par les organes de propagande des Etats ou des associations utilisant pour atteindre les illettrés d’abord les cassettes puis les DVD (mais alors l’achat d’ordinateur avait un coût). </a:t>
            </a:r>
          </a:p>
          <a:p>
            <a:pPr marL="0" lvl="0" indent="0" algn="l" rtl="0">
              <a:spcBef>
                <a:spcPts val="0"/>
              </a:spcBef>
              <a:spcAft>
                <a:spcPts val="0"/>
              </a:spcAft>
              <a:buNone/>
            </a:pPr>
            <a:endParaRPr lang="fr-FR" sz="1600" dirty="0">
              <a:solidFill>
                <a:schemeClr val="lt2"/>
              </a:solidFill>
            </a:endParaRPr>
          </a:p>
          <a:p>
            <a:pPr marL="0" lvl="0" indent="0" algn="l" rtl="0">
              <a:spcBef>
                <a:spcPts val="0"/>
              </a:spcBef>
              <a:spcAft>
                <a:spcPts val="0"/>
              </a:spcAft>
              <a:buNone/>
            </a:pPr>
            <a:r>
              <a:rPr lang="fr-FR" sz="1600" dirty="0" smtClean="0">
                <a:solidFill>
                  <a:schemeClr val="lt2"/>
                </a:solidFill>
              </a:rPr>
              <a:t>Par la suite Daech a importé en Irak et en Syrie des spécialistes de l’Internet en Occident. Une recherche de personnes </a:t>
            </a:r>
            <a:r>
              <a:rPr lang="fr-FR" sz="1600" dirty="0" err="1" smtClean="0">
                <a:solidFill>
                  <a:schemeClr val="lt2"/>
                </a:solidFill>
              </a:rPr>
              <a:t>recrutables</a:t>
            </a:r>
            <a:r>
              <a:rPr lang="fr-FR" sz="1600" dirty="0" smtClean="0">
                <a:solidFill>
                  <a:schemeClr val="lt2"/>
                </a:solidFill>
              </a:rPr>
              <a:t> pour le Proche-Orient puis de « loups solitaires » à motiver s’est fait par cet outil.</a:t>
            </a:r>
            <a:endParaRPr sz="1600" dirty="0">
              <a:solidFill>
                <a:schemeClr val="lt2"/>
              </a:solidFill>
            </a:endParaRPr>
          </a:p>
        </p:txBody>
      </p:sp>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Introduction : objet ou regards de sujets</a:t>
            </a: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324463" y="1658879"/>
            <a:ext cx="5131160" cy="2967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600" dirty="0" smtClean="0">
                <a:solidFill>
                  <a:schemeClr val="lt2"/>
                </a:solidFill>
              </a:rPr>
              <a:t>Cela a rapidement attiré l’attention des services spécialisés dès 2010.</a:t>
            </a:r>
          </a:p>
          <a:p>
            <a:pPr marL="0" lvl="0" indent="0" algn="l" rtl="0">
              <a:spcBef>
                <a:spcPts val="0"/>
              </a:spcBef>
              <a:spcAft>
                <a:spcPts val="0"/>
              </a:spcAft>
              <a:buNone/>
            </a:pPr>
            <a:r>
              <a:rPr lang="fr-FR" sz="1600" dirty="0" smtClean="0">
                <a:solidFill>
                  <a:schemeClr val="lt2"/>
                </a:solidFill>
              </a:rPr>
              <a:t>Ben </a:t>
            </a:r>
            <a:r>
              <a:rPr lang="fr-FR" sz="1600" dirty="0">
                <a:solidFill>
                  <a:schemeClr val="lt2"/>
                </a:solidFill>
              </a:rPr>
              <a:t>L</a:t>
            </a:r>
            <a:r>
              <a:rPr lang="fr-FR" sz="1600" dirty="0" smtClean="0">
                <a:solidFill>
                  <a:schemeClr val="lt2"/>
                </a:solidFill>
              </a:rPr>
              <a:t>aden venait de défier le président Obama  en revendiquant l’attentat de Noël 2009 de Détroit afin de se faire reconnaître comme dirigeant de tous les musulmans radicaux du monde. Le film est publié sur </a:t>
            </a:r>
            <a:r>
              <a:rPr lang="fr-FR" sz="1600" dirty="0" err="1" smtClean="0">
                <a:solidFill>
                  <a:schemeClr val="lt2"/>
                </a:solidFill>
              </a:rPr>
              <a:t>Youtube</a:t>
            </a:r>
            <a:r>
              <a:rPr lang="fr-FR" sz="1600" dirty="0" smtClean="0">
                <a:solidFill>
                  <a:schemeClr val="lt2"/>
                </a:solidFill>
              </a:rPr>
              <a:t>.</a:t>
            </a:r>
          </a:p>
          <a:p>
            <a:pPr marL="0" lvl="0" indent="0" algn="l" rtl="0">
              <a:spcBef>
                <a:spcPts val="0"/>
              </a:spcBef>
              <a:spcAft>
                <a:spcPts val="0"/>
              </a:spcAft>
              <a:buNone/>
            </a:pPr>
            <a:r>
              <a:rPr lang="fr-FR" sz="1600" dirty="0" smtClean="0">
                <a:solidFill>
                  <a:schemeClr val="lt2"/>
                </a:solidFill>
              </a:rPr>
              <a:t>On a créé alors l’expression de « jihad virtuel » qui devient « la moitié du jihad ».</a:t>
            </a:r>
          </a:p>
          <a:p>
            <a:pPr marL="0" lvl="0" indent="0" algn="l" rtl="0">
              <a:spcBef>
                <a:spcPts val="0"/>
              </a:spcBef>
              <a:spcAft>
                <a:spcPts val="0"/>
              </a:spcAft>
              <a:buNone/>
            </a:pPr>
            <a:r>
              <a:rPr lang="fr-FR" sz="1600" dirty="0" smtClean="0">
                <a:solidFill>
                  <a:schemeClr val="lt2"/>
                </a:solidFill>
              </a:rPr>
              <a:t>Al-Qaïda crée alors une unité de production audiovisuelle en 2009.</a:t>
            </a:r>
          </a:p>
          <a:p>
            <a:pPr marL="0" lvl="0" indent="0" algn="l" rtl="0">
              <a:spcBef>
                <a:spcPts val="0"/>
              </a:spcBef>
              <a:spcAft>
                <a:spcPts val="0"/>
              </a:spcAft>
              <a:buNone/>
            </a:pPr>
            <a:r>
              <a:rPr lang="fr-FR" sz="1600" dirty="0" smtClean="0">
                <a:solidFill>
                  <a:schemeClr val="lt2"/>
                </a:solidFill>
              </a:rPr>
              <a:t>Le 11septembre entraîne une prise de conscience.</a:t>
            </a:r>
            <a:endParaRPr sz="1600" dirty="0">
              <a:solidFill>
                <a:schemeClr val="lt2"/>
              </a:solidFill>
            </a:endParaRPr>
          </a:p>
        </p:txBody>
      </p:sp>
      <p:sp>
        <p:nvSpPr>
          <p:cNvPr id="392" name="Google Shape;392;p40"/>
          <p:cNvSpPr txBox="1">
            <a:spLocks noGrp="1"/>
          </p:cNvSpPr>
          <p:nvPr>
            <p:ph type="title"/>
          </p:nvPr>
        </p:nvSpPr>
        <p:spPr>
          <a:xfrm>
            <a:off x="713225" y="445024"/>
            <a:ext cx="4548017" cy="7602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Introduction : un outil nouveau</a:t>
            </a:r>
            <a:endParaRPr dirty="0"/>
          </a:p>
        </p:txBody>
      </p:sp>
      <p:pic>
        <p:nvPicPr>
          <p:cNvPr id="2" name="Image 1" descr="Capture d’écran 2023-09-14 à 13.16.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169" y="0"/>
            <a:ext cx="3617831" cy="5143500"/>
          </a:xfrm>
          <a:prstGeom prst="rect">
            <a:avLst/>
          </a:prstGeom>
        </p:spPr>
      </p:pic>
    </p:spTree>
    <p:extLst>
      <p:ext uri="{BB962C8B-B14F-4D97-AF65-F5344CB8AC3E}">
        <p14:creationId xmlns:p14="http://schemas.microsoft.com/office/powerpoint/2010/main" val="166416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324463" y="1658879"/>
            <a:ext cx="5131160" cy="2967841"/>
          </a:xfrm>
          <a:prstGeom prst="rect">
            <a:avLst/>
          </a:prstGeom>
        </p:spPr>
        <p:txBody>
          <a:bodyPr spcFirstLastPara="1" wrap="square" lIns="91425" tIns="91425" rIns="91425" bIns="91425" anchor="t" anchorCtr="0">
            <a:noAutofit/>
          </a:bodyPr>
          <a:lstStyle/>
          <a:p>
            <a:pPr marL="0" indent="0">
              <a:buNone/>
            </a:pPr>
            <a:r>
              <a:rPr lang="fr-FR" sz="1600" dirty="0" smtClean="0">
                <a:solidFill>
                  <a:schemeClr val="lt2"/>
                </a:solidFill>
              </a:rPr>
              <a:t>Ce n’est plus Radio Europe Libre à destination des pays communistes, c’est le </a:t>
            </a:r>
            <a:r>
              <a:rPr lang="fr-FR" sz="1600" dirty="0" err="1"/>
              <a:t>sous-secrétariat</a:t>
            </a:r>
            <a:r>
              <a:rPr lang="fr-FR" sz="1600" dirty="0"/>
              <a:t> d’</a:t>
            </a:r>
            <a:r>
              <a:rPr lang="fr-FR" sz="1600" dirty="0" err="1"/>
              <a:t>État</a:t>
            </a:r>
            <a:r>
              <a:rPr lang="fr-FR" sz="1600" dirty="0"/>
              <a:t> à la Diplomatie Publique </a:t>
            </a:r>
            <a:r>
              <a:rPr lang="fr-FR" sz="1600" dirty="0" smtClean="0"/>
              <a:t>puis le  </a:t>
            </a:r>
            <a:r>
              <a:rPr lang="en-US" sz="1600" dirty="0" smtClean="0"/>
              <a:t>Office </a:t>
            </a:r>
            <a:r>
              <a:rPr lang="en-US" sz="1600" dirty="0"/>
              <a:t>of Strategic </a:t>
            </a:r>
            <a:r>
              <a:rPr lang="en-US" sz="1600" dirty="0" smtClean="0"/>
              <a:t>Influence pour </a:t>
            </a:r>
            <a:r>
              <a:rPr lang="en-US" sz="1600" dirty="0" err="1" smtClean="0"/>
              <a:t>atteindre</a:t>
            </a:r>
            <a:r>
              <a:rPr lang="en-US" sz="1600" dirty="0" smtClean="0"/>
              <a:t> les pays </a:t>
            </a:r>
            <a:r>
              <a:rPr lang="en-US" sz="1600" dirty="0" err="1" smtClean="0"/>
              <a:t>musulmans</a:t>
            </a:r>
            <a:r>
              <a:rPr lang="en-US" sz="1600" dirty="0" smtClean="0"/>
              <a:t> </a:t>
            </a:r>
            <a:r>
              <a:rPr lang="en-US" sz="1600" dirty="0" err="1" smtClean="0"/>
              <a:t>dans</a:t>
            </a:r>
            <a:r>
              <a:rPr lang="en-US" sz="1600" dirty="0" smtClean="0"/>
              <a:t> </a:t>
            </a:r>
            <a:r>
              <a:rPr lang="en-US" sz="1600" dirty="0" err="1" smtClean="0"/>
              <a:t>une</a:t>
            </a:r>
            <a:r>
              <a:rPr lang="en-US" sz="1600" dirty="0" smtClean="0"/>
              <a:t> “guerre </a:t>
            </a:r>
            <a:r>
              <a:rPr lang="en-US" sz="1600" dirty="0" err="1" smtClean="0"/>
              <a:t>globale</a:t>
            </a:r>
            <a:r>
              <a:rPr lang="en-US" sz="1600" dirty="0" smtClean="0"/>
              <a:t>” au </a:t>
            </a:r>
            <a:r>
              <a:rPr lang="en-US" sz="1600" dirty="0" err="1" smtClean="0"/>
              <a:t>terrorisme.L</a:t>
            </a:r>
            <a:r>
              <a:rPr lang="fr-FR" sz="1600" dirty="0" smtClean="0"/>
              <a:t>’Otan </a:t>
            </a:r>
            <a:r>
              <a:rPr lang="fr-FR" sz="1600" dirty="0"/>
              <a:t>s’est </a:t>
            </a:r>
            <a:r>
              <a:rPr lang="fr-FR" sz="1600" dirty="0" err="1"/>
              <a:t>dotée</a:t>
            </a:r>
            <a:r>
              <a:rPr lang="fr-FR" sz="1600" dirty="0"/>
              <a:t> </a:t>
            </a:r>
            <a:r>
              <a:rPr lang="fr-FR" sz="1600" dirty="0" smtClean="0"/>
              <a:t>d’une </a:t>
            </a:r>
            <a:r>
              <a:rPr lang="fr-FR" sz="1600" dirty="0"/>
              <a:t>Division de la Diplomatie Publique </a:t>
            </a:r>
            <a:r>
              <a:rPr lang="fr-FR" sz="1600" dirty="0" smtClean="0"/>
              <a:t>d’où une chaîne de télévision sur Internet (stratégie de contre-insurrection). Apparaissent les premiers « soldats cyber-communicants » attaquant les chaîne Al-Manar, al-</a:t>
            </a:r>
            <a:r>
              <a:rPr lang="fr-FR" sz="1600" dirty="0" err="1" smtClean="0"/>
              <a:t>Jazeera</a:t>
            </a:r>
            <a:r>
              <a:rPr lang="fr-FR" sz="1600" dirty="0" smtClean="0"/>
              <a:t> ou Al-</a:t>
            </a:r>
            <a:r>
              <a:rPr lang="fr-FR" sz="1600" dirty="0" err="1" smtClean="0"/>
              <a:t>Aqsa</a:t>
            </a:r>
            <a:r>
              <a:rPr lang="fr-FR" sz="1600" dirty="0" smtClean="0"/>
              <a:t> TV..</a:t>
            </a:r>
            <a:endParaRPr lang="fr-FR" sz="1600" dirty="0"/>
          </a:p>
          <a:p>
            <a:pPr marL="0" indent="0">
              <a:buNone/>
            </a:pPr>
            <a:endParaRPr lang="en-US" sz="1600" dirty="0"/>
          </a:p>
          <a:p>
            <a:pPr marL="0" indent="0">
              <a:buNone/>
            </a:pPr>
            <a:endParaRPr lang="fr-FR" sz="1600" dirty="0"/>
          </a:p>
          <a:p>
            <a:pPr marL="0" lvl="0" indent="0" algn="l" rtl="0">
              <a:spcBef>
                <a:spcPts val="0"/>
              </a:spcBef>
              <a:spcAft>
                <a:spcPts val="0"/>
              </a:spcAft>
              <a:buNone/>
            </a:pPr>
            <a:endParaRPr sz="1600" dirty="0">
              <a:solidFill>
                <a:schemeClr val="lt2"/>
              </a:solidFill>
            </a:endParaRPr>
          </a:p>
        </p:txBody>
      </p:sp>
      <p:sp>
        <p:nvSpPr>
          <p:cNvPr id="392" name="Google Shape;392;p40"/>
          <p:cNvSpPr txBox="1">
            <a:spLocks noGrp="1"/>
          </p:cNvSpPr>
          <p:nvPr>
            <p:ph type="title"/>
          </p:nvPr>
        </p:nvSpPr>
        <p:spPr>
          <a:xfrm>
            <a:off x="713225" y="445024"/>
            <a:ext cx="4548017" cy="7602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Introduction : un outil nouveau</a:t>
            </a:r>
            <a:endParaRPr dirty="0"/>
          </a:p>
        </p:txBody>
      </p:sp>
      <p:pic>
        <p:nvPicPr>
          <p:cNvPr id="3" name="Image 2" descr="Capture d’écran 2023-09-15 à 09.23.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744" y="0"/>
            <a:ext cx="3635256" cy="5143500"/>
          </a:xfrm>
          <a:prstGeom prst="rect">
            <a:avLst/>
          </a:prstGeom>
        </p:spPr>
      </p:pic>
    </p:spTree>
    <p:extLst>
      <p:ext uri="{BB962C8B-B14F-4D97-AF65-F5344CB8AC3E}">
        <p14:creationId xmlns:p14="http://schemas.microsoft.com/office/powerpoint/2010/main" val="387578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467010" y="2423519"/>
            <a:ext cx="3900080" cy="21124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600" dirty="0" smtClean="0">
                <a:solidFill>
                  <a:schemeClr val="lt2"/>
                </a:solidFill>
              </a:rPr>
              <a:t>Maxime </a:t>
            </a:r>
            <a:r>
              <a:rPr lang="fr-FR" sz="1600" dirty="0" err="1" smtClean="0">
                <a:solidFill>
                  <a:schemeClr val="lt2"/>
                </a:solidFill>
              </a:rPr>
              <a:t>Hauchard</a:t>
            </a:r>
            <a:r>
              <a:rPr lang="fr-FR" sz="1600" dirty="0" smtClean="0">
                <a:solidFill>
                  <a:schemeClr val="lt2"/>
                </a:solidFill>
              </a:rPr>
              <a:t> est non musulman. Il est recruté en France par le biais d’Internet et se rend en Syrie.</a:t>
            </a:r>
          </a:p>
          <a:p>
            <a:pPr marL="0" lvl="0" indent="0" algn="l" rtl="0">
              <a:spcBef>
                <a:spcPts val="0"/>
              </a:spcBef>
              <a:spcAft>
                <a:spcPts val="0"/>
              </a:spcAft>
              <a:buNone/>
            </a:pPr>
            <a:r>
              <a:rPr lang="fr-FR" sz="1600" dirty="0" smtClean="0">
                <a:solidFill>
                  <a:schemeClr val="lt2"/>
                </a:solidFill>
              </a:rPr>
              <a:t>On se demande alors par quels mécanisme cela est possible.</a:t>
            </a:r>
          </a:p>
          <a:p>
            <a:pPr marL="0" lvl="0" indent="0" algn="l" rtl="0">
              <a:spcBef>
                <a:spcPts val="0"/>
              </a:spcBef>
              <a:spcAft>
                <a:spcPts val="0"/>
              </a:spcAft>
              <a:buNone/>
            </a:pPr>
            <a:r>
              <a:rPr lang="fr-FR" sz="1600" dirty="0" smtClean="0">
                <a:solidFill>
                  <a:schemeClr val="lt2"/>
                </a:solidFill>
              </a:rPr>
              <a:t>Car très rapidement, Daech crée un service spécialisé fournissant Internet en documents et films d’exécution d’otages.</a:t>
            </a:r>
          </a:p>
        </p:txBody>
      </p:sp>
      <p:sp>
        <p:nvSpPr>
          <p:cNvPr id="392" name="Google Shape;392;p40"/>
          <p:cNvSpPr txBox="1">
            <a:spLocks noGrp="1"/>
          </p:cNvSpPr>
          <p:nvPr>
            <p:ph type="title"/>
          </p:nvPr>
        </p:nvSpPr>
        <p:spPr>
          <a:xfrm>
            <a:off x="388763" y="445025"/>
            <a:ext cx="4017204" cy="16026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Introduction : Daech ou l’Etat islamique</a:t>
            </a:r>
            <a:endParaRPr dirty="0"/>
          </a:p>
        </p:txBody>
      </p:sp>
      <p:pic>
        <p:nvPicPr>
          <p:cNvPr id="2" name="Image 1" descr="Capture d’écran 2023-09-14 à 13.29.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557" y="0"/>
            <a:ext cx="4274475" cy="5143500"/>
          </a:xfrm>
          <a:prstGeom prst="rect">
            <a:avLst/>
          </a:prstGeom>
        </p:spPr>
      </p:pic>
    </p:spTree>
    <p:extLst>
      <p:ext uri="{BB962C8B-B14F-4D97-AF65-F5344CB8AC3E}">
        <p14:creationId xmlns:p14="http://schemas.microsoft.com/office/powerpoint/2010/main" val="255940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p:nvPr/>
        </p:nvSpPr>
        <p:spPr>
          <a:xfrm>
            <a:off x="940950" y="1613100"/>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1"/>
          <p:cNvSpPr/>
          <p:nvPr/>
        </p:nvSpPr>
        <p:spPr>
          <a:xfrm>
            <a:off x="940950" y="2785252"/>
            <a:ext cx="8844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1"/>
          <p:cNvSpPr/>
          <p:nvPr/>
        </p:nvSpPr>
        <p:spPr>
          <a:xfrm>
            <a:off x="4855200" y="1613100"/>
            <a:ext cx="834600" cy="799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sujets abordés</a:t>
            </a:r>
            <a:endParaRPr dirty="0"/>
          </a:p>
        </p:txBody>
      </p:sp>
      <p:sp>
        <p:nvSpPr>
          <p:cNvPr id="402" name="Google Shape;402;p41"/>
          <p:cNvSpPr txBox="1">
            <a:spLocks noGrp="1"/>
          </p:cNvSpPr>
          <p:nvPr>
            <p:ph type="subTitle" idx="1"/>
          </p:nvPr>
        </p:nvSpPr>
        <p:spPr>
          <a:xfrm>
            <a:off x="1935199" y="1508200"/>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mécanismes utilisés</a:t>
            </a:r>
            <a:endParaRPr dirty="0"/>
          </a:p>
        </p:txBody>
      </p:sp>
      <p:sp>
        <p:nvSpPr>
          <p:cNvPr id="403" name="Google Shape;403;p41"/>
          <p:cNvSpPr txBox="1">
            <a:spLocks noGrp="1"/>
          </p:cNvSpPr>
          <p:nvPr>
            <p:ph type="subTitle" idx="2"/>
          </p:nvPr>
        </p:nvSpPr>
        <p:spPr>
          <a:xfrm>
            <a:off x="5812099" y="1508200"/>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Les réponses</a:t>
            </a:r>
            <a:endParaRPr dirty="0"/>
          </a:p>
        </p:txBody>
      </p:sp>
      <p:sp>
        <p:nvSpPr>
          <p:cNvPr id="404" name="Google Shape;404;p41"/>
          <p:cNvSpPr txBox="1">
            <a:spLocks noGrp="1"/>
          </p:cNvSpPr>
          <p:nvPr>
            <p:ph type="subTitle" idx="3"/>
          </p:nvPr>
        </p:nvSpPr>
        <p:spPr>
          <a:xfrm>
            <a:off x="1987034" y="2931243"/>
            <a:ext cx="26124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L’avenir</a:t>
            </a:r>
            <a:endParaRPr dirty="0"/>
          </a:p>
        </p:txBody>
      </p:sp>
      <p:sp>
        <p:nvSpPr>
          <p:cNvPr id="410" name="Google Shape;410;p41"/>
          <p:cNvSpPr txBox="1">
            <a:spLocks noGrp="1"/>
          </p:cNvSpPr>
          <p:nvPr>
            <p:ph type="title" idx="9"/>
          </p:nvPr>
        </p:nvSpPr>
        <p:spPr>
          <a:xfrm>
            <a:off x="969275"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11" name="Google Shape;411;p41"/>
          <p:cNvSpPr txBox="1">
            <a:spLocks noGrp="1"/>
          </p:cNvSpPr>
          <p:nvPr>
            <p:ph type="title" idx="13"/>
          </p:nvPr>
        </p:nvSpPr>
        <p:spPr>
          <a:xfrm>
            <a:off x="4855200" y="1775825"/>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12" name="Google Shape;412;p41"/>
          <p:cNvSpPr txBox="1">
            <a:spLocks noGrp="1"/>
          </p:cNvSpPr>
          <p:nvPr>
            <p:ph type="title" idx="14"/>
          </p:nvPr>
        </p:nvSpPr>
        <p:spPr>
          <a:xfrm>
            <a:off x="969275" y="2949028"/>
            <a:ext cx="834600" cy="46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3"/>
          <p:cNvSpPr/>
          <p:nvPr/>
        </p:nvSpPr>
        <p:spPr>
          <a:xfrm>
            <a:off x="2162550" y="995913"/>
            <a:ext cx="1707300" cy="1543500"/>
          </a:xfrm>
          <a:prstGeom prst="diamond">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txBox="1">
            <a:spLocks noGrp="1"/>
          </p:cNvSpPr>
          <p:nvPr>
            <p:ph type="title"/>
          </p:nvPr>
        </p:nvSpPr>
        <p:spPr>
          <a:xfrm>
            <a:off x="2503150" y="2577838"/>
            <a:ext cx="6114402"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3600" dirty="0" smtClean="0"/>
              <a:t>Les mécanismes utilisés</a:t>
            </a:r>
            <a:endParaRPr sz="3600" dirty="0"/>
          </a:p>
        </p:txBody>
      </p:sp>
      <p:sp>
        <p:nvSpPr>
          <p:cNvPr id="426" name="Google Shape;426;p43"/>
          <p:cNvSpPr txBox="1">
            <a:spLocks noGrp="1"/>
          </p:cNvSpPr>
          <p:nvPr>
            <p:ph type="subTitle" idx="1"/>
          </p:nvPr>
        </p:nvSpPr>
        <p:spPr>
          <a:xfrm>
            <a:off x="2503149" y="3385538"/>
            <a:ext cx="3408351" cy="14699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7" name="Google Shape;427;p43"/>
          <p:cNvSpPr txBox="1">
            <a:spLocks noGrp="1"/>
          </p:cNvSpPr>
          <p:nvPr>
            <p:ph type="title" idx="2"/>
          </p:nvPr>
        </p:nvSpPr>
        <p:spPr>
          <a:xfrm>
            <a:off x="2503150" y="1254500"/>
            <a:ext cx="1952700" cy="105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285587" y="846884"/>
            <a:ext cx="5105242" cy="3507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600" dirty="0" smtClean="0">
                <a:solidFill>
                  <a:schemeClr val="lt2"/>
                </a:solidFill>
              </a:rPr>
              <a:t>Daech chercher avant tout à créer une terreur en montrant des exécutions collectives de plus en plus dramatiques, mises en scène par des professionnels. Ces centres de productions sont le studio de la terreur situé à Raqqa. Il est bien équipé en matériels et en spécialistes.</a:t>
            </a:r>
          </a:p>
          <a:p>
            <a:pPr marL="0" indent="0">
              <a:buNone/>
            </a:pPr>
            <a:r>
              <a:rPr lang="fr-FR" sz="1600" dirty="0" smtClean="0">
                <a:solidFill>
                  <a:schemeClr val="lt2"/>
                </a:solidFill>
              </a:rPr>
              <a:t>A été recruté </a:t>
            </a:r>
            <a:r>
              <a:rPr lang="fr-FR" sz="1600" dirty="0"/>
              <a:t>Abou Abdel Rahman </a:t>
            </a:r>
            <a:r>
              <a:rPr lang="fr-FR" sz="1600" dirty="0" err="1"/>
              <a:t>al­Amriki</a:t>
            </a:r>
            <a:r>
              <a:rPr lang="fr-FR" sz="1600" dirty="0"/>
              <a:t>, un </a:t>
            </a:r>
            <a:r>
              <a:rPr lang="fr-FR" sz="1600" dirty="0" err="1"/>
              <a:t>Américain</a:t>
            </a:r>
            <a:r>
              <a:rPr lang="fr-FR" sz="1600" dirty="0"/>
              <a:t> converti ayant travaillé dans l'industrie du </a:t>
            </a:r>
            <a:r>
              <a:rPr lang="fr-FR" sz="1600" dirty="0" err="1"/>
              <a:t>cinéma</a:t>
            </a:r>
            <a:r>
              <a:rPr lang="fr-FR" sz="1600" dirty="0"/>
              <a:t> </a:t>
            </a:r>
            <a:r>
              <a:rPr lang="fr-FR" sz="1600" dirty="0" smtClean="0"/>
              <a:t>à Hollywood. Il écrit les scénarios de </a:t>
            </a:r>
            <a:r>
              <a:rPr lang="fr-FR" sz="1600" dirty="0"/>
              <a:t>le pilote jordanien </a:t>
            </a:r>
            <a:r>
              <a:rPr lang="fr-FR" sz="1600" dirty="0" err="1"/>
              <a:t>brûle</a:t>
            </a:r>
            <a:r>
              <a:rPr lang="fr-FR" sz="1600" dirty="0"/>
              <a:t>́ dans sa cage, c'est lui ; les enfants </a:t>
            </a:r>
            <a:r>
              <a:rPr lang="fr-FR" sz="1600" dirty="0" err="1"/>
              <a:t>chargés</a:t>
            </a:r>
            <a:r>
              <a:rPr lang="fr-FR" sz="1600" dirty="0"/>
              <a:t> de retrouver des espions pour les abattre d'une seule balle dans la </a:t>
            </a:r>
            <a:r>
              <a:rPr lang="fr-FR" sz="1600" dirty="0" err="1"/>
              <a:t>tête</a:t>
            </a:r>
            <a:r>
              <a:rPr lang="fr-FR" sz="1600" dirty="0"/>
              <a:t> dans une macabre </a:t>
            </a:r>
            <a:r>
              <a:rPr lang="fr-FR" sz="1600" dirty="0" err="1"/>
              <a:t>réplique</a:t>
            </a:r>
            <a:r>
              <a:rPr lang="fr-FR" sz="1600" dirty="0"/>
              <a:t> de </a:t>
            </a:r>
            <a:r>
              <a:rPr lang="fr-FR" sz="1600" dirty="0" smtClean="0"/>
              <a:t>« Fort Boyard"</a:t>
            </a:r>
            <a:r>
              <a:rPr lang="fr-FR" sz="1600" dirty="0"/>
              <a:t>, c'est lui aussi ; les tenues orange des otages </a:t>
            </a:r>
            <a:r>
              <a:rPr lang="fr-FR" sz="1600" dirty="0" err="1"/>
              <a:t>décapités</a:t>
            </a:r>
            <a:r>
              <a:rPr lang="fr-FR" sz="1600" dirty="0"/>
              <a:t>, c'est encore lui. Et encore, le cas du journaliste britannique John </a:t>
            </a:r>
            <a:r>
              <a:rPr lang="fr-FR" sz="1600" dirty="0" err="1"/>
              <a:t>Cantlie</a:t>
            </a:r>
            <a:r>
              <a:rPr lang="fr-FR" sz="1600" dirty="0"/>
              <a:t>, tout à la fois otage et </a:t>
            </a:r>
            <a:r>
              <a:rPr lang="fr-FR" sz="1600" dirty="0" smtClean="0"/>
              <a:t>« </a:t>
            </a:r>
            <a:r>
              <a:rPr lang="fr-FR" sz="1600" dirty="0" err="1" smtClean="0"/>
              <a:t>envoye</a:t>
            </a:r>
            <a:r>
              <a:rPr lang="fr-FR" sz="1600" dirty="0" smtClean="0"/>
              <a:t>́ </a:t>
            </a:r>
            <a:r>
              <a:rPr lang="fr-FR" sz="1600" dirty="0" err="1" smtClean="0"/>
              <a:t>spécial</a:t>
            </a:r>
            <a:r>
              <a:rPr lang="fr-FR" sz="1600" dirty="0" smtClean="0"/>
              <a:t>" contraint.</a:t>
            </a:r>
            <a:endParaRPr lang="fr-FR" sz="1600" dirty="0"/>
          </a:p>
          <a:p>
            <a:pPr marL="0" indent="0">
              <a:buNone/>
            </a:pPr>
            <a:endParaRPr lang="fr-FR" sz="1600" dirty="0" smtClean="0">
              <a:solidFill>
                <a:schemeClr val="lt2"/>
              </a:solidFill>
            </a:endParaRPr>
          </a:p>
        </p:txBody>
      </p:sp>
      <p:sp>
        <p:nvSpPr>
          <p:cNvPr id="392" name="Google Shape;392;p40"/>
          <p:cNvSpPr txBox="1">
            <a:spLocks noGrp="1"/>
          </p:cNvSpPr>
          <p:nvPr>
            <p:ph type="title"/>
          </p:nvPr>
        </p:nvSpPr>
        <p:spPr>
          <a:xfrm>
            <a:off x="454051" y="15990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Les mécanismes</a:t>
            </a:r>
            <a:endParaRPr sz="2800" dirty="0"/>
          </a:p>
        </p:txBody>
      </p:sp>
      <p:pic>
        <p:nvPicPr>
          <p:cNvPr id="3" name="Image 2"/>
          <p:cNvPicPr>
            <a:picLocks noChangeAspect="1"/>
          </p:cNvPicPr>
          <p:nvPr/>
        </p:nvPicPr>
        <p:blipFill>
          <a:blip r:embed="rId3"/>
          <a:stretch>
            <a:fillRect/>
          </a:stretch>
        </p:blipFill>
        <p:spPr>
          <a:xfrm>
            <a:off x="5703120" y="2073600"/>
            <a:ext cx="3440880" cy="1944000"/>
          </a:xfrm>
          <a:prstGeom prst="rect">
            <a:avLst/>
          </a:prstGeom>
        </p:spPr>
      </p:pic>
      <p:pic>
        <p:nvPicPr>
          <p:cNvPr id="4" name="Image 3"/>
          <p:cNvPicPr>
            <a:picLocks noChangeAspect="1"/>
          </p:cNvPicPr>
          <p:nvPr/>
        </p:nvPicPr>
        <p:blipFill>
          <a:blip r:embed="rId4"/>
          <a:stretch>
            <a:fillRect/>
          </a:stretch>
        </p:blipFill>
        <p:spPr>
          <a:xfrm>
            <a:off x="5685586" y="194400"/>
            <a:ext cx="3458414" cy="1671840"/>
          </a:xfrm>
          <a:prstGeom prst="rect">
            <a:avLst/>
          </a:prstGeom>
        </p:spPr>
      </p:pic>
    </p:spTree>
    <p:extLst>
      <p:ext uri="{BB962C8B-B14F-4D97-AF65-F5344CB8AC3E}">
        <p14:creationId xmlns:p14="http://schemas.microsoft.com/office/powerpoint/2010/main" val="68333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body" idx="1"/>
          </p:nvPr>
        </p:nvSpPr>
        <p:spPr>
          <a:xfrm>
            <a:off x="713225" y="1287525"/>
            <a:ext cx="5001573" cy="3494716"/>
          </a:xfrm>
          <a:prstGeom prst="rect">
            <a:avLst/>
          </a:prstGeom>
        </p:spPr>
        <p:txBody>
          <a:bodyPr spcFirstLastPara="1" wrap="square" lIns="91425" tIns="91425" rIns="91425" bIns="91425" anchor="t" anchorCtr="0">
            <a:noAutofit/>
          </a:bodyPr>
          <a:lstStyle/>
          <a:p>
            <a:pPr marL="0" lvl="0" indent="0">
              <a:buNone/>
            </a:pPr>
            <a:r>
              <a:rPr lang="fr-FR" sz="1600" dirty="0">
                <a:solidFill>
                  <a:schemeClr val="lt2"/>
                </a:solidFill>
              </a:rPr>
              <a:t>Le modèle est celui des jeux d’Internet, de la téléréalité ou des films à grand spectacle hollywoodiens et non le documentaire </a:t>
            </a:r>
            <a:r>
              <a:rPr lang="fr-FR" sz="1600" dirty="0" smtClean="0">
                <a:solidFill>
                  <a:schemeClr val="lt2"/>
                </a:solidFill>
              </a:rPr>
              <a:t>factuel (musique omniprésente et dramatique, usage de drones, ralentis, mise en situation des personnages). Le morbide est toujours associé au kitsch. Les </a:t>
            </a:r>
            <a:r>
              <a:rPr lang="fr-FR" sz="1600" dirty="0">
                <a:solidFill>
                  <a:schemeClr val="lt2"/>
                </a:solidFill>
              </a:rPr>
              <a:t>acteurs tueurs sont masqués, les victimes montrent leurs émotions. On met, entre pop culture et Coran cité, en scène la mise à mort de l’ennemi comme un divertissement.</a:t>
            </a:r>
          </a:p>
          <a:p>
            <a:pPr marL="0" lvl="0" indent="0">
              <a:buNone/>
            </a:pPr>
            <a:r>
              <a:rPr lang="fr-FR" sz="1600" dirty="0">
                <a:solidFill>
                  <a:schemeClr val="lt2"/>
                </a:solidFill>
              </a:rPr>
              <a:t>La communication est au cœur de la stratégie de Daech</a:t>
            </a:r>
            <a:r>
              <a:rPr lang="fr-FR" sz="1600" dirty="0" smtClean="0">
                <a:solidFill>
                  <a:schemeClr val="lt2"/>
                </a:solidFill>
              </a:rPr>
              <a:t>. Le but est de créer des images performatives, qui incitent à l’action tout en renforçant un sentiment d’appartenance.</a:t>
            </a:r>
            <a:endParaRPr lang="fr-FR" sz="1600" dirty="0">
              <a:solidFill>
                <a:schemeClr val="lt2"/>
              </a:solidFill>
            </a:endParaRPr>
          </a:p>
          <a:p>
            <a:pPr marL="0" lvl="0" indent="0" algn="l" rtl="0">
              <a:spcBef>
                <a:spcPts val="0"/>
              </a:spcBef>
              <a:spcAft>
                <a:spcPts val="0"/>
              </a:spcAft>
              <a:buNone/>
            </a:pPr>
            <a:endParaRPr sz="1600" dirty="0">
              <a:solidFill>
                <a:schemeClr val="lt2"/>
              </a:solidFill>
            </a:endParaRPr>
          </a:p>
        </p:txBody>
      </p:sp>
      <p:sp>
        <p:nvSpPr>
          <p:cNvPr id="392" name="Google Shape;392;p4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2800" dirty="0" smtClean="0"/>
              <a:t>Le réalisation al-</a:t>
            </a:r>
            <a:r>
              <a:rPr lang="fr-FR" sz="2800" dirty="0" err="1" smtClean="0"/>
              <a:t>Amriki</a:t>
            </a:r>
            <a:endParaRPr sz="2800" dirty="0"/>
          </a:p>
        </p:txBody>
      </p:sp>
      <p:pic>
        <p:nvPicPr>
          <p:cNvPr id="2" name="Image 1"/>
          <p:cNvPicPr>
            <a:picLocks noChangeAspect="1"/>
          </p:cNvPicPr>
          <p:nvPr/>
        </p:nvPicPr>
        <p:blipFill>
          <a:blip r:embed="rId3"/>
          <a:stretch>
            <a:fillRect/>
          </a:stretch>
        </p:blipFill>
        <p:spPr>
          <a:xfrm>
            <a:off x="5787829" y="0"/>
            <a:ext cx="3356171" cy="2233379"/>
          </a:xfrm>
          <a:prstGeom prst="rect">
            <a:avLst/>
          </a:prstGeom>
        </p:spPr>
      </p:pic>
      <p:pic>
        <p:nvPicPr>
          <p:cNvPr id="3" name="Image 2"/>
          <p:cNvPicPr>
            <a:picLocks noChangeAspect="1"/>
          </p:cNvPicPr>
          <p:nvPr/>
        </p:nvPicPr>
        <p:blipFill>
          <a:blip r:embed="rId4"/>
          <a:stretch>
            <a:fillRect/>
          </a:stretch>
        </p:blipFill>
        <p:spPr>
          <a:xfrm>
            <a:off x="5802466" y="3175200"/>
            <a:ext cx="3341533" cy="1968300"/>
          </a:xfrm>
          <a:prstGeom prst="rect">
            <a:avLst/>
          </a:prstGeom>
        </p:spPr>
      </p:pic>
    </p:spTree>
    <p:extLst>
      <p:ext uri="{BB962C8B-B14F-4D97-AF65-F5344CB8AC3E}">
        <p14:creationId xmlns:p14="http://schemas.microsoft.com/office/powerpoint/2010/main" val="2653309077"/>
      </p:ext>
    </p:extLst>
  </p:cSld>
  <p:clrMapOvr>
    <a:masterClrMapping/>
  </p:clrMapOvr>
</p:sld>
</file>

<file path=ppt/theme/theme1.xml><?xml version="1.0" encoding="utf-8"?>
<a:theme xmlns:a="http://schemas.openxmlformats.org/drawingml/2006/main" name="Islamic Dietary Laws by Slidesgo">
  <a:themeElements>
    <a:clrScheme name="Simple Light">
      <a:dk1>
        <a:srgbClr val="1A2752"/>
      </a:dk1>
      <a:lt1>
        <a:srgbClr val="FFFFFF"/>
      </a:lt1>
      <a:dk2>
        <a:srgbClr val="B89C76"/>
      </a:dk2>
      <a:lt2>
        <a:srgbClr val="B8B1A1"/>
      </a:lt2>
      <a:accent1>
        <a:srgbClr val="FFFFFF"/>
      </a:accent1>
      <a:accent2>
        <a:srgbClr val="FFFFFF"/>
      </a:accent2>
      <a:accent3>
        <a:srgbClr val="FFFFFF"/>
      </a:accent3>
      <a:accent4>
        <a:srgbClr val="FFFFFF"/>
      </a:accent4>
      <a:accent5>
        <a:srgbClr val="FFFFFF"/>
      </a:accent5>
      <a:accent6>
        <a:srgbClr val="FFFFFF"/>
      </a:accent6>
      <a:hlink>
        <a:srgbClr val="B8B1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7948</TotalTime>
  <Words>979</Words>
  <Application>Microsoft Macintosh PowerPoint</Application>
  <PresentationFormat>Présentation à l'écran (16:9)</PresentationFormat>
  <Paragraphs>66</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Islamic Dietary Laws by Slidesgo</vt:lpstr>
      <vt:lpstr>Internet au service de la diffusion des idées radicales de nature islamiste</vt:lpstr>
      <vt:lpstr>Introduction : objet ou regards de sujets</vt:lpstr>
      <vt:lpstr>Introduction : un outil nouveau</vt:lpstr>
      <vt:lpstr>Introduction : un outil nouveau</vt:lpstr>
      <vt:lpstr>Introduction : Daech ou l’Etat islamique</vt:lpstr>
      <vt:lpstr>Les sujets abordés</vt:lpstr>
      <vt:lpstr>Les mécanismes utilisés</vt:lpstr>
      <vt:lpstr>Les mécanismes</vt:lpstr>
      <vt:lpstr>Le réalisation al-Amriki</vt:lpstr>
      <vt:lpstr>L’offre des studios de Daech</vt:lpstr>
      <vt:lpstr>Les réponses</vt:lpstr>
      <vt:lpstr>Une quarantaine de thèses et d’ouvrages</vt:lpstr>
      <vt:lpstr>Les réponses selon cette littérature</vt:lpstr>
      <vt:lpstr>Les réponses</vt:lpstr>
      <vt:lpstr>L’avenir</vt:lpstr>
      <vt:lpstr>Les futures réponses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DIETARY LAWS</dc:title>
  <cp:lastModifiedBy>Jean-François Clément</cp:lastModifiedBy>
  <cp:revision>70</cp:revision>
  <dcterms:modified xsi:type="dcterms:W3CDTF">2023-09-15T07:40:34Z</dcterms:modified>
</cp:coreProperties>
</file>