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256" r:id="rId2"/>
    <p:sldId id="353" r:id="rId3"/>
    <p:sldId id="351" r:id="rId4"/>
    <p:sldId id="354" r:id="rId5"/>
    <p:sldId id="267" r:id="rId6"/>
    <p:sldId id="362" r:id="rId7"/>
    <p:sldId id="340" r:id="rId8"/>
    <p:sldId id="364" r:id="rId9"/>
    <p:sldId id="363" r:id="rId10"/>
    <p:sldId id="361" r:id="rId11"/>
    <p:sldId id="357" r:id="rId12"/>
    <p:sldId id="365" r:id="rId13"/>
    <p:sldId id="332" r:id="rId14"/>
  </p:sldIdLst>
  <p:sldSz cx="9144000" cy="6858000" type="screen4x3"/>
  <p:notesSz cx="6669088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66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590" autoAdjust="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notesViewPr>
    <p:cSldViewPr>
      <p:cViewPr varScale="1">
        <p:scale>
          <a:sx n="53" d="100"/>
          <a:sy n="53" d="100"/>
        </p:scale>
        <p:origin x="2952" y="84"/>
      </p:cViewPr>
      <p:guideLst>
        <p:guide orient="horz" pos="3080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/>
              <a:t>ORIV Alsace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8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796"/>
            <a:ext cx="2889250" cy="48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286796"/>
            <a:ext cx="2889250" cy="48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7B6D6EC-1833-48D5-BABD-B026684722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2427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A01F8-F7C9-410D-8454-2D60B39DBE14}" type="datetimeFigureOut">
              <a:rPr lang="fr-FR" smtClean="0"/>
              <a:t>17/03/2019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8B120-22AC-41FB-B02E-A2FAAA9A74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3350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645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270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63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60016-8EB3-426C-8D8B-5763CD7B6D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98508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6EE00-E0DC-49A3-AF00-331DEDC5C6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02446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D3CCB-9887-4129-AF72-FB30E526CA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61658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7CDF4-53C8-4249-A454-96BC4A506B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74722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3D388-716F-463A-84AD-569625A9C57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0246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B7243-3CD3-487A-9FB4-B7D470DF0F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31535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70339-F295-4CAA-B7FE-F2118598F7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9554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5326-AFAF-48A5-8DEA-AC779CB0AB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39538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F7B95-F506-46A7-BFC4-4DC76A4FC0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16206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4AECA-05A3-4C74-94DE-C84A3CC531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97010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95528-4EE0-4E6C-A8FE-0FB2035CD2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46023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fr-FR" smtClean="0"/>
              <a:t>ORIV – 2018</a:t>
            </a:r>
            <a:endParaRPr lang="fr-FR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3C4F0D-4E54-4D02-B26F-DCA91DA2F4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med"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iv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  <a:noFill/>
        </p:spPr>
        <p:txBody>
          <a:bodyPr lIns="92075" tIns="46038" rIns="92075" bIns="46038"/>
          <a:lstStyle/>
          <a:p>
            <a:pPr algn="l" eaLnBrk="1" hangingPunct="1"/>
            <a:r>
              <a:rPr lang="fr-FR" altLang="fr-FR" b="1" dirty="0" smtClean="0"/>
              <a:t>Etat </a:t>
            </a:r>
            <a:r>
              <a:rPr lang="fr-FR" altLang="fr-FR" b="1" dirty="0"/>
              <a:t>des lieux et évolutions récentes des migrations</a:t>
            </a:r>
            <a:br>
              <a:rPr lang="fr-FR" altLang="fr-FR" b="1" dirty="0"/>
            </a:br>
            <a:r>
              <a:rPr lang="fr-FR" altLang="fr-FR" b="1" dirty="0"/>
              <a:t>dans le </a:t>
            </a:r>
            <a:r>
              <a:rPr lang="fr-FR" altLang="fr-FR" b="1" dirty="0" err="1"/>
              <a:t>Grand-Est</a:t>
            </a:r>
            <a:endParaRPr lang="fr-FR" altLang="fr-FR" sz="5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5445125"/>
            <a:ext cx="6400800" cy="79216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fr-FR" altLang="fr-FR" b="1" dirty="0" smtClean="0">
                <a:latin typeface="Arial Narrow" pitchFamily="34" charset="0"/>
              </a:rPr>
              <a:t>Intervention ORIV – M. Maffessoli</a:t>
            </a:r>
          </a:p>
          <a:p>
            <a:pPr eaLnBrk="1" hangingPunct="1"/>
            <a:endParaRPr lang="fr-FR" altLang="fr-FR" dirty="0" smtClean="0">
              <a:latin typeface="Arial Narrow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ORIV – 2019</a:t>
            </a:r>
            <a:endParaRPr lang="fr-F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ORIV – 2018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73062" y="340014"/>
            <a:ext cx="5502275" cy="2924175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3445452"/>
            <a:ext cx="5249531" cy="327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37180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08001" y="1939076"/>
            <a:ext cx="6447501" cy="38453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1" y="271744"/>
            <a:ext cx="4289736" cy="333466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443" y="3327541"/>
            <a:ext cx="5477626" cy="273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65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043608" y="2154508"/>
            <a:ext cx="6447501" cy="38453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2852936"/>
            <a:ext cx="4458677" cy="2448528"/>
          </a:xfrm>
          <a:prstGeom prst="rect">
            <a:avLst/>
          </a:prstGeom>
        </p:spPr>
      </p:pic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55027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fr-FR" altLang="fr-FR" sz="4800" b="1" dirty="0" smtClean="0">
                <a:latin typeface="+mn-lt"/>
              </a:rPr>
              <a:t>Une diversité de pays d’origine…</a:t>
            </a:r>
          </a:p>
        </p:txBody>
      </p:sp>
    </p:spTree>
    <p:extLst>
      <p:ext uri="{BB962C8B-B14F-4D97-AF65-F5344CB8AC3E}">
        <p14:creationId xmlns:p14="http://schemas.microsoft.com/office/powerpoint/2010/main" val="39870566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1187450" y="2133600"/>
            <a:ext cx="7488238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2066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buFont typeface="Monotype Sorts" pitchFamily="2" charset="2"/>
              <a:buNone/>
            </a:pPr>
            <a:r>
              <a:rPr lang="fr-FR" altLang="fr-FR" sz="3600" b="1">
                <a:latin typeface="Skia" pitchFamily="2" charset="0"/>
              </a:rPr>
              <a:t>  </a:t>
            </a:r>
            <a:endParaRPr lang="fr-FR" altLang="fr-FR" sz="3200">
              <a:latin typeface="Arial Narrow" pitchFamily="34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62171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fr-FR" altLang="fr-FR" sz="4800" b="1" dirty="0" smtClean="0">
                <a:latin typeface="+mn-lt"/>
              </a:rPr>
              <a:t>Constats données socio-</a:t>
            </a:r>
            <a:br>
              <a:rPr lang="fr-FR" altLang="fr-FR" sz="4800" b="1" dirty="0" smtClean="0">
                <a:latin typeface="+mn-lt"/>
              </a:rPr>
            </a:br>
            <a:r>
              <a:rPr lang="fr-FR" altLang="fr-FR" sz="4800" b="1" dirty="0" smtClean="0">
                <a:latin typeface="+mn-lt"/>
              </a:rPr>
              <a:t>démographiques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552" y="2068532"/>
            <a:ext cx="8516937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Une répartition spécifique par pays d’origine :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Une diversité dans les origines nationales des immigrés, en particulier des primo-arrivants.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Une </a:t>
            </a:r>
            <a:r>
              <a:rPr lang="fr-FR" sz="2000" dirty="0" err="1" smtClean="0">
                <a:latin typeface="+mn-lt"/>
                <a:ea typeface="Verdana" pitchFamily="34" charset="0"/>
                <a:cs typeface="Verdana" pitchFamily="34" charset="0"/>
              </a:rPr>
              <a:t>sur-représentation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 de certaines origines (notamment des ressortissants hors UE maitrisant peu la langue française).</a:t>
            </a:r>
            <a:endParaRPr lang="fr-FR" sz="20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U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n </a:t>
            </a: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phénomène qui s’accroit : l’arrivée de nouvelles 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migrations de l’Europe de l’Est mais aussi des territoires en guerre.</a:t>
            </a:r>
          </a:p>
          <a:p>
            <a:pPr>
              <a:defRPr/>
            </a:pP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ce fait une diversité des profils </a:t>
            </a:r>
            <a:r>
              <a:rPr lang="fr-FR" sz="2000" dirty="0" err="1">
                <a:latin typeface="+mn-lt"/>
                <a:ea typeface="Verdana" pitchFamily="34" charset="0"/>
                <a:cs typeface="Verdana" pitchFamily="34" charset="0"/>
              </a:rPr>
              <a:t>socio-démographiques</a:t>
            </a: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 avec des tendances marquantes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Des profils de plus en plus 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variés et des vécus migratoires différents.</a:t>
            </a:r>
            <a:endParaRPr lang="fr-FR" sz="20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U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ne </a:t>
            </a: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féminisation de la 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migration et un vieillissement.</a:t>
            </a:r>
            <a:endParaRPr lang="fr-FR" sz="2000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un 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plus grand nombre de communes concernées et en même temps une concentration sur certaines.</a:t>
            </a:r>
            <a:endParaRPr lang="fr-FR" sz="2000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ORIV – 2019</a:t>
            </a:r>
            <a:endParaRPr lang="fr-F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476250"/>
            <a:ext cx="7772400" cy="1143000"/>
          </a:xfrm>
        </p:spPr>
        <p:txBody>
          <a:bodyPr/>
          <a:lstStyle/>
          <a:p>
            <a:r>
              <a:rPr lang="fr-FR" altLang="fr-FR" b="1" smtClean="0"/>
              <a:t>Présentation de l’ORIV</a:t>
            </a:r>
            <a:endParaRPr lang="fr-FR" altLang="fr-FR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988840"/>
            <a:ext cx="8589963" cy="3024188"/>
          </a:xfrm>
        </p:spPr>
        <p:txBody>
          <a:bodyPr/>
          <a:lstStyle/>
          <a:p>
            <a:r>
              <a:rPr lang="fr-FR" altLang="fr-FR" sz="2400" dirty="0" smtClean="0"/>
              <a:t>L’Observatoire régional de l’intégration et de la ville est une association de droit local, qui assure une fonction de centre de ressources régional (région Grand Est) : </a:t>
            </a:r>
            <a:r>
              <a:rPr lang="fr-FR" altLang="fr-FR" sz="2400" dirty="0" smtClean="0">
                <a:hlinkClick r:id="rId3"/>
              </a:rPr>
              <a:t>www.oriv.org</a:t>
            </a:r>
            <a:r>
              <a:rPr lang="fr-FR" altLang="fr-FR" sz="2400" dirty="0" smtClean="0"/>
              <a:t>.</a:t>
            </a:r>
            <a:endParaRPr lang="fr-FR" altLang="fr-FR" sz="1400" b="1" dirty="0" smtClean="0">
              <a:latin typeface="Skia" pitchFamily="2" charset="0"/>
            </a:endParaRPr>
          </a:p>
          <a:p>
            <a:r>
              <a:rPr lang="fr-FR" altLang="fr-FR" sz="2400" dirty="0" smtClean="0"/>
              <a:t>Créé en 1992 (devenu association en 1996) l’observatoire intervient dans trois domaines : intégration des immigrés, prévention des discriminations et politique de la ville.</a:t>
            </a:r>
          </a:p>
          <a:p>
            <a:r>
              <a:rPr lang="fr-FR" altLang="fr-FR" sz="2400" dirty="0" smtClean="0"/>
              <a:t>Quatre « métiers » : la mise à disposition et la diffusion de ressources (centre de documentation), la production de connaissances, la « confrontation » des cultures professionnelles, l’accompagnement des acteurs dans leurs actions de manière souvent territorialisé.</a:t>
            </a:r>
          </a:p>
          <a:p>
            <a:pPr marL="0" indent="0">
              <a:buNone/>
            </a:pPr>
            <a:endParaRPr lang="fr-FR" altLang="fr-FR" sz="2000" dirty="0" smtClean="0">
              <a:latin typeface="Tahoma" pitchFamily="34" charset="0"/>
            </a:endParaRPr>
          </a:p>
        </p:txBody>
      </p:sp>
      <p:pic>
        <p:nvPicPr>
          <p:cNvPr id="3076" name="Picture 5" descr="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5943600"/>
            <a:ext cx="55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ORIV – 2019</a:t>
            </a:r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z="3600" b="1" dirty="0" smtClean="0"/>
              <a:t>Une difficulté à nommer les publics</a:t>
            </a:r>
            <a:r>
              <a:rPr lang="fr-FR" altLang="fr-FR" sz="1800" b="1" dirty="0" smtClean="0"/>
              <a:t>… </a:t>
            </a:r>
            <a:r>
              <a:rPr lang="fr-FR" altLang="fr-FR" sz="2400" b="1" dirty="0" smtClean="0"/>
              <a:t>approche par le droit et/ou la visibilité sociale</a:t>
            </a:r>
            <a:endParaRPr lang="fr-FR" altLang="fr-FR" b="1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3" y="1989138"/>
            <a:ext cx="8496175" cy="4464050"/>
          </a:xfrm>
        </p:spPr>
        <p:txBody>
          <a:bodyPr/>
          <a:lstStyle/>
          <a:p>
            <a:pPr>
              <a:defRPr/>
            </a:pPr>
            <a:r>
              <a:rPr lang="fr-FR" sz="2000" dirty="0" smtClean="0"/>
              <a:t>La </a:t>
            </a:r>
            <a:r>
              <a:rPr lang="fr-FR" sz="2000" u="sng" dirty="0"/>
              <a:t>notion d’étranger </a:t>
            </a:r>
            <a:r>
              <a:rPr lang="fr-FR" sz="2000" dirty="0"/>
              <a:t>est fondée sur le critère juridique de la nationalité : « est étrangère toute personne résidant en France et n’ayant pas la nationalité française ». </a:t>
            </a:r>
            <a:endParaRPr lang="fr-FR" sz="2000" dirty="0" smtClean="0"/>
          </a:p>
          <a:p>
            <a:pPr>
              <a:defRPr/>
            </a:pPr>
            <a:r>
              <a:rPr lang="fr-FR" sz="2000" dirty="0" smtClean="0"/>
              <a:t>La </a:t>
            </a:r>
            <a:r>
              <a:rPr lang="fr-FR" sz="2000" u="sng" dirty="0"/>
              <a:t>notion d’immigré </a:t>
            </a:r>
            <a:r>
              <a:rPr lang="fr-FR" sz="2000" dirty="0"/>
              <a:t>renvoie au fait que la personne ainsi désignée a vécu la migration, quel que soit son statut administratif actuel au regard de la nationalité. </a:t>
            </a:r>
            <a:endParaRPr lang="fr-FR" sz="2000" dirty="0" smtClean="0"/>
          </a:p>
          <a:p>
            <a:pPr marL="400050" lvl="1" indent="0">
              <a:buFontTx/>
              <a:buNone/>
              <a:defRPr/>
            </a:pPr>
            <a:r>
              <a:rPr lang="fr-FR" sz="1800" i="1" dirty="0" smtClean="0"/>
              <a:t>Ainsi </a:t>
            </a:r>
            <a:r>
              <a:rPr lang="fr-FR" sz="1800" i="1" dirty="0"/>
              <a:t>« est immigrée toute personne née étrangère, dans un pays étranger, et qui vit en France ». </a:t>
            </a:r>
            <a:r>
              <a:rPr lang="fr-FR" sz="1800" i="1" dirty="0" smtClean="0"/>
              <a:t>Un </a:t>
            </a:r>
            <a:r>
              <a:rPr lang="fr-FR" sz="1800" i="1" dirty="0"/>
              <a:t>immigré peut avoir obtenu, ou non, depuis son arrivée en France, la nationalité française</a:t>
            </a:r>
            <a:r>
              <a:rPr lang="fr-FR" sz="1800" i="1" dirty="0" smtClean="0"/>
              <a:t>.</a:t>
            </a:r>
          </a:p>
          <a:p>
            <a:pPr marL="342900" lvl="1" indent="-342900">
              <a:buFontTx/>
              <a:buChar char="•"/>
              <a:defRPr/>
            </a:pPr>
            <a:r>
              <a:rPr lang="fr-FR" sz="2000" u="sng" dirty="0" smtClean="0">
                <a:ea typeface="+mn-ea"/>
              </a:rPr>
              <a:t>Les notions de « demandeur d’asile », de « réfugié » </a:t>
            </a:r>
            <a:r>
              <a:rPr lang="fr-FR" sz="2000" dirty="0" smtClean="0">
                <a:ea typeface="+mn-ea"/>
              </a:rPr>
              <a:t>renvoie à des statuts administratifs</a:t>
            </a:r>
          </a:p>
          <a:p>
            <a:pPr marL="342900" lvl="1" indent="-342900">
              <a:buFontTx/>
              <a:buChar char="•"/>
              <a:defRPr/>
            </a:pPr>
            <a:r>
              <a:rPr lang="fr-FR" sz="2000" dirty="0" smtClean="0">
                <a:ea typeface="+mn-ea"/>
              </a:rPr>
              <a:t>Les </a:t>
            </a:r>
            <a:r>
              <a:rPr lang="fr-FR" sz="2000" u="sng" dirty="0">
                <a:ea typeface="+mn-ea"/>
              </a:rPr>
              <a:t>autres notions</a:t>
            </a:r>
            <a:r>
              <a:rPr lang="fr-FR" sz="2000" dirty="0" smtClean="0">
                <a:ea typeface="+mn-ea"/>
              </a:rPr>
              <a:t>… « issue de l’immigration », « première génération » mais aussi « descendants de…. » : à utiliser avec précaution.</a:t>
            </a:r>
            <a:endParaRPr lang="fr-FR" sz="2000" dirty="0"/>
          </a:p>
          <a:p>
            <a:pPr>
              <a:defRPr/>
            </a:pP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ORIV – 2019</a:t>
            </a:r>
            <a:endParaRPr lang="fr-F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505825" cy="1143000"/>
          </a:xfrm>
        </p:spPr>
        <p:txBody>
          <a:bodyPr/>
          <a:lstStyle/>
          <a:p>
            <a:pPr algn="l"/>
            <a:r>
              <a:rPr lang="fr-FR" altLang="fr-FR" b="1" dirty="0" smtClean="0"/>
              <a:t>Quelques précautions préalables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4272" y="1935956"/>
            <a:ext cx="8516938" cy="4065588"/>
          </a:xfrm>
        </p:spPr>
        <p:txBody>
          <a:bodyPr/>
          <a:lstStyle/>
          <a:p>
            <a:r>
              <a:rPr lang="fr-FR" altLang="fr-FR" sz="2400" dirty="0" smtClean="0"/>
              <a:t>Migrants, déplacés, immigrés, étrangers, demandeurs d’asile, réfugiés, déboutés… de qui parle t’on ? </a:t>
            </a:r>
          </a:p>
          <a:p>
            <a:r>
              <a:rPr lang="fr-FR" altLang="fr-FR" sz="2400" dirty="0"/>
              <a:t>Une nécessité : la vigilance </a:t>
            </a:r>
            <a:r>
              <a:rPr lang="fr-FR" altLang="fr-FR" sz="2400" dirty="0" smtClean="0"/>
              <a:t>sémantique… une nécessité de reconnaissance (pour la construction personnelle et pour accéder au droit).</a:t>
            </a:r>
            <a:endParaRPr lang="fr-FR" altLang="fr-FR" sz="2400" dirty="0"/>
          </a:p>
          <a:p>
            <a:r>
              <a:rPr lang="fr-FR" altLang="fr-FR" sz="2400" dirty="0" smtClean="0"/>
              <a:t>Peut-on les mesurer ? Comment ?</a:t>
            </a:r>
          </a:p>
          <a:p>
            <a:r>
              <a:rPr lang="fr-FR" altLang="fr-FR" sz="2400" dirty="0" smtClean="0"/>
              <a:t>Immigration, politique d’immigration, politique d’asile, intégration et politique d’intégration… Des notions souvent confondues !</a:t>
            </a:r>
          </a:p>
          <a:p>
            <a:r>
              <a:rPr lang="fr-FR" altLang="fr-FR" sz="2400" dirty="0"/>
              <a:t>Une différence entre les processus sociaux et démographiques et les politiques </a:t>
            </a:r>
            <a:r>
              <a:rPr lang="fr-FR" altLang="fr-FR" sz="2400" dirty="0" smtClean="0"/>
              <a:t>publiques mais aussi l’opinion publique (trois registre d’analyse distincts).</a:t>
            </a:r>
            <a:endParaRPr lang="fr-FR" altLang="fr-FR" sz="2400" dirty="0"/>
          </a:p>
          <a:p>
            <a:endParaRPr lang="fr-FR" altLang="fr-FR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20583" y="402730"/>
            <a:ext cx="8424936" cy="1143000"/>
          </a:xfrm>
        </p:spPr>
        <p:txBody>
          <a:bodyPr/>
          <a:lstStyle/>
          <a:p>
            <a:pPr algn="l" eaLnBrk="1" hangingPunct="1"/>
            <a:r>
              <a:rPr lang="fr-FR" altLang="fr-FR" sz="4800" b="1" dirty="0" smtClean="0"/>
              <a:t>Une présence immigrée différenciée</a:t>
            </a:r>
            <a:endParaRPr lang="fr-FR" altLang="fr-FR" dirty="0" smtClean="0"/>
          </a:p>
        </p:txBody>
      </p:sp>
      <p:sp>
        <p:nvSpPr>
          <p:cNvPr id="2" name="Rectangle 1"/>
          <p:cNvSpPr/>
          <p:nvPr/>
        </p:nvSpPr>
        <p:spPr>
          <a:xfrm>
            <a:off x="529033" y="2348880"/>
            <a:ext cx="80645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latin typeface="+mj-lt"/>
                <a:ea typeface="Verdana" pitchFamily="34" charset="0"/>
                <a:cs typeface="Verdana" pitchFamily="34" charset="0"/>
              </a:rPr>
              <a:t>Des différences territoriales fruit de l’histoire </a:t>
            </a:r>
            <a:r>
              <a:rPr lang="fr-FR" sz="2400" dirty="0" smtClean="0">
                <a:latin typeface="+mj-lt"/>
                <a:ea typeface="Verdana" pitchFamily="34" charset="0"/>
                <a:cs typeface="Verdana" pitchFamily="34" charset="0"/>
              </a:rPr>
              <a:t>économique historiquement … aujourd’hui marquée également par les orientations des politiques publiques.</a:t>
            </a:r>
          </a:p>
          <a:p>
            <a:pPr>
              <a:lnSpc>
                <a:spcPct val="90000"/>
              </a:lnSpc>
              <a:defRPr/>
            </a:pPr>
            <a:endParaRPr lang="fr-FR" sz="2400" dirty="0"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latin typeface="+mj-lt"/>
                <a:ea typeface="Verdana" pitchFamily="34" charset="0"/>
                <a:cs typeface="Verdana" pitchFamily="34" charset="0"/>
              </a:rPr>
              <a:t>De ce fait une présence </a:t>
            </a:r>
            <a:r>
              <a:rPr lang="fr-FR" sz="2400" dirty="0">
                <a:latin typeface="+mj-lt"/>
                <a:ea typeface="Verdana" pitchFamily="34" charset="0"/>
                <a:cs typeface="Verdana" pitchFamily="34" charset="0"/>
              </a:rPr>
              <a:t>atypique </a:t>
            </a:r>
            <a:r>
              <a:rPr lang="fr-FR" sz="2400" dirty="0" smtClean="0">
                <a:latin typeface="+mj-lt"/>
                <a:ea typeface="Verdana" pitchFamily="34" charset="0"/>
                <a:cs typeface="Verdana" pitchFamily="34" charset="0"/>
              </a:rPr>
              <a:t>selon les territoires en </a:t>
            </a:r>
            <a:r>
              <a:rPr lang="fr-FR" sz="2400" dirty="0">
                <a:latin typeface="+mj-lt"/>
                <a:ea typeface="Verdana" pitchFamily="34" charset="0"/>
                <a:cs typeface="Verdana" pitchFamily="34" charset="0"/>
              </a:rPr>
              <a:t>raison de trois facteurs : f</a:t>
            </a:r>
            <a:r>
              <a:rPr lang="fr-FR" sz="2400" dirty="0">
                <a:latin typeface="+mj-lt"/>
              </a:rPr>
              <a:t>acteur historique, facteur économique, facteur </a:t>
            </a:r>
            <a:r>
              <a:rPr lang="fr-FR" sz="2400" dirty="0" smtClean="0">
                <a:latin typeface="+mj-lt"/>
              </a:rPr>
              <a:t>spatial.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fr-FR" sz="2400" dirty="0"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fr-FR" sz="2400" dirty="0">
                <a:latin typeface="+mj-lt"/>
                <a:ea typeface="Verdana" pitchFamily="34" charset="0"/>
                <a:cs typeface="Verdana" pitchFamily="34" charset="0"/>
              </a:rPr>
              <a:t>Un accroissement qui se poursuit par l’arrivée de </a:t>
            </a:r>
            <a:r>
              <a:rPr lang="fr-FR" sz="2400" dirty="0" smtClean="0">
                <a:latin typeface="+mj-lt"/>
                <a:ea typeface="Verdana" pitchFamily="34" charset="0"/>
                <a:cs typeface="Verdana" pitchFamily="34" charset="0"/>
              </a:rPr>
              <a:t>primo-arrivants mais aussi de demandeurs d’asile.</a:t>
            </a:r>
            <a:endParaRPr lang="fr-FR" sz="2400" dirty="0">
              <a:latin typeface="+mj-lt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fr-FR" sz="2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ORIV – 2019</a:t>
            </a:r>
            <a:endParaRPr lang="fr-F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800" b="1" dirty="0"/>
              <a:t>P</a:t>
            </a:r>
            <a:r>
              <a:rPr lang="fr-FR" sz="4800" b="1" dirty="0" smtClean="0"/>
              <a:t>résence immigrée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3070" y="2195513"/>
            <a:ext cx="8229600" cy="3825776"/>
          </a:xfrm>
        </p:spPr>
        <p:txBody>
          <a:bodyPr/>
          <a:lstStyle/>
          <a:p>
            <a:r>
              <a:rPr lang="fr-FR" sz="2400" dirty="0" smtClean="0"/>
              <a:t>Recensement de </a:t>
            </a:r>
            <a:r>
              <a:rPr lang="fr-FR" sz="2400" dirty="0"/>
              <a:t>la population de 2015 (données les plus récentes disponibles) </a:t>
            </a:r>
            <a:r>
              <a:rPr lang="fr-FR" sz="2400" dirty="0" smtClean="0"/>
              <a:t>: 484.504 personnes, 8,7</a:t>
            </a:r>
            <a:r>
              <a:rPr lang="fr-FR" sz="2400" dirty="0"/>
              <a:t>% de la population de la région, sachant que c’est un nombre qui s’accroit.</a:t>
            </a:r>
          </a:p>
          <a:p>
            <a:r>
              <a:rPr lang="fr-FR" sz="2400" dirty="0" smtClean="0"/>
              <a:t>Taux </a:t>
            </a:r>
            <a:r>
              <a:rPr lang="fr-FR" sz="2400" dirty="0"/>
              <a:t>de présence immigrée </a:t>
            </a:r>
            <a:r>
              <a:rPr lang="fr-FR" sz="2400" dirty="0" smtClean="0"/>
              <a:t>un </a:t>
            </a:r>
            <a:r>
              <a:rPr lang="fr-FR" sz="2400" dirty="0"/>
              <a:t>peu inférieur de celui relevé au niveau national (9,3%). </a:t>
            </a:r>
            <a:endParaRPr lang="fr-FR" sz="2400" dirty="0" smtClean="0"/>
          </a:p>
          <a:p>
            <a:r>
              <a:rPr lang="fr-FR" sz="2400" dirty="0" smtClean="0"/>
              <a:t>5ème </a:t>
            </a:r>
            <a:r>
              <a:rPr lang="fr-FR" sz="2400" dirty="0"/>
              <a:t>rang des régions </a:t>
            </a:r>
            <a:r>
              <a:rPr lang="fr-FR" sz="2400" dirty="0" smtClean="0"/>
              <a:t>françaises.</a:t>
            </a:r>
          </a:p>
          <a:p>
            <a:r>
              <a:rPr lang="fr-FR" sz="2400" dirty="0"/>
              <a:t>61,4%, soit 297.121 personnes, sont des ressortissants issus de pays hors Union Européenne. </a:t>
            </a:r>
            <a:endParaRPr lang="fr-FR" sz="2400" dirty="0" smtClean="0"/>
          </a:p>
          <a:p>
            <a:endParaRPr lang="fr-FR" sz="2400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1">
              <a:defRPr/>
            </a:pPr>
            <a:r>
              <a:rPr lang="fr-FR" dirty="0" smtClean="0"/>
              <a:t>ORIV –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592049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179512" y="2133600"/>
            <a:ext cx="8964488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400" dirty="0">
                <a:latin typeface="+mn-lt"/>
                <a:ea typeface="Verdana" pitchFamily="34" charset="0"/>
                <a:cs typeface="Verdana" pitchFamily="34" charset="0"/>
              </a:rPr>
              <a:t>Les migrants arrivent pour des raisons diverses sur le territoire… le titre de séjour (visa pour </a:t>
            </a:r>
            <a:r>
              <a:rPr lang="fr-FR" sz="2400" dirty="0" smtClean="0">
                <a:latin typeface="+mn-lt"/>
                <a:ea typeface="Verdana" pitchFamily="34" charset="0"/>
                <a:cs typeface="Verdana" pitchFamily="34" charset="0"/>
              </a:rPr>
              <a:t>les ressortissants </a:t>
            </a:r>
            <a:r>
              <a:rPr lang="fr-FR" sz="2400" dirty="0">
                <a:latin typeface="+mn-lt"/>
                <a:ea typeface="Verdana" pitchFamily="34" charset="0"/>
                <a:cs typeface="Verdana" pitchFamily="34" charset="0"/>
              </a:rPr>
              <a:t>hors UE) délivré rend compte de cette diversité </a:t>
            </a:r>
            <a:r>
              <a:rPr lang="fr-FR" sz="2400" dirty="0" smtClean="0">
                <a:latin typeface="+mn-lt"/>
                <a:ea typeface="Verdana" pitchFamily="34" charset="0"/>
                <a:cs typeface="Verdana" pitchFamily="34" charset="0"/>
              </a:rPr>
              <a:t>!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11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fr-FR" sz="2400" dirty="0">
                <a:latin typeface="+mn-lt"/>
                <a:ea typeface="Verdana" pitchFamily="34" charset="0"/>
                <a:cs typeface="Verdana" pitchFamily="34" charset="0"/>
              </a:rPr>
              <a:t>Répartition des nouveaux titres de séjour en </a:t>
            </a:r>
            <a:r>
              <a:rPr lang="fr-FR" sz="2400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(17.478 titres en Grand Est pour 247.436 en France entière)</a:t>
            </a:r>
            <a:endParaRPr lang="fr-FR" sz="24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Raisons familiales : 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32,8% (Gd Est) </a:t>
            </a: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/ </a:t>
            </a:r>
            <a:r>
              <a:rPr lang="fr-FR" sz="2000" dirty="0" smtClean="0">
                <a:solidFill>
                  <a:srgbClr val="FF0000"/>
                </a:solidFill>
                <a:latin typeface="+mn-lt"/>
                <a:ea typeface="Verdana" pitchFamily="34" charset="0"/>
                <a:cs typeface="Verdana" pitchFamily="34" charset="0"/>
              </a:rPr>
              <a:t>35,9% </a:t>
            </a:r>
            <a:r>
              <a:rPr lang="fr-FR" sz="2000" dirty="0">
                <a:solidFill>
                  <a:srgbClr val="FF0000"/>
                </a:solidFill>
                <a:latin typeface="+mn-lt"/>
                <a:ea typeface="Verdana" pitchFamily="34" charset="0"/>
                <a:cs typeface="Verdana" pitchFamily="34" charset="0"/>
              </a:rPr>
              <a:t>(France)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Etudes : </a:t>
            </a:r>
            <a:r>
              <a:rPr lang="fr-FR" sz="2000" dirty="0" smtClean="0">
                <a:solidFill>
                  <a:srgbClr val="FF0000"/>
                </a:solidFill>
                <a:latin typeface="+mn-lt"/>
                <a:ea typeface="Verdana" pitchFamily="34" charset="0"/>
                <a:cs typeface="Verdana" pitchFamily="34" charset="0"/>
              </a:rPr>
              <a:t>34,7% (Gd Est) 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/ 32,5% </a:t>
            </a: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(France)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Motifs humanitaires : </a:t>
            </a:r>
            <a:r>
              <a:rPr lang="fr-FR" sz="2000" dirty="0" smtClean="0">
                <a:solidFill>
                  <a:srgbClr val="FF0000"/>
                </a:solidFill>
                <a:latin typeface="+mn-lt"/>
                <a:ea typeface="Verdana" pitchFamily="34" charset="0"/>
                <a:cs typeface="Verdana" pitchFamily="34" charset="0"/>
              </a:rPr>
              <a:t>21,9% (Gd Est) 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/ 14,7% </a:t>
            </a: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(France)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Motifs professionnels : 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5,7% (Gd Est) / </a:t>
            </a:r>
            <a:r>
              <a:rPr lang="fr-FR" sz="2000" dirty="0" smtClean="0">
                <a:solidFill>
                  <a:srgbClr val="FF0000"/>
                </a:solidFill>
                <a:latin typeface="+mn-lt"/>
                <a:ea typeface="Verdana" pitchFamily="34" charset="0"/>
                <a:cs typeface="Verdana" pitchFamily="34" charset="0"/>
              </a:rPr>
              <a:t>11,1% </a:t>
            </a:r>
            <a:r>
              <a:rPr lang="fr-FR" sz="2000" dirty="0">
                <a:solidFill>
                  <a:srgbClr val="FF0000"/>
                </a:solidFill>
                <a:latin typeface="+mn-lt"/>
                <a:ea typeface="Verdana" pitchFamily="34" charset="0"/>
                <a:cs typeface="Verdana" pitchFamily="34" charset="0"/>
              </a:rPr>
              <a:t>(France)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Divers : </a:t>
            </a:r>
            <a:r>
              <a:rPr lang="fr-FR" sz="2000" dirty="0" smtClean="0">
                <a:latin typeface="+mn-lt"/>
                <a:ea typeface="Verdana" pitchFamily="34" charset="0"/>
                <a:cs typeface="Verdana" pitchFamily="34" charset="0"/>
              </a:rPr>
              <a:t>5,0% (Gd Est) / 5,8% </a:t>
            </a:r>
            <a:r>
              <a:rPr lang="fr-FR" sz="2000" dirty="0">
                <a:latin typeface="+mn-lt"/>
                <a:ea typeface="Verdana" pitchFamily="34" charset="0"/>
                <a:cs typeface="Verdana" pitchFamily="34" charset="0"/>
              </a:rPr>
              <a:t>(France)</a:t>
            </a:r>
          </a:p>
          <a:p>
            <a:pPr marL="742950" lvl="1" indent="-285750">
              <a:spcBef>
                <a:spcPct val="20000"/>
              </a:spcBef>
              <a:buFont typeface="Monotype Sorts" pitchFamily="2" charset="2"/>
              <a:buNone/>
              <a:defRPr/>
            </a:pPr>
            <a:endParaRPr lang="fr-FR" sz="3200" dirty="0">
              <a:latin typeface="Arial Narrow" pitchFamily="34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550275" cy="1143000"/>
          </a:xfrm>
          <a:noFill/>
        </p:spPr>
        <p:txBody>
          <a:bodyPr/>
          <a:lstStyle/>
          <a:p>
            <a:pPr algn="l" eaLnBrk="1" hangingPunct="1"/>
            <a:r>
              <a:rPr lang="fr-FR" altLang="fr-FR" sz="4800" b="1" dirty="0" smtClean="0"/>
              <a:t>Des migrants au profil diversifié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ORIV – 2019</a:t>
            </a:r>
            <a:endParaRPr lang="fr-F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9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9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9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98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ZOU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62678" y="2060848"/>
            <a:ext cx="8785225" cy="3600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100" dirty="0"/>
              <a:t>Un nombre de </a:t>
            </a:r>
            <a:r>
              <a:rPr lang="fr-FR" altLang="fr-FR" sz="2100" dirty="0" smtClean="0"/>
              <a:t>demandeurs d’asile également en augmentation ces dernières </a:t>
            </a:r>
            <a:r>
              <a:rPr lang="fr-FR" altLang="fr-FR" sz="2100" dirty="0" smtClean="0"/>
              <a:t>années. En 2017 (dernières données disponibles – source OFPRA), </a:t>
            </a:r>
            <a:r>
              <a:rPr lang="fr-FR" altLang="fr-FR" sz="2100" dirty="0" smtClean="0"/>
              <a:t>100.755 demandeurs </a:t>
            </a:r>
            <a:r>
              <a:rPr lang="fr-FR" altLang="fr-FR" sz="2100" dirty="0" smtClean="0"/>
              <a:t>d’asile (tous profils confondus). </a:t>
            </a:r>
            <a:endParaRPr lang="fr-FR" altLang="fr-FR" sz="2100" dirty="0" smtClean="0"/>
          </a:p>
          <a:p>
            <a:pPr eaLnBrk="1" hangingPunct="1">
              <a:spcBef>
                <a:spcPct val="0"/>
              </a:spcBef>
            </a:pPr>
            <a:endParaRPr lang="fr-FR" altLang="fr-FR" sz="1100" dirty="0" smtClean="0"/>
          </a:p>
          <a:p>
            <a:pPr eaLnBrk="1" hangingPunct="1">
              <a:spcBef>
                <a:spcPct val="0"/>
              </a:spcBef>
            </a:pPr>
            <a:r>
              <a:rPr lang="fr-FR" altLang="fr-FR" sz="2100" dirty="0" smtClean="0"/>
              <a:t>73.802 demandes relevant d’une première demande de protection. 6.352 </a:t>
            </a:r>
            <a:r>
              <a:rPr lang="fr-FR" altLang="fr-FR" sz="2100" dirty="0" smtClean="0"/>
              <a:t>demandes déposées dans l’une des préfectures de la région Grand Est, soit </a:t>
            </a:r>
            <a:r>
              <a:rPr lang="fr-FR" altLang="fr-FR" sz="2100" dirty="0" smtClean="0"/>
              <a:t>8</a:t>
            </a:r>
            <a:r>
              <a:rPr lang="fr-FR" altLang="fr-FR" sz="2100" dirty="0" smtClean="0"/>
              <a:t>,6% de l’ensemble des demandes.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fr-FR" altLang="fr-FR" sz="2100" dirty="0" smtClean="0"/>
              <a:t>     Cette demande a connu un fort accroissement : +43% en un an.</a:t>
            </a:r>
          </a:p>
          <a:p>
            <a:pPr eaLnBrk="1" hangingPunct="1">
              <a:spcBef>
                <a:spcPct val="0"/>
              </a:spcBef>
            </a:pPr>
            <a:endParaRPr lang="fr-FR" altLang="fr-FR" sz="1100" dirty="0"/>
          </a:p>
          <a:p>
            <a:pPr eaLnBrk="1" hangingPunct="1">
              <a:spcBef>
                <a:spcPct val="0"/>
              </a:spcBef>
            </a:pPr>
            <a:r>
              <a:rPr lang="fr-FR" altLang="fr-FR" sz="2100" dirty="0"/>
              <a:t>Au total en 2017, sur le plan national</a:t>
            </a:r>
            <a:r>
              <a:rPr lang="fr-FR" altLang="fr-FR" sz="2100" dirty="0" smtClean="0"/>
              <a:t>,, </a:t>
            </a:r>
            <a:r>
              <a:rPr lang="fr-FR" altLang="fr-FR" sz="2100" dirty="0"/>
              <a:t>le taux d’octroi de la protection était de 36%. Sur le plan régional, le taux est de 37,7</a:t>
            </a:r>
            <a:r>
              <a:rPr lang="fr-FR" altLang="fr-FR" sz="2100" dirty="0" smtClean="0"/>
              <a:t>%.</a:t>
            </a:r>
            <a:endParaRPr lang="fr-FR" altLang="fr-FR" sz="2100" dirty="0" smtClean="0"/>
          </a:p>
          <a:p>
            <a:pPr eaLnBrk="1" hangingPunct="1">
              <a:spcBef>
                <a:spcPct val="0"/>
              </a:spcBef>
            </a:pPr>
            <a:endParaRPr lang="fr-FR" altLang="fr-FR" sz="1100" dirty="0" smtClean="0"/>
          </a:p>
          <a:p>
            <a:pPr eaLnBrk="1" hangingPunct="1">
              <a:spcBef>
                <a:spcPct val="0"/>
              </a:spcBef>
            </a:pPr>
            <a:r>
              <a:rPr lang="fr-FR" altLang="fr-FR" sz="2100" dirty="0" smtClean="0"/>
              <a:t>Pour </a:t>
            </a:r>
            <a:r>
              <a:rPr lang="fr-FR" altLang="fr-FR" sz="2100" dirty="0" smtClean="0"/>
              <a:t>le département de la Meurthe et Moselle, 1400 demandes, et 1201 traitées au cours de l’année, soit 437 obtentions de statuts (36,4%).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55027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fr-FR" altLang="fr-FR" sz="4800" b="1" dirty="0" smtClean="0">
                <a:latin typeface="+mn-lt"/>
              </a:rPr>
              <a:t>Des demandeurs d’asile…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ORIV –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28093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79387" y="1916310"/>
            <a:ext cx="8785225" cy="410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2100" dirty="0"/>
              <a:t>Un nombre de primo-arrivants </a:t>
            </a:r>
            <a:r>
              <a:rPr lang="fr-FR" altLang="fr-FR" sz="2100" dirty="0" smtClean="0"/>
              <a:t>en augmentation ces dernières années.</a:t>
            </a:r>
          </a:p>
          <a:p>
            <a:pPr eaLnBrk="1" hangingPunct="1">
              <a:spcBef>
                <a:spcPct val="0"/>
              </a:spcBef>
            </a:pPr>
            <a:endParaRPr lang="fr-FR" altLang="fr-FR" sz="2100" dirty="0"/>
          </a:p>
          <a:p>
            <a:pPr eaLnBrk="1" hangingPunct="1">
              <a:spcBef>
                <a:spcPct val="0"/>
              </a:spcBef>
            </a:pPr>
            <a:r>
              <a:rPr lang="fr-FR" altLang="fr-FR" sz="2100" dirty="0"/>
              <a:t>En </a:t>
            </a:r>
            <a:r>
              <a:rPr lang="fr-FR" altLang="fr-FR" sz="2100" dirty="0" smtClean="0"/>
              <a:t>2018, 6.010 personnes ont signé un Contrat d’Intégration Républicaine (CIR) dans la région Grand Est (une concentration des signataires sur quelques départements).</a:t>
            </a:r>
          </a:p>
          <a:p>
            <a:pPr eaLnBrk="1" hangingPunct="1">
              <a:spcBef>
                <a:spcPct val="0"/>
              </a:spcBef>
            </a:pPr>
            <a:endParaRPr lang="fr-FR" altLang="fr-FR" sz="2100" dirty="0"/>
          </a:p>
          <a:p>
            <a:pPr eaLnBrk="1" hangingPunct="1">
              <a:spcBef>
                <a:spcPct val="0"/>
              </a:spcBef>
            </a:pPr>
            <a:r>
              <a:rPr lang="fr-FR" altLang="fr-FR" sz="2100" dirty="0"/>
              <a:t>Des tendances qui perdurent :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fr-FR" altLang="fr-FR" sz="2100" dirty="0" smtClean="0"/>
              <a:t>51,9% </a:t>
            </a:r>
            <a:r>
              <a:rPr lang="fr-FR" altLang="fr-FR" sz="2100" dirty="0"/>
              <a:t>des arrivées sont le fait de femmes. 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fr-FR" altLang="fr-FR" sz="2100" dirty="0" smtClean="0"/>
              <a:t>Une </a:t>
            </a:r>
            <a:r>
              <a:rPr lang="fr-FR" altLang="fr-FR" sz="2100" dirty="0"/>
              <a:t>diversification des origines : </a:t>
            </a:r>
            <a:r>
              <a:rPr lang="fr-FR" altLang="fr-FR" sz="2100" dirty="0" smtClean="0"/>
              <a:t>117 nationalités </a:t>
            </a:r>
            <a:r>
              <a:rPr lang="fr-FR" altLang="fr-FR" sz="2100" dirty="0"/>
              <a:t>différentes</a:t>
            </a:r>
            <a:r>
              <a:rPr lang="fr-FR" altLang="fr-FR" sz="2100" dirty="0" smtClean="0"/>
              <a:t>.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fr-FR" altLang="fr-FR" sz="2100" dirty="0" smtClean="0"/>
              <a:t>Un niveau de prescription linguistique plus important que la moyenne nationale.</a:t>
            </a:r>
            <a:endParaRPr lang="fr-FR" altLang="fr-FR" sz="2100" dirty="0"/>
          </a:p>
          <a:p>
            <a:pPr lvl="1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fr-FR" altLang="fr-FR" sz="2100" dirty="0"/>
              <a:t>Une implantation éclatée sur l’ensemble du territoire : </a:t>
            </a:r>
            <a:r>
              <a:rPr lang="fr-FR" altLang="fr-FR" sz="2100" dirty="0" smtClean="0"/>
              <a:t>600 communes concernées.</a:t>
            </a:r>
            <a:endParaRPr lang="fr-FR" altLang="fr-FR" sz="2100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55027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fr-FR" altLang="fr-FR" sz="4800" b="1" dirty="0" smtClean="0">
                <a:latin typeface="+mn-lt"/>
              </a:rPr>
              <a:t>Des primo-arrivants…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ORIV –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0112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</TotalTime>
  <Words>835</Words>
  <Application>Microsoft Office PowerPoint</Application>
  <PresentationFormat>Affichage à l'écran (4:3)</PresentationFormat>
  <Paragraphs>78</Paragraphs>
  <Slides>13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3" baseType="lpstr">
      <vt:lpstr>Arial</vt:lpstr>
      <vt:lpstr>Arial Narrow</vt:lpstr>
      <vt:lpstr>Calibri</vt:lpstr>
      <vt:lpstr>Monotype Sorts</vt:lpstr>
      <vt:lpstr>Skia</vt:lpstr>
      <vt:lpstr>Tahoma</vt:lpstr>
      <vt:lpstr>Times New Roman</vt:lpstr>
      <vt:lpstr>Verdana</vt:lpstr>
      <vt:lpstr>Wingdings</vt:lpstr>
      <vt:lpstr>Modèle par défaut</vt:lpstr>
      <vt:lpstr>Etat des lieux et évolutions récentes des migrations dans le Grand-Est</vt:lpstr>
      <vt:lpstr>Présentation de l’ORIV</vt:lpstr>
      <vt:lpstr>Une difficulté à nommer les publics… approche par le droit et/ou la visibilité sociale</vt:lpstr>
      <vt:lpstr>Quelques précautions préalables</vt:lpstr>
      <vt:lpstr>Une présence immigrée différenciée</vt:lpstr>
      <vt:lpstr>Présence immigrée</vt:lpstr>
      <vt:lpstr>Des migrants au profil diversifié</vt:lpstr>
      <vt:lpstr>Des demandeurs d’asile…</vt:lpstr>
      <vt:lpstr>Des primo-arrivants…</vt:lpstr>
      <vt:lpstr>Présentation PowerPoint</vt:lpstr>
      <vt:lpstr>Présentation PowerPoint</vt:lpstr>
      <vt:lpstr>Une diversité de pays d’origine…</vt:lpstr>
      <vt:lpstr>Constats données socio- démographiques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ASSEMBLEE GENERALE</dc:title>
  <dc:creator>OBSERVATOIRE REGIONAL DE L'INTEGRATION ET DE LA VILLE</dc:creator>
  <cp:lastModifiedBy>Murielle MAFFESSOLI</cp:lastModifiedBy>
  <cp:revision>145</cp:revision>
  <cp:lastPrinted>2017-03-08T06:20:11Z</cp:lastPrinted>
  <dcterms:created xsi:type="dcterms:W3CDTF">2003-05-19T20:59:31Z</dcterms:created>
  <dcterms:modified xsi:type="dcterms:W3CDTF">2019-03-17T08:55:50Z</dcterms:modified>
</cp:coreProperties>
</file>