
<file path=[Content_Types].xml><?xml version="1.0" encoding="utf-8"?>
<Types xmlns="http://schemas.openxmlformats.org/package/2006/content-types">
  <Default Extension="xml" ContentType="application/xml"/>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Lst>
  <p:notesMasterIdLst>
    <p:notesMasterId r:id="rId55"/>
  </p:notesMasterIdLst>
  <p:sldIdLst>
    <p:sldId id="256" r:id="rId2"/>
    <p:sldId id="257" r:id="rId3"/>
    <p:sldId id="311" r:id="rId4"/>
    <p:sldId id="312" r:id="rId5"/>
    <p:sldId id="258" r:id="rId6"/>
    <p:sldId id="260" r:id="rId7"/>
    <p:sldId id="261" r:id="rId8"/>
    <p:sldId id="320" r:id="rId9"/>
    <p:sldId id="321" r:id="rId10"/>
    <p:sldId id="322" r:id="rId11"/>
    <p:sldId id="323" r:id="rId12"/>
    <p:sldId id="324" r:id="rId13"/>
    <p:sldId id="313" r:id="rId14"/>
    <p:sldId id="346" r:id="rId15"/>
    <p:sldId id="314" r:id="rId16"/>
    <p:sldId id="337" r:id="rId17"/>
    <p:sldId id="332" r:id="rId18"/>
    <p:sldId id="344" r:id="rId19"/>
    <p:sldId id="315" r:id="rId20"/>
    <p:sldId id="335" r:id="rId21"/>
    <p:sldId id="338" r:id="rId22"/>
    <p:sldId id="336" r:id="rId23"/>
    <p:sldId id="329" r:id="rId24"/>
    <p:sldId id="330" r:id="rId25"/>
    <p:sldId id="331" r:id="rId26"/>
    <p:sldId id="339" r:id="rId27"/>
    <p:sldId id="340" r:id="rId28"/>
    <p:sldId id="325" r:id="rId29"/>
    <p:sldId id="264" r:id="rId30"/>
    <p:sldId id="345" r:id="rId31"/>
    <p:sldId id="333" r:id="rId32"/>
    <p:sldId id="334" r:id="rId33"/>
    <p:sldId id="341" r:id="rId34"/>
    <p:sldId id="342" r:id="rId35"/>
    <p:sldId id="343" r:id="rId36"/>
    <p:sldId id="316" r:id="rId37"/>
    <p:sldId id="327" r:id="rId38"/>
    <p:sldId id="348" r:id="rId39"/>
    <p:sldId id="349" r:id="rId40"/>
    <p:sldId id="317" r:id="rId41"/>
    <p:sldId id="326" r:id="rId42"/>
    <p:sldId id="318" r:id="rId43"/>
    <p:sldId id="350" r:id="rId44"/>
    <p:sldId id="351" r:id="rId45"/>
    <p:sldId id="352" r:id="rId46"/>
    <p:sldId id="347" r:id="rId47"/>
    <p:sldId id="328" r:id="rId48"/>
    <p:sldId id="353" r:id="rId49"/>
    <p:sldId id="354" r:id="rId50"/>
    <p:sldId id="355" r:id="rId51"/>
    <p:sldId id="356" r:id="rId52"/>
    <p:sldId id="262" r:id="rId53"/>
    <p:sldId id="357"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0D41FC-91BC-454C-8BE6-7A57793BE1F5}">
  <a:tblStyle styleId="{4A0D41FC-91BC-454C-8BE6-7A57793BE1F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A3EBC9-A154-4DB8-A7D7-FC81214F5335}"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23216"/>
    <p:restoredTop sz="50068"/>
  </p:normalViewPr>
  <p:slideViewPr>
    <p:cSldViewPr snapToGrid="0">
      <p:cViewPr varScale="1">
        <p:scale>
          <a:sx n="80" d="100"/>
          <a:sy n="80" d="100"/>
        </p:scale>
        <p:origin x="1976"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10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71953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27f7c75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27f7c75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757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148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709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281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151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45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316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89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153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975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9901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87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276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36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4661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5908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573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65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5894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366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231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533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470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4639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318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7322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964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255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427f7c7c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427f7c7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114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0852d9d8d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0852d9d8d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854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18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436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9002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24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0852d9d8d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0852d9d8d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44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235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0852d9d8d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0852d9d8d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2670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797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067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569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4669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043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6987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59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0427f7c7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0427f7c7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6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9512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02984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0427f7c7c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0427f7c7c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295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0427f7c7c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0427f7c7c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689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0852d9d8d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0852d9d8d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27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37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4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852d9d8d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852d9d8d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32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98650" y="1449975"/>
            <a:ext cx="5630400" cy="1696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000" b="0">
                <a:latin typeface="Montserrat ExtraBold"/>
                <a:ea typeface="Montserrat ExtraBold"/>
                <a:cs typeface="Montserrat ExtraBold"/>
                <a:sym typeface="Montserrat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98650" y="3116300"/>
            <a:ext cx="5630400" cy="510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0" y="-171790"/>
            <a:ext cx="1761359" cy="5484755"/>
            <a:chOff x="0" y="-171790"/>
            <a:chExt cx="1761359" cy="5484755"/>
          </a:xfrm>
        </p:grpSpPr>
        <p:sp>
          <p:nvSpPr>
            <p:cNvPr id="12" name="Google Shape;12;p2"/>
            <p:cNvSpPr/>
            <p:nvPr/>
          </p:nvSpPr>
          <p:spPr>
            <a:xfrm flipH="1">
              <a:off x="880084" y="-17179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165685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flipH="1">
              <a:off x="0" y="3485436"/>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880084" y="1655632"/>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880084" y="348310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9_1">
    <p:spTree>
      <p:nvGrpSpPr>
        <p:cNvPr id="1" name="Shape 359"/>
        <p:cNvGrpSpPr/>
        <p:nvPr/>
      </p:nvGrpSpPr>
      <p:grpSpPr>
        <a:xfrm>
          <a:off x="0" y="0"/>
          <a:ext cx="0" cy="0"/>
          <a:chOff x="0" y="0"/>
          <a:chExt cx="0" cy="0"/>
        </a:xfrm>
      </p:grpSpPr>
      <p:grpSp>
        <p:nvGrpSpPr>
          <p:cNvPr id="360" name="Google Shape;360;p34"/>
          <p:cNvGrpSpPr/>
          <p:nvPr/>
        </p:nvGrpSpPr>
        <p:grpSpPr>
          <a:xfrm>
            <a:off x="0" y="-171790"/>
            <a:ext cx="1761359" cy="5484755"/>
            <a:chOff x="0" y="-171790"/>
            <a:chExt cx="1761359" cy="5484755"/>
          </a:xfrm>
        </p:grpSpPr>
        <p:sp>
          <p:nvSpPr>
            <p:cNvPr id="361" name="Google Shape;361;p34"/>
            <p:cNvSpPr/>
            <p:nvPr/>
          </p:nvSpPr>
          <p:spPr>
            <a:xfrm flipH="1">
              <a:off x="880084" y="-17179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0" y="0"/>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4"/>
            <p:cNvSpPr/>
            <p:nvPr/>
          </p:nvSpPr>
          <p:spPr>
            <a:xfrm>
              <a:off x="0" y="165685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p:nvPr/>
          </p:nvSpPr>
          <p:spPr>
            <a:xfrm rot="10800000" flipH="1">
              <a:off x="0" y="3485436"/>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flipH="1">
              <a:off x="880084" y="1655632"/>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flipH="1">
              <a:off x="880084" y="348310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9_1_1">
    <p:spTree>
      <p:nvGrpSpPr>
        <p:cNvPr id="1" name="Shape 367"/>
        <p:cNvGrpSpPr/>
        <p:nvPr/>
      </p:nvGrpSpPr>
      <p:grpSpPr>
        <a:xfrm>
          <a:off x="0" y="0"/>
          <a:ext cx="0" cy="0"/>
          <a:chOff x="0" y="0"/>
          <a:chExt cx="0" cy="0"/>
        </a:xfrm>
      </p:grpSpPr>
      <p:grpSp>
        <p:nvGrpSpPr>
          <p:cNvPr id="368" name="Google Shape;368;p35"/>
          <p:cNvGrpSpPr/>
          <p:nvPr/>
        </p:nvGrpSpPr>
        <p:grpSpPr>
          <a:xfrm>
            <a:off x="-11" y="11"/>
            <a:ext cx="10802338" cy="881275"/>
            <a:chOff x="-11" y="11"/>
            <a:chExt cx="10802338" cy="881275"/>
          </a:xfrm>
        </p:grpSpPr>
        <p:sp>
          <p:nvSpPr>
            <p:cNvPr id="369" name="Google Shape;369;p35"/>
            <p:cNvSpPr/>
            <p:nvPr/>
          </p:nvSpPr>
          <p:spPr>
            <a:xfrm rot="5400000" flipH="1">
              <a:off x="9532654" y="-388388"/>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5"/>
            <p:cNvSpPr/>
            <p:nvPr/>
          </p:nvSpPr>
          <p:spPr>
            <a:xfrm rot="5400000" flipH="1">
              <a:off x="7791098"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5"/>
            <p:cNvSpPr/>
            <p:nvPr/>
          </p:nvSpPr>
          <p:spPr>
            <a:xfrm rot="-5400000">
              <a:off x="5961334"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5"/>
            <p:cNvSpPr/>
            <p:nvPr/>
          </p:nvSpPr>
          <p:spPr>
            <a:xfrm rot="-5400000">
              <a:off x="4131484"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5"/>
            <p:cNvSpPr/>
            <p:nvPr/>
          </p:nvSpPr>
          <p:spPr>
            <a:xfrm rot="-5400000">
              <a:off x="2304134"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5"/>
            <p:cNvSpPr/>
            <p:nvPr/>
          </p:nvSpPr>
          <p:spPr>
            <a:xfrm rot="-5400000">
              <a:off x="474284"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503150" y="2577838"/>
            <a:ext cx="5823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0" name="Google Shape;20;p3"/>
          <p:cNvSpPr txBox="1">
            <a:spLocks noGrp="1"/>
          </p:cNvSpPr>
          <p:nvPr>
            <p:ph type="subTitle" idx="1"/>
          </p:nvPr>
        </p:nvSpPr>
        <p:spPr>
          <a:xfrm>
            <a:off x="2503150" y="3385538"/>
            <a:ext cx="3164100" cy="72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 name="Google Shape;21;p3"/>
          <p:cNvSpPr txBox="1">
            <a:spLocks noGrp="1"/>
          </p:cNvSpPr>
          <p:nvPr>
            <p:ph type="title" idx="2" hasCustomPrompt="1"/>
          </p:nvPr>
        </p:nvSpPr>
        <p:spPr>
          <a:xfrm>
            <a:off x="2503150" y="1254500"/>
            <a:ext cx="1952700" cy="10524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6000" b="0">
                <a:solidFill>
                  <a:schemeClr val="lt1"/>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22" name="Google Shape;22;p3"/>
          <p:cNvGrpSpPr/>
          <p:nvPr/>
        </p:nvGrpSpPr>
        <p:grpSpPr>
          <a:xfrm>
            <a:off x="0" y="-171790"/>
            <a:ext cx="1761359" cy="5484755"/>
            <a:chOff x="0" y="-171790"/>
            <a:chExt cx="1761359" cy="5484755"/>
          </a:xfrm>
        </p:grpSpPr>
        <p:sp>
          <p:nvSpPr>
            <p:cNvPr id="23" name="Google Shape;23;p3"/>
            <p:cNvSpPr/>
            <p:nvPr/>
          </p:nvSpPr>
          <p:spPr>
            <a:xfrm flipH="1">
              <a:off x="880084" y="-17179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0" y="0"/>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0" y="165685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10800000" flipH="1">
              <a:off x="0" y="3485436"/>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flipH="1">
              <a:off x="880084" y="1655632"/>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880084" y="348310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713225" y="1287525"/>
            <a:ext cx="7717500" cy="3203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31" name="Google Shape;31;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4"/>
          <p:cNvSpPr/>
          <p:nvPr/>
        </p:nvSpPr>
        <p:spPr>
          <a:xfrm rot="10800000">
            <a:off x="8266275" y="0"/>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 name="Google Shape;35;p5"/>
          <p:cNvSpPr txBox="1">
            <a:spLocks noGrp="1"/>
          </p:cNvSpPr>
          <p:nvPr>
            <p:ph type="subTitle" idx="1"/>
          </p:nvPr>
        </p:nvSpPr>
        <p:spPr>
          <a:xfrm>
            <a:off x="1327349" y="1890325"/>
            <a:ext cx="2612400" cy="45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36" name="Google Shape;36;p5"/>
          <p:cNvSpPr txBox="1">
            <a:spLocks noGrp="1"/>
          </p:cNvSpPr>
          <p:nvPr>
            <p:ph type="subTitle" idx="2"/>
          </p:nvPr>
        </p:nvSpPr>
        <p:spPr>
          <a:xfrm>
            <a:off x="5204249" y="1890325"/>
            <a:ext cx="2612400" cy="45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37" name="Google Shape;37;p5"/>
          <p:cNvSpPr txBox="1">
            <a:spLocks noGrp="1"/>
          </p:cNvSpPr>
          <p:nvPr>
            <p:ph type="subTitle" idx="3"/>
          </p:nvPr>
        </p:nvSpPr>
        <p:spPr>
          <a:xfrm>
            <a:off x="1327350" y="2367600"/>
            <a:ext cx="2612400" cy="757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1400">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8" name="Google Shape;38;p5"/>
          <p:cNvSpPr txBox="1">
            <a:spLocks noGrp="1"/>
          </p:cNvSpPr>
          <p:nvPr>
            <p:ph type="subTitle" idx="4"/>
          </p:nvPr>
        </p:nvSpPr>
        <p:spPr>
          <a:xfrm>
            <a:off x="5204250" y="2367600"/>
            <a:ext cx="2612400" cy="757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1400">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39" name="Google Shape;39;p5"/>
          <p:cNvGrpSpPr/>
          <p:nvPr/>
        </p:nvGrpSpPr>
        <p:grpSpPr>
          <a:xfrm>
            <a:off x="-1658336" y="4257236"/>
            <a:ext cx="10802338" cy="881275"/>
            <a:chOff x="-1658336" y="4257236"/>
            <a:chExt cx="10802338" cy="881275"/>
          </a:xfrm>
        </p:grpSpPr>
        <p:sp>
          <p:nvSpPr>
            <p:cNvPr id="40" name="Google Shape;40;p5"/>
            <p:cNvSpPr/>
            <p:nvPr/>
          </p:nvSpPr>
          <p:spPr>
            <a:xfrm rot="5400000">
              <a:off x="7874329" y="3868837"/>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rot="5400000">
              <a:off x="6132773"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rot="-5400000" flipH="1">
              <a:off x="43030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5400000" flipH="1">
              <a:off x="247315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rot="-5400000" flipH="1">
              <a:off x="6458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rot="-5400000" flipH="1">
              <a:off x="-1184041"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2006700" y="1594038"/>
            <a:ext cx="4594800" cy="7908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5" name="Google Shape;75;p9"/>
          <p:cNvSpPr txBox="1">
            <a:spLocks noGrp="1"/>
          </p:cNvSpPr>
          <p:nvPr>
            <p:ph type="subTitle" idx="1"/>
          </p:nvPr>
        </p:nvSpPr>
        <p:spPr>
          <a:xfrm>
            <a:off x="2718150" y="2384850"/>
            <a:ext cx="3883500" cy="1164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600">
                <a:solidFill>
                  <a:schemeClr val="l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76" name="Google Shape;76;p9"/>
          <p:cNvGrpSpPr/>
          <p:nvPr/>
        </p:nvGrpSpPr>
        <p:grpSpPr>
          <a:xfrm flipH="1">
            <a:off x="7382650" y="-171790"/>
            <a:ext cx="1761359" cy="5484755"/>
            <a:chOff x="0" y="-171790"/>
            <a:chExt cx="1761359" cy="5484755"/>
          </a:xfrm>
        </p:grpSpPr>
        <p:sp>
          <p:nvSpPr>
            <p:cNvPr id="77" name="Google Shape;77;p9"/>
            <p:cNvSpPr/>
            <p:nvPr/>
          </p:nvSpPr>
          <p:spPr>
            <a:xfrm flipH="1">
              <a:off x="880084" y="-17179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0" y="0"/>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0" y="165685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rot="10800000" flipH="1">
              <a:off x="0" y="3485436"/>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p:nvPr/>
          </p:nvSpPr>
          <p:spPr>
            <a:xfrm flipH="1">
              <a:off x="880084" y="1655632"/>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flipH="1">
              <a:off x="880084" y="348310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13"/>
          <p:cNvSpPr txBox="1">
            <a:spLocks noGrp="1"/>
          </p:cNvSpPr>
          <p:nvPr>
            <p:ph type="subTitle" idx="1"/>
          </p:nvPr>
        </p:nvSpPr>
        <p:spPr>
          <a:xfrm>
            <a:off x="1935199" y="1508200"/>
            <a:ext cx="26124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99" name="Google Shape;99;p13"/>
          <p:cNvSpPr txBox="1">
            <a:spLocks noGrp="1"/>
          </p:cNvSpPr>
          <p:nvPr>
            <p:ph type="subTitle" idx="2"/>
          </p:nvPr>
        </p:nvSpPr>
        <p:spPr>
          <a:xfrm>
            <a:off x="5812099" y="1508200"/>
            <a:ext cx="26124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100" name="Google Shape;100;p13"/>
          <p:cNvSpPr txBox="1">
            <a:spLocks noGrp="1"/>
          </p:cNvSpPr>
          <p:nvPr>
            <p:ph type="subTitle" idx="3"/>
          </p:nvPr>
        </p:nvSpPr>
        <p:spPr>
          <a:xfrm>
            <a:off x="1935199" y="2685003"/>
            <a:ext cx="26124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101" name="Google Shape;101;p13"/>
          <p:cNvSpPr txBox="1">
            <a:spLocks noGrp="1"/>
          </p:cNvSpPr>
          <p:nvPr>
            <p:ph type="subTitle" idx="4"/>
          </p:nvPr>
        </p:nvSpPr>
        <p:spPr>
          <a:xfrm>
            <a:off x="5812099" y="2685003"/>
            <a:ext cx="26124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102" name="Google Shape;102;p13"/>
          <p:cNvSpPr txBox="1">
            <a:spLocks noGrp="1"/>
          </p:cNvSpPr>
          <p:nvPr>
            <p:ph type="subTitle" idx="5"/>
          </p:nvPr>
        </p:nvSpPr>
        <p:spPr>
          <a:xfrm>
            <a:off x="1935211" y="1909275"/>
            <a:ext cx="26124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rgbClr val="B8B1A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3" name="Google Shape;103;p13"/>
          <p:cNvSpPr txBox="1">
            <a:spLocks noGrp="1"/>
          </p:cNvSpPr>
          <p:nvPr>
            <p:ph type="subTitle" idx="6"/>
          </p:nvPr>
        </p:nvSpPr>
        <p:spPr>
          <a:xfrm>
            <a:off x="5812111" y="1909275"/>
            <a:ext cx="26124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rgbClr val="B8B1A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4" name="Google Shape;104;p13"/>
          <p:cNvSpPr txBox="1">
            <a:spLocks noGrp="1"/>
          </p:cNvSpPr>
          <p:nvPr>
            <p:ph type="subTitle" idx="7"/>
          </p:nvPr>
        </p:nvSpPr>
        <p:spPr>
          <a:xfrm>
            <a:off x="1935211" y="3083250"/>
            <a:ext cx="26124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rgbClr val="B8B1A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 name="Google Shape;105;p13"/>
          <p:cNvSpPr txBox="1">
            <a:spLocks noGrp="1"/>
          </p:cNvSpPr>
          <p:nvPr>
            <p:ph type="subTitle" idx="8"/>
          </p:nvPr>
        </p:nvSpPr>
        <p:spPr>
          <a:xfrm>
            <a:off x="5812111" y="3083250"/>
            <a:ext cx="26124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rgbClr val="B8B1A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6" name="Google Shape;106;p13"/>
          <p:cNvSpPr txBox="1">
            <a:spLocks noGrp="1"/>
          </p:cNvSpPr>
          <p:nvPr>
            <p:ph type="title" idx="9" hasCustomPrompt="1"/>
          </p:nvPr>
        </p:nvSpPr>
        <p:spPr>
          <a:xfrm>
            <a:off x="969275" y="1775825"/>
            <a:ext cx="834600" cy="460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300" b="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107" name="Google Shape;107;p13"/>
          <p:cNvSpPr txBox="1">
            <a:spLocks noGrp="1"/>
          </p:cNvSpPr>
          <p:nvPr>
            <p:ph type="title" idx="13" hasCustomPrompt="1"/>
          </p:nvPr>
        </p:nvSpPr>
        <p:spPr>
          <a:xfrm>
            <a:off x="4855200" y="1775825"/>
            <a:ext cx="834600" cy="460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300" b="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108" name="Google Shape;108;p13"/>
          <p:cNvSpPr txBox="1">
            <a:spLocks noGrp="1"/>
          </p:cNvSpPr>
          <p:nvPr>
            <p:ph type="title" idx="14" hasCustomPrompt="1"/>
          </p:nvPr>
        </p:nvSpPr>
        <p:spPr>
          <a:xfrm>
            <a:off x="969275" y="2949028"/>
            <a:ext cx="834600" cy="460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300" b="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109" name="Google Shape;109;p13"/>
          <p:cNvSpPr txBox="1">
            <a:spLocks noGrp="1"/>
          </p:cNvSpPr>
          <p:nvPr>
            <p:ph type="title" idx="15" hasCustomPrompt="1"/>
          </p:nvPr>
        </p:nvSpPr>
        <p:spPr>
          <a:xfrm>
            <a:off x="4855217" y="2949028"/>
            <a:ext cx="834600" cy="460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300" b="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grpSp>
        <p:nvGrpSpPr>
          <p:cNvPr id="110" name="Google Shape;110;p13"/>
          <p:cNvGrpSpPr/>
          <p:nvPr/>
        </p:nvGrpSpPr>
        <p:grpSpPr>
          <a:xfrm>
            <a:off x="-1658336" y="4257236"/>
            <a:ext cx="10802338" cy="881275"/>
            <a:chOff x="-1658336" y="4257236"/>
            <a:chExt cx="10802338" cy="881275"/>
          </a:xfrm>
        </p:grpSpPr>
        <p:sp>
          <p:nvSpPr>
            <p:cNvPr id="111" name="Google Shape;111;p13"/>
            <p:cNvSpPr/>
            <p:nvPr/>
          </p:nvSpPr>
          <p:spPr>
            <a:xfrm rot="5400000">
              <a:off x="7874329" y="3868837"/>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rot="5400000">
              <a:off x="6132773"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rot="-5400000" flipH="1">
              <a:off x="43030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rot="-5400000" flipH="1">
              <a:off x="247315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rot="-5400000" flipH="1">
              <a:off x="6458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rot="-5400000" flipH="1">
              <a:off x="-1184041"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20"/>
          <p:cNvSpPr txBox="1">
            <a:spLocks noGrp="1"/>
          </p:cNvSpPr>
          <p:nvPr>
            <p:ph type="subTitle" idx="1"/>
          </p:nvPr>
        </p:nvSpPr>
        <p:spPr>
          <a:xfrm>
            <a:off x="2406000" y="1370700"/>
            <a:ext cx="4332000" cy="2402100"/>
          </a:xfrm>
          <a:prstGeom prst="rect">
            <a:avLst/>
          </a:prstGeom>
        </p:spPr>
        <p:txBody>
          <a:bodyPr spcFirstLastPara="1" wrap="square" lIns="91425" tIns="91425" rIns="91425" bIns="91425" anchor="t" anchorCtr="0">
            <a:noAutofit/>
          </a:bodyPr>
          <a:lstStyle>
            <a:lvl1pPr lvl="0">
              <a:spcBef>
                <a:spcPts val="0"/>
              </a:spcBef>
              <a:spcAft>
                <a:spcPts val="0"/>
              </a:spcAft>
              <a:buClr>
                <a:srgbClr val="DC3D27"/>
              </a:buClr>
              <a:buSzPts val="1600"/>
              <a:buFont typeface="Actor"/>
              <a:buChar char="●"/>
              <a:defRPr sz="1600"/>
            </a:lvl1pPr>
            <a:lvl2pPr lvl="1">
              <a:spcBef>
                <a:spcPts val="0"/>
              </a:spcBef>
              <a:spcAft>
                <a:spcPts val="0"/>
              </a:spcAft>
              <a:buClr>
                <a:srgbClr val="8E7CC3"/>
              </a:buClr>
              <a:buSzPts val="1600"/>
              <a:buFont typeface="Nunito"/>
              <a:buChar char="○"/>
              <a:defRPr/>
            </a:lvl2pPr>
            <a:lvl3pPr lvl="2">
              <a:spcBef>
                <a:spcPts val="0"/>
              </a:spcBef>
              <a:spcAft>
                <a:spcPts val="0"/>
              </a:spcAft>
              <a:buClr>
                <a:srgbClr val="8E7CC3"/>
              </a:buClr>
              <a:buSzPts val="1600"/>
              <a:buFont typeface="Nunito"/>
              <a:buChar char="■"/>
              <a:defRPr/>
            </a:lvl3pPr>
            <a:lvl4pPr lvl="3">
              <a:spcBef>
                <a:spcPts val="0"/>
              </a:spcBef>
              <a:spcAft>
                <a:spcPts val="0"/>
              </a:spcAft>
              <a:buClr>
                <a:srgbClr val="8E7CC3"/>
              </a:buClr>
              <a:buSzPts val="1600"/>
              <a:buFont typeface="Nunito"/>
              <a:buChar char="●"/>
              <a:defRPr/>
            </a:lvl4pPr>
            <a:lvl5pPr lvl="4">
              <a:spcBef>
                <a:spcPts val="0"/>
              </a:spcBef>
              <a:spcAft>
                <a:spcPts val="0"/>
              </a:spcAft>
              <a:buClr>
                <a:srgbClr val="8E7CC3"/>
              </a:buClr>
              <a:buSzPts val="1600"/>
              <a:buFont typeface="Nunito"/>
              <a:buChar char="○"/>
              <a:defRPr/>
            </a:lvl5pPr>
            <a:lvl6pPr lvl="5">
              <a:spcBef>
                <a:spcPts val="0"/>
              </a:spcBef>
              <a:spcAft>
                <a:spcPts val="0"/>
              </a:spcAft>
              <a:buClr>
                <a:srgbClr val="8E7CC3"/>
              </a:buClr>
              <a:buSzPts val="1600"/>
              <a:buFont typeface="Nunito"/>
              <a:buChar char="■"/>
              <a:defRPr/>
            </a:lvl6pPr>
            <a:lvl7pPr lvl="6">
              <a:spcBef>
                <a:spcPts val="0"/>
              </a:spcBef>
              <a:spcAft>
                <a:spcPts val="0"/>
              </a:spcAft>
              <a:buClr>
                <a:srgbClr val="8E7CC3"/>
              </a:buClr>
              <a:buSzPts val="1600"/>
              <a:buFont typeface="Nunito"/>
              <a:buChar char="●"/>
              <a:defRPr/>
            </a:lvl7pPr>
            <a:lvl8pPr lvl="7">
              <a:spcBef>
                <a:spcPts val="0"/>
              </a:spcBef>
              <a:spcAft>
                <a:spcPts val="0"/>
              </a:spcAft>
              <a:buClr>
                <a:srgbClr val="8E7CC3"/>
              </a:buClr>
              <a:buSzPts val="1600"/>
              <a:buFont typeface="Nunito"/>
              <a:buChar char="○"/>
              <a:defRPr/>
            </a:lvl8pPr>
            <a:lvl9pPr lvl="8">
              <a:spcBef>
                <a:spcPts val="0"/>
              </a:spcBef>
              <a:spcAft>
                <a:spcPts val="0"/>
              </a:spcAft>
              <a:buClr>
                <a:srgbClr val="8E7CC3"/>
              </a:buClr>
              <a:buSzPts val="1600"/>
              <a:buFont typeface="Nunito"/>
              <a:buChar char="■"/>
              <a:defRPr/>
            </a:lvl9pPr>
          </a:lstStyle>
          <a:p>
            <a:endParaRPr/>
          </a:p>
        </p:txBody>
      </p:sp>
      <p:grpSp>
        <p:nvGrpSpPr>
          <p:cNvPr id="192" name="Google Shape;192;p20"/>
          <p:cNvGrpSpPr/>
          <p:nvPr/>
        </p:nvGrpSpPr>
        <p:grpSpPr>
          <a:xfrm>
            <a:off x="-1658336" y="4257236"/>
            <a:ext cx="10802338" cy="881275"/>
            <a:chOff x="-1658336" y="4257236"/>
            <a:chExt cx="10802338" cy="881275"/>
          </a:xfrm>
        </p:grpSpPr>
        <p:sp>
          <p:nvSpPr>
            <p:cNvPr id="193" name="Google Shape;193;p20"/>
            <p:cNvSpPr/>
            <p:nvPr/>
          </p:nvSpPr>
          <p:spPr>
            <a:xfrm rot="5400000">
              <a:off x="7874329" y="3868837"/>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0"/>
            <p:cNvSpPr/>
            <p:nvPr/>
          </p:nvSpPr>
          <p:spPr>
            <a:xfrm rot="5400000">
              <a:off x="6132773"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p:nvPr/>
          </p:nvSpPr>
          <p:spPr>
            <a:xfrm rot="-5400000" flipH="1">
              <a:off x="43030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0"/>
            <p:cNvSpPr/>
            <p:nvPr/>
          </p:nvSpPr>
          <p:spPr>
            <a:xfrm rot="-5400000" flipH="1">
              <a:off x="247315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0"/>
            <p:cNvSpPr/>
            <p:nvPr/>
          </p:nvSpPr>
          <p:spPr>
            <a:xfrm rot="-5400000" flipH="1">
              <a:off x="6458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p:nvPr/>
          </p:nvSpPr>
          <p:spPr>
            <a:xfrm rot="-5400000" flipH="1">
              <a:off x="-1184041"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351"/>
        <p:cNvGrpSpPr/>
        <p:nvPr/>
      </p:nvGrpSpPr>
      <p:grpSpPr>
        <a:xfrm>
          <a:off x="0" y="0"/>
          <a:ext cx="0" cy="0"/>
          <a:chOff x="0" y="0"/>
          <a:chExt cx="0" cy="0"/>
        </a:xfrm>
      </p:grpSpPr>
      <p:grpSp>
        <p:nvGrpSpPr>
          <p:cNvPr id="352" name="Google Shape;352;p33"/>
          <p:cNvGrpSpPr/>
          <p:nvPr/>
        </p:nvGrpSpPr>
        <p:grpSpPr>
          <a:xfrm>
            <a:off x="-1658336" y="4257236"/>
            <a:ext cx="10802338" cy="881275"/>
            <a:chOff x="-1658336" y="4257236"/>
            <a:chExt cx="10802338" cy="881275"/>
          </a:xfrm>
        </p:grpSpPr>
        <p:sp>
          <p:nvSpPr>
            <p:cNvPr id="353" name="Google Shape;353;p33"/>
            <p:cNvSpPr/>
            <p:nvPr/>
          </p:nvSpPr>
          <p:spPr>
            <a:xfrm rot="5400000">
              <a:off x="7874329" y="3868837"/>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rot="5400000">
              <a:off x="6132773"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3"/>
            <p:cNvSpPr/>
            <p:nvPr/>
          </p:nvSpPr>
          <p:spPr>
            <a:xfrm rot="-5400000" flipH="1">
              <a:off x="43030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3"/>
            <p:cNvSpPr/>
            <p:nvPr/>
          </p:nvSpPr>
          <p:spPr>
            <a:xfrm rot="-5400000" flipH="1">
              <a:off x="247315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3"/>
            <p:cNvSpPr/>
            <p:nvPr/>
          </p:nvSpPr>
          <p:spPr>
            <a:xfrm rot="-5400000" flipH="1">
              <a:off x="6458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3"/>
            <p:cNvSpPr/>
            <p:nvPr/>
          </p:nvSpPr>
          <p:spPr>
            <a:xfrm rot="-5400000" flipH="1">
              <a:off x="-1184041"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75900" y="445025"/>
            <a:ext cx="79923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1pPr>
            <a:lvl2pPr lvl="1">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2pPr>
            <a:lvl3pPr lvl="2">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3pPr>
            <a:lvl4pPr lvl="3">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4pPr>
            <a:lvl5pPr lvl="4">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5pPr>
            <a:lvl6pPr lvl="5">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6pPr>
            <a:lvl7pPr lvl="6">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7pPr>
            <a:lvl8pPr lvl="7">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8pPr>
            <a:lvl9pPr lvl="8">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75900" y="1152475"/>
            <a:ext cx="7992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Alef"/>
              <a:buChar char="●"/>
              <a:defRPr sz="1800">
                <a:solidFill>
                  <a:schemeClr val="dk2"/>
                </a:solidFill>
                <a:latin typeface="Alef"/>
                <a:ea typeface="Alef"/>
                <a:cs typeface="Alef"/>
                <a:sym typeface="Alef"/>
              </a:defRPr>
            </a:lvl1pPr>
            <a:lvl2pPr marL="914400" lvl="1"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2pPr>
            <a:lvl3pPr marL="1371600" lvl="2"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3pPr>
            <a:lvl4pPr marL="1828800" lvl="3"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4pPr>
            <a:lvl5pPr marL="2286000" lvl="4"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5pPr>
            <a:lvl6pPr marL="2743200" lvl="5"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6pPr>
            <a:lvl7pPr marL="3200400" lvl="6"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7pPr>
            <a:lvl8pPr marL="3657600" lvl="7"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8pPr>
            <a:lvl9pPr marL="4114800" lvl="8"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6"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1.wdp"/><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4"/>
        <p:cNvGrpSpPr/>
        <p:nvPr/>
      </p:nvGrpSpPr>
      <p:grpSpPr>
        <a:xfrm>
          <a:off x="0" y="0"/>
          <a:ext cx="0" cy="0"/>
          <a:chOff x="0" y="0"/>
          <a:chExt cx="0" cy="0"/>
        </a:xfrm>
      </p:grpSpPr>
      <p:sp>
        <p:nvSpPr>
          <p:cNvPr id="385" name="Google Shape;385;p39"/>
          <p:cNvSpPr txBox="1">
            <a:spLocks noGrp="1"/>
          </p:cNvSpPr>
          <p:nvPr>
            <p:ph type="subTitle" idx="1"/>
          </p:nvPr>
        </p:nvSpPr>
        <p:spPr>
          <a:xfrm>
            <a:off x="1981675" y="4015464"/>
            <a:ext cx="5630400" cy="5106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rgbClr val="FFC703"/>
              </a:buClr>
              <a:buSzPts val="1100"/>
              <a:buFont typeface="Arial"/>
              <a:buNone/>
            </a:pPr>
            <a:r>
              <a:rPr lang="fr-FR" dirty="0" smtClean="0"/>
              <a:t>Jean-François Clément</a:t>
            </a:r>
            <a:endParaRPr dirty="0"/>
          </a:p>
        </p:txBody>
      </p:sp>
      <p:sp>
        <p:nvSpPr>
          <p:cNvPr id="386" name="Google Shape;386;p39"/>
          <p:cNvSpPr txBox="1">
            <a:spLocks noGrp="1"/>
          </p:cNvSpPr>
          <p:nvPr>
            <p:ph type="ctrTitle"/>
          </p:nvPr>
        </p:nvSpPr>
        <p:spPr>
          <a:xfrm>
            <a:off x="1959198" y="618175"/>
            <a:ext cx="4592902" cy="219081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Regards multiples sur des islams multiples</a:t>
            </a:r>
            <a:endParaRPr dirty="0"/>
          </a:p>
        </p:txBody>
      </p:sp>
      <p:pic>
        <p:nvPicPr>
          <p:cNvPr id="2" name="Image 1"/>
          <p:cNvPicPr>
            <a:picLocks noChangeAspect="1"/>
          </p:cNvPicPr>
          <p:nvPr/>
        </p:nvPicPr>
        <p:blipFill>
          <a:blip r:embed="rId3"/>
          <a:stretch>
            <a:fillRect/>
          </a:stretch>
        </p:blipFill>
        <p:spPr>
          <a:xfrm>
            <a:off x="6552100" y="496563"/>
            <a:ext cx="2495800" cy="42540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955279" y="1371225"/>
            <a:ext cx="6158750" cy="3180794"/>
          </a:xfrm>
          <a:prstGeom prst="rect">
            <a:avLst/>
          </a:prstGeom>
        </p:spPr>
        <p:txBody>
          <a:bodyPr spcFirstLastPara="1" wrap="square" lIns="91425" tIns="91425" rIns="91425" bIns="91425" anchor="t" anchorCtr="0">
            <a:noAutofit/>
          </a:bodyPr>
          <a:lstStyle/>
          <a:p>
            <a:pPr marL="0" lvl="0" indent="0"/>
            <a:r>
              <a:rPr lang="fr-FR" dirty="0" smtClean="0"/>
              <a:t>Deuxième interprétation. Les mutazilites (al-</a:t>
            </a:r>
            <a:r>
              <a:rPr lang="fr-FR" dirty="0" err="1" smtClean="0"/>
              <a:t>mu’tazila</a:t>
            </a:r>
            <a:r>
              <a:rPr lang="fr-FR" dirty="0" smtClean="0"/>
              <a:t> ou « séparés ») sont des musulmans qui pensent qu’il n’y a jamais eu de Coran éternel et incréé, pas plus qu’un destin écrit pour chaque homme.</a:t>
            </a:r>
          </a:p>
          <a:p>
            <a:pPr marL="0" lvl="0" indent="0"/>
            <a:r>
              <a:rPr lang="fr-FR" dirty="0" smtClean="0"/>
              <a:t>Le Coran est un fait historique daté.</a:t>
            </a:r>
          </a:p>
          <a:p>
            <a:pPr marL="0" lvl="0" indent="0"/>
            <a:r>
              <a:rPr lang="fr-FR" dirty="0" smtClean="0"/>
              <a:t>En conséquence, les hommes sont totalement libres dans leurs actes, le destin n’existant pas.</a:t>
            </a:r>
          </a:p>
          <a:p>
            <a:pPr marL="0" lvl="0" indent="0"/>
            <a:r>
              <a:rPr lang="fr-FR" dirty="0" smtClean="0"/>
              <a:t>Ils peuvent aussi choisir d’utiliser la logique d’Aristote pour interpréter le Coran qui n’est pas parfait puisque des contradictions y sont présentes.</a:t>
            </a:r>
          </a:p>
          <a:p>
            <a:pPr marL="0" lvl="0" indent="0"/>
            <a:r>
              <a:rPr lang="fr-FR" dirty="0" smtClean="0"/>
              <a:t>On peut donc accepter un rationalisme, mais d’ordre religieux puisqu’il accepte la vérité du Coran et de la sunna.</a:t>
            </a:r>
            <a:endParaRPr lang="fr-FR" dirty="0"/>
          </a:p>
        </p:txBody>
      </p:sp>
      <p:sp>
        <p:nvSpPr>
          <p:cNvPr id="433" name="Google Shape;433;p44"/>
          <p:cNvSpPr txBox="1">
            <a:spLocks noGrp="1"/>
          </p:cNvSpPr>
          <p:nvPr>
            <p:ph type="title"/>
          </p:nvPr>
        </p:nvSpPr>
        <p:spPr>
          <a:xfrm>
            <a:off x="2085371" y="368927"/>
            <a:ext cx="4594800" cy="790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dirty="0" smtClean="0"/>
              <a:t>Le Coran et Dieu</a:t>
            </a:r>
            <a:endParaRPr dirty="0"/>
          </a:p>
        </p:txBody>
      </p:sp>
    </p:spTree>
    <p:extLst>
      <p:ext uri="{BB962C8B-B14F-4D97-AF65-F5344CB8AC3E}">
        <p14:creationId xmlns:p14="http://schemas.microsoft.com/office/powerpoint/2010/main" val="1047387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955279" y="2045597"/>
            <a:ext cx="6113796" cy="2506421"/>
          </a:xfrm>
          <a:prstGeom prst="rect">
            <a:avLst/>
          </a:prstGeom>
        </p:spPr>
        <p:txBody>
          <a:bodyPr spcFirstLastPara="1" wrap="square" lIns="91425" tIns="91425" rIns="91425" bIns="91425" anchor="t" anchorCtr="0">
            <a:noAutofit/>
          </a:bodyPr>
          <a:lstStyle/>
          <a:p>
            <a:pPr marL="0" lvl="0" indent="0"/>
            <a:r>
              <a:rPr lang="fr-FR" dirty="0"/>
              <a:t>« Le vin est l’œuvre de Satan » (5:90) – « Voici la description du Paradis qui a été promis aux pieux: il y aura là des ruisseaux d’un vin délicieux à boire » (47:15)</a:t>
            </a:r>
          </a:p>
          <a:p>
            <a:pPr marL="0" lvl="0" indent="0"/>
            <a:endParaRPr lang="fr-FR" dirty="0"/>
          </a:p>
          <a:p>
            <a:pPr marL="0" lvl="0" indent="0"/>
            <a:r>
              <a:rPr lang="fr-FR" dirty="0"/>
              <a:t>« Tu ne trouveras jamais de changement à la règle </a:t>
            </a:r>
            <a:r>
              <a:rPr lang="fr-FR" dirty="0" smtClean="0"/>
              <a:t>d’Allah » </a:t>
            </a:r>
            <a:r>
              <a:rPr lang="fr-FR" dirty="0"/>
              <a:t>(48:23) – « Quand Nous remplaçons un verset par un autre, Allah sait mieux ce qu’Il fait descendre » (16:101</a:t>
            </a:r>
            <a:r>
              <a:rPr lang="fr-FR" dirty="0" smtClean="0"/>
              <a:t>)</a:t>
            </a:r>
          </a:p>
          <a:p>
            <a:pPr marL="0" lvl="0" indent="0"/>
            <a:endParaRPr lang="fr-FR" dirty="0"/>
          </a:p>
          <a:p>
            <a:pPr marL="0" lvl="0" indent="0"/>
            <a:r>
              <a:rPr lang="fr-FR" dirty="0" smtClean="0"/>
              <a:t>Allah peut ordonner de tuer et l’interdire absolument</a:t>
            </a:r>
            <a:endParaRPr lang="fr-FR" dirty="0"/>
          </a:p>
        </p:txBody>
      </p:sp>
      <p:sp>
        <p:nvSpPr>
          <p:cNvPr id="433" name="Google Shape;433;p44"/>
          <p:cNvSpPr txBox="1">
            <a:spLocks noGrp="1"/>
          </p:cNvSpPr>
          <p:nvPr>
            <p:ph type="title"/>
          </p:nvPr>
        </p:nvSpPr>
        <p:spPr>
          <a:xfrm>
            <a:off x="157340" y="368926"/>
            <a:ext cx="6900496" cy="1890223"/>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sz="3600" dirty="0" smtClean="0"/>
              <a:t>Présences de contradictions dans le Coran</a:t>
            </a:r>
            <a:endParaRPr sz="3600" dirty="0"/>
          </a:p>
        </p:txBody>
      </p:sp>
    </p:spTree>
    <p:extLst>
      <p:ext uri="{BB962C8B-B14F-4D97-AF65-F5344CB8AC3E}">
        <p14:creationId xmlns:p14="http://schemas.microsoft.com/office/powerpoint/2010/main" val="2130835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955279" y="2045597"/>
            <a:ext cx="6125034" cy="2866087"/>
          </a:xfrm>
          <a:prstGeom prst="rect">
            <a:avLst/>
          </a:prstGeom>
        </p:spPr>
        <p:txBody>
          <a:bodyPr spcFirstLastPara="1" wrap="square" lIns="91425" tIns="91425" rIns="91425" bIns="91425" anchor="t" anchorCtr="0">
            <a:noAutofit/>
          </a:bodyPr>
          <a:lstStyle/>
          <a:p>
            <a:pPr marL="0" lvl="0" indent="0"/>
            <a:r>
              <a:rPr lang="fr-FR" dirty="0"/>
              <a:t>« Pas de contrainte en religion » (2:256) – «  Combattez ceux qui ne croient ni en Allah ni au Jour dernier, qui n’interdisent pas ce qu’Allah et Son messager ont interdit et qui ne professent pas la religion de la vérité, parmi ceux qui ont reçu le Livre, jusqu’à ce qu’ils versent la capitation par leurs propres mains, après s’être humiliés » (9:29</a:t>
            </a:r>
            <a:r>
              <a:rPr lang="fr-FR" dirty="0" smtClean="0"/>
              <a:t>)</a:t>
            </a:r>
          </a:p>
          <a:p>
            <a:pPr marL="0" lvl="0" indent="0"/>
            <a:endParaRPr lang="fr-FR" dirty="0" smtClean="0"/>
          </a:p>
          <a:p>
            <a:pPr marL="0" lvl="0" indent="0"/>
            <a:r>
              <a:rPr lang="fr-FR" dirty="0"/>
              <a:t>« Qu’ont-ils à ne pas croire ? » (84:20) – « Il n’appartient nullement à une âme de croire si ce n’est avec la permission d’Allah » (10:100)</a:t>
            </a:r>
          </a:p>
        </p:txBody>
      </p:sp>
      <p:sp>
        <p:nvSpPr>
          <p:cNvPr id="433" name="Google Shape;433;p44"/>
          <p:cNvSpPr txBox="1">
            <a:spLocks noGrp="1"/>
          </p:cNvSpPr>
          <p:nvPr>
            <p:ph type="title"/>
          </p:nvPr>
        </p:nvSpPr>
        <p:spPr>
          <a:xfrm>
            <a:off x="157340" y="368926"/>
            <a:ext cx="6900496" cy="1890223"/>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sz="3600" dirty="0" smtClean="0"/>
              <a:t>Présences de contradictions dans le Coran</a:t>
            </a:r>
            <a:endParaRPr sz="3600" dirty="0"/>
          </a:p>
        </p:txBody>
      </p:sp>
    </p:spTree>
    <p:extLst>
      <p:ext uri="{BB962C8B-B14F-4D97-AF65-F5344CB8AC3E}">
        <p14:creationId xmlns:p14="http://schemas.microsoft.com/office/powerpoint/2010/main" val="3288749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2258957" y="2710796"/>
            <a:ext cx="4383051" cy="23020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Un second problème :</a:t>
            </a:r>
          </a:p>
          <a:p>
            <a:pPr marL="0" lvl="0" indent="0" algn="r" rtl="0">
              <a:spcBef>
                <a:spcPts val="0"/>
              </a:spcBef>
              <a:spcAft>
                <a:spcPts val="0"/>
              </a:spcAft>
              <a:buNone/>
            </a:pPr>
            <a:r>
              <a:rPr lang="fr-FR" dirty="0" smtClean="0"/>
              <a:t>Qui a transmis le Coran aux hommes ?</a:t>
            </a:r>
          </a:p>
          <a:p>
            <a:pPr marL="0" lvl="0" indent="0" algn="r" rtl="0">
              <a:spcBef>
                <a:spcPts val="0"/>
              </a:spcBef>
              <a:spcAft>
                <a:spcPts val="0"/>
              </a:spcAft>
              <a:buNone/>
            </a:pPr>
            <a:r>
              <a:rPr lang="fr-FR" dirty="0" smtClean="0"/>
              <a:t>Est-ce directement Dieu ou des intermédiaires comme l’ange Gabriel (</a:t>
            </a:r>
            <a:r>
              <a:rPr lang="fr-FR" dirty="0" err="1" smtClean="0"/>
              <a:t>Jibrîl</a:t>
            </a:r>
            <a:r>
              <a:rPr lang="fr-FR" dirty="0" smtClean="0"/>
              <a:t>) ?</a:t>
            </a:r>
          </a:p>
          <a:p>
            <a:pPr marL="0" lvl="0" indent="0" algn="r" rtl="0">
              <a:spcBef>
                <a:spcPts val="0"/>
              </a:spcBef>
              <a:spcAft>
                <a:spcPts val="0"/>
              </a:spcAft>
              <a:buNone/>
            </a:pPr>
            <a:r>
              <a:rPr lang="fr-FR" dirty="0" smtClean="0"/>
              <a:t>Ces intermédiaires sont-ils fiables ?</a:t>
            </a:r>
          </a:p>
          <a:p>
            <a:pPr marL="0" lvl="0" indent="0" algn="r" rtl="0">
              <a:spcBef>
                <a:spcPts val="0"/>
              </a:spcBef>
              <a:spcAft>
                <a:spcPts val="0"/>
              </a:spcAft>
              <a:buNone/>
            </a:pPr>
            <a:r>
              <a:rPr lang="fr-FR" dirty="0" smtClean="0"/>
              <a:t>Et si Satan s’était mis à la place de Gabriel (les « versets sataniques » du Coran ?</a:t>
            </a:r>
            <a:endParaRPr dirty="0"/>
          </a:p>
        </p:txBody>
      </p:sp>
      <p:sp>
        <p:nvSpPr>
          <p:cNvPr id="433" name="Google Shape;433;p44"/>
          <p:cNvSpPr txBox="1">
            <a:spLocks noGrp="1"/>
          </p:cNvSpPr>
          <p:nvPr>
            <p:ph type="title"/>
          </p:nvPr>
        </p:nvSpPr>
        <p:spPr>
          <a:xfrm>
            <a:off x="2006699" y="1166935"/>
            <a:ext cx="4601593" cy="1103454"/>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dirty="0" smtClean="0"/>
              <a:t>Le Coran divin et l’homme</a:t>
            </a:r>
            <a:endParaRPr dirty="0"/>
          </a:p>
        </p:txBody>
      </p:sp>
    </p:spTree>
    <p:extLst>
      <p:ext uri="{BB962C8B-B14F-4D97-AF65-F5344CB8AC3E}">
        <p14:creationId xmlns:p14="http://schemas.microsoft.com/office/powerpoint/2010/main" val="161641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3" name="Sous-titre 2"/>
          <p:cNvSpPr>
            <a:spLocks noGrp="1"/>
          </p:cNvSpPr>
          <p:nvPr>
            <p:ph type="subTitle" idx="1"/>
          </p:nvPr>
        </p:nvSpPr>
        <p:spPr>
          <a:xfrm>
            <a:off x="99557" y="977842"/>
            <a:ext cx="2035776" cy="1989400"/>
          </a:xfrm>
        </p:spPr>
        <p:txBody>
          <a:bodyPr/>
          <a:lstStyle/>
          <a:p>
            <a:r>
              <a:rPr lang="fr-FR" dirty="0" smtClean="0"/>
              <a:t>Gabriel dans la grotte de la révélation</a:t>
            </a:r>
          </a:p>
          <a:p>
            <a:r>
              <a:rPr lang="fr-FR" dirty="0" err="1" smtClean="0"/>
              <a:t>Jami</a:t>
            </a:r>
            <a:r>
              <a:rPr lang="fr-FR" dirty="0" smtClean="0"/>
              <a:t>‘ al-</a:t>
            </a:r>
            <a:r>
              <a:rPr lang="fr-FR" dirty="0" err="1" smtClean="0"/>
              <a:t>Tawarikh</a:t>
            </a:r>
            <a:r>
              <a:rPr lang="fr-FR" dirty="0" smtClean="0"/>
              <a:t> de Rachid ad-</a:t>
            </a:r>
            <a:r>
              <a:rPr lang="fr-FR" dirty="0" err="1" smtClean="0"/>
              <a:t>dîn</a:t>
            </a:r>
            <a:r>
              <a:rPr lang="fr-FR" dirty="0" smtClean="0"/>
              <a:t>, Tabriz, 1307. </a:t>
            </a:r>
            <a:r>
              <a:rPr lang="fr-FR" dirty="0" err="1" smtClean="0"/>
              <a:t>Muh’ammad</a:t>
            </a:r>
            <a:r>
              <a:rPr lang="fr-FR" dirty="0" smtClean="0"/>
              <a:t> croit être devenu fou et demande à être soigné.</a:t>
            </a:r>
            <a:endParaRPr lang="fr-FR" dirty="0"/>
          </a:p>
        </p:txBody>
      </p:sp>
      <p:pic>
        <p:nvPicPr>
          <p:cNvPr id="4" name="Image 3"/>
          <p:cNvPicPr>
            <a:picLocks noChangeAspect="1"/>
          </p:cNvPicPr>
          <p:nvPr/>
        </p:nvPicPr>
        <p:blipFill>
          <a:blip r:embed="rId3"/>
          <a:stretch>
            <a:fillRect/>
          </a:stretch>
        </p:blipFill>
        <p:spPr>
          <a:xfrm>
            <a:off x="2303275" y="0"/>
            <a:ext cx="6840725" cy="5143500"/>
          </a:xfrm>
          <a:prstGeom prst="rect">
            <a:avLst/>
          </a:prstGeom>
        </p:spPr>
      </p:pic>
    </p:spTree>
    <p:extLst>
      <p:ext uri="{BB962C8B-B14F-4D97-AF65-F5344CB8AC3E}">
        <p14:creationId xmlns:p14="http://schemas.microsoft.com/office/powerpoint/2010/main" val="6111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1550927" y="2710796"/>
            <a:ext cx="5091082" cy="23020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Qui est </a:t>
            </a:r>
            <a:r>
              <a:rPr lang="fr-FR" dirty="0" err="1" smtClean="0"/>
              <a:t>Muh’ammad</a:t>
            </a:r>
            <a:r>
              <a:rPr lang="fr-FR" dirty="0" smtClean="0"/>
              <a:t> ?</a:t>
            </a:r>
          </a:p>
          <a:p>
            <a:pPr marL="0" lvl="0" indent="0" algn="r" rtl="0">
              <a:spcBef>
                <a:spcPts val="0"/>
              </a:spcBef>
              <a:spcAft>
                <a:spcPts val="0"/>
              </a:spcAft>
              <a:buNone/>
            </a:pPr>
            <a:r>
              <a:rPr lang="fr-FR" dirty="0" smtClean="0"/>
              <a:t>Pourquoi est-il choisi pour devenir le « sceau de la prophétie » ou dernier prophète ?</a:t>
            </a:r>
          </a:p>
          <a:p>
            <a:pPr marL="0" lvl="0" indent="0" algn="r" rtl="0">
              <a:spcBef>
                <a:spcPts val="0"/>
              </a:spcBef>
              <a:spcAft>
                <a:spcPts val="0"/>
              </a:spcAft>
              <a:buNone/>
            </a:pPr>
            <a:r>
              <a:rPr lang="fr-FR" dirty="0" smtClean="0"/>
              <a:t>Quels liens avec les figures des prophètes antérieurs ?</a:t>
            </a:r>
          </a:p>
          <a:p>
            <a:pPr marL="0" lvl="0" indent="0" algn="r" rtl="0">
              <a:spcBef>
                <a:spcPts val="0"/>
              </a:spcBef>
              <a:spcAft>
                <a:spcPts val="0"/>
              </a:spcAft>
              <a:buNone/>
            </a:pPr>
            <a:r>
              <a:rPr lang="fr-FR" dirty="0" smtClean="0"/>
              <a:t>Comment-le Prophète a-t-il réagi à la Révélation ?</a:t>
            </a:r>
          </a:p>
          <a:p>
            <a:pPr marL="0" lvl="0" indent="0" algn="r" rtl="0">
              <a:spcBef>
                <a:spcPts val="0"/>
              </a:spcBef>
              <a:spcAft>
                <a:spcPts val="0"/>
              </a:spcAft>
              <a:buNone/>
            </a:pPr>
            <a:r>
              <a:rPr lang="fr-FR" dirty="0" smtClean="0"/>
              <a:t>Quelle était la famille du Prophète ?</a:t>
            </a:r>
            <a:endParaRPr dirty="0"/>
          </a:p>
        </p:txBody>
      </p:sp>
      <p:sp>
        <p:nvSpPr>
          <p:cNvPr id="433" name="Google Shape;433;p44"/>
          <p:cNvSpPr txBox="1">
            <a:spLocks noGrp="1"/>
          </p:cNvSpPr>
          <p:nvPr>
            <p:ph type="title"/>
          </p:nvPr>
        </p:nvSpPr>
        <p:spPr>
          <a:xfrm>
            <a:off x="899087" y="1166935"/>
            <a:ext cx="5709205" cy="1103454"/>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dirty="0" smtClean="0"/>
              <a:t>Un homme particulier récepteur du Coran</a:t>
            </a:r>
            <a:endParaRPr dirty="0"/>
          </a:p>
        </p:txBody>
      </p:sp>
    </p:spTree>
    <p:extLst>
      <p:ext uri="{BB962C8B-B14F-4D97-AF65-F5344CB8AC3E}">
        <p14:creationId xmlns:p14="http://schemas.microsoft.com/office/powerpoint/2010/main" val="198449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202297" y="2092622"/>
            <a:ext cx="5091082" cy="23020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Réponse dominante :</a:t>
            </a:r>
          </a:p>
          <a:p>
            <a:pPr marL="0" lvl="0" indent="0" algn="r" rtl="0">
              <a:spcBef>
                <a:spcPts val="0"/>
              </a:spcBef>
              <a:spcAft>
                <a:spcPts val="0"/>
              </a:spcAft>
              <a:buNone/>
            </a:pPr>
            <a:r>
              <a:rPr lang="fr-FR" dirty="0" smtClean="0"/>
              <a:t>C’est un homme et non un Dieu. Il ne peut être adoré ou survalorisé. </a:t>
            </a:r>
          </a:p>
          <a:p>
            <a:pPr marL="0" lvl="0" indent="0" algn="r" rtl="0">
              <a:spcBef>
                <a:spcPts val="0"/>
              </a:spcBef>
              <a:spcAft>
                <a:spcPts val="0"/>
              </a:spcAft>
              <a:buNone/>
            </a:pPr>
            <a:r>
              <a:rPr lang="fr-FR" dirty="0" smtClean="0"/>
              <a:t>Néanmoins, il est supérieur à tous les hommes, d’où le choix fait par Dieu</a:t>
            </a:r>
          </a:p>
          <a:p>
            <a:pPr marL="0" lvl="0" indent="0" algn="r" rtl="0">
              <a:spcBef>
                <a:spcPts val="0"/>
              </a:spcBef>
              <a:spcAft>
                <a:spcPts val="0"/>
              </a:spcAft>
              <a:buNone/>
            </a:pPr>
            <a:r>
              <a:rPr lang="fr-FR" dirty="0" smtClean="0"/>
              <a:t>Autres réponses :</a:t>
            </a:r>
          </a:p>
          <a:p>
            <a:pPr marL="0" lvl="0" indent="0" algn="r" rtl="0">
              <a:spcBef>
                <a:spcPts val="0"/>
              </a:spcBef>
              <a:spcAft>
                <a:spcPts val="0"/>
              </a:spcAft>
              <a:buNone/>
            </a:pPr>
            <a:r>
              <a:rPr lang="fr-FR" dirty="0" smtClean="0"/>
              <a:t>C’est un homme ordinaire, un commerçant devenu un homme politique et chef de guerre</a:t>
            </a:r>
            <a:endParaRPr dirty="0"/>
          </a:p>
        </p:txBody>
      </p:sp>
      <p:sp>
        <p:nvSpPr>
          <p:cNvPr id="433" name="Google Shape;433;p44"/>
          <p:cNvSpPr txBox="1">
            <a:spLocks noGrp="1"/>
          </p:cNvSpPr>
          <p:nvPr>
            <p:ph type="title"/>
          </p:nvPr>
        </p:nvSpPr>
        <p:spPr>
          <a:xfrm>
            <a:off x="101147" y="503801"/>
            <a:ext cx="5877784"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sz="4000" dirty="0" smtClean="0"/>
              <a:t>Qui est </a:t>
            </a:r>
            <a:r>
              <a:rPr lang="fr-FR" sz="4000" dirty="0" err="1" smtClean="0"/>
              <a:t>Muh’ammad</a:t>
            </a:r>
            <a:r>
              <a:rPr lang="fr-FR" sz="4000" dirty="0" smtClean="0"/>
              <a:t> ?</a:t>
            </a:r>
            <a:endParaRPr sz="4000" dirty="0"/>
          </a:p>
        </p:txBody>
      </p:sp>
      <p:pic>
        <p:nvPicPr>
          <p:cNvPr id="2" name="Image 1" descr="800px-Muhammad_at_Bad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288" y="0"/>
            <a:ext cx="3593712" cy="5143500"/>
          </a:xfrm>
          <a:prstGeom prst="rect">
            <a:avLst/>
          </a:prstGeom>
        </p:spPr>
      </p:pic>
      <p:sp>
        <p:nvSpPr>
          <p:cNvPr id="3" name="ZoneTexte 2"/>
          <p:cNvSpPr txBox="1"/>
          <p:nvPr/>
        </p:nvSpPr>
        <p:spPr>
          <a:xfrm>
            <a:off x="3562634" y="4641934"/>
            <a:ext cx="1685077" cy="307777"/>
          </a:xfrm>
          <a:prstGeom prst="rect">
            <a:avLst/>
          </a:prstGeom>
          <a:noFill/>
        </p:spPr>
        <p:txBody>
          <a:bodyPr wrap="none" rtlCol="0">
            <a:spAutoFit/>
          </a:bodyPr>
          <a:lstStyle/>
          <a:p>
            <a:r>
              <a:rPr lang="fr-FR" dirty="0" smtClean="0">
                <a:solidFill>
                  <a:srgbClr val="FFFFFF"/>
                </a:solidFill>
              </a:rPr>
              <a:t>La bataille de Badr</a:t>
            </a:r>
            <a:endParaRPr lang="fr-FR" dirty="0">
              <a:solidFill>
                <a:srgbClr val="FFFFFF"/>
              </a:solidFill>
            </a:endParaRPr>
          </a:p>
        </p:txBody>
      </p:sp>
    </p:spTree>
    <p:extLst>
      <p:ext uri="{BB962C8B-B14F-4D97-AF65-F5344CB8AC3E}">
        <p14:creationId xmlns:p14="http://schemas.microsoft.com/office/powerpoint/2010/main" val="3261555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smtClean="0"/>
              <a:t>Un politicien roué ? Les </a:t>
            </a:r>
            <a:r>
              <a:rPr lang="fr-FR" sz="2400" dirty="0"/>
              <a:t>v</a:t>
            </a:r>
            <a:r>
              <a:rPr lang="fr-FR" sz="2400" dirty="0" smtClean="0"/>
              <a:t>ersets sataniques</a:t>
            </a:r>
            <a:endParaRPr sz="2400" dirty="0"/>
          </a:p>
        </p:txBody>
      </p:sp>
      <p:sp>
        <p:nvSpPr>
          <p:cNvPr id="451" name="Google Shape;451;p47"/>
          <p:cNvSpPr txBox="1">
            <a:spLocks noGrp="1"/>
          </p:cNvSpPr>
          <p:nvPr>
            <p:ph type="subTitle" idx="1"/>
          </p:nvPr>
        </p:nvSpPr>
        <p:spPr>
          <a:xfrm>
            <a:off x="1259918" y="1170994"/>
            <a:ext cx="2612400"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4 dieux</a:t>
            </a:r>
            <a:endParaRPr dirty="0"/>
          </a:p>
        </p:txBody>
      </p:sp>
      <p:sp>
        <p:nvSpPr>
          <p:cNvPr id="453" name="Google Shape;453;p47"/>
          <p:cNvSpPr txBox="1">
            <a:spLocks noGrp="1"/>
          </p:cNvSpPr>
          <p:nvPr>
            <p:ph type="subTitle" idx="3"/>
          </p:nvPr>
        </p:nvSpPr>
        <p:spPr>
          <a:xfrm>
            <a:off x="5136036" y="1614548"/>
            <a:ext cx="3663782" cy="25440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dirty="0" smtClean="0"/>
              <a:t>La religion chrétienne est trinitaire. L’islam a alors  failli être </a:t>
            </a:r>
            <a:r>
              <a:rPr lang="fr-FR" dirty="0" err="1" smtClean="0"/>
              <a:t>quaternitaire</a:t>
            </a:r>
            <a:r>
              <a:rPr lang="fr-FR" dirty="0" smtClean="0"/>
              <a:t>. Mais le Prophète déclare que Gabriel lui signale qu’il a été trompé, d’où la sourate 53(l’Etoile), versets 21-26 : retour définitif au monothéisme après cet essai infructueux.</a:t>
            </a:r>
          </a:p>
          <a:p>
            <a:pPr marL="0" lvl="0" indent="0" algn="ctr" rtl="0">
              <a:spcBef>
                <a:spcPts val="0"/>
              </a:spcBef>
              <a:spcAft>
                <a:spcPts val="0"/>
              </a:spcAft>
              <a:buNone/>
            </a:pPr>
            <a:r>
              <a:rPr lang="fr-FR" dirty="0" smtClean="0"/>
              <a:t>Le Prophète n’est pas infaillible. Ou alors il faut refuser ce récit et ses sources pour construire l’image d’un Prophète parfait.</a:t>
            </a:r>
            <a:endParaRPr dirty="0"/>
          </a:p>
        </p:txBody>
      </p:sp>
      <p:sp>
        <p:nvSpPr>
          <p:cNvPr id="454" name="Google Shape;454;p47"/>
          <p:cNvSpPr txBox="1">
            <a:spLocks noGrp="1"/>
          </p:cNvSpPr>
          <p:nvPr>
            <p:ph type="subTitle" idx="4"/>
          </p:nvPr>
        </p:nvSpPr>
        <p:spPr>
          <a:xfrm>
            <a:off x="1057210" y="1670746"/>
            <a:ext cx="3146024" cy="22406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dirty="0" smtClean="0"/>
              <a:t>Le Prophète désire se concilier les polythéistes de La Mecque. Il annonce qu’il y aura 4 dieux : un masculin et trois féminins  </a:t>
            </a:r>
            <a:r>
              <a:rPr lang="fr-FR" dirty="0" err="1" smtClean="0"/>
              <a:t>al-Lat</a:t>
            </a:r>
            <a:r>
              <a:rPr lang="fr-FR" dirty="0" smtClean="0"/>
              <a:t>, al-‘</a:t>
            </a:r>
            <a:r>
              <a:rPr lang="fr-FR" dirty="0" err="1" smtClean="0"/>
              <a:t>Uzzâ</a:t>
            </a:r>
            <a:r>
              <a:rPr lang="fr-FR" dirty="0" smtClean="0"/>
              <a:t> et </a:t>
            </a:r>
            <a:r>
              <a:rPr lang="fr-FR" dirty="0" err="1" smtClean="0"/>
              <a:t>Manât</a:t>
            </a:r>
            <a:r>
              <a:rPr lang="fr-FR" dirty="0" smtClean="0"/>
              <a:t>. Musulmans et polythéistes (</a:t>
            </a:r>
            <a:r>
              <a:rPr lang="fr-FR" dirty="0" err="1" smtClean="0"/>
              <a:t>Quraych</a:t>
            </a:r>
            <a:r>
              <a:rPr lang="fr-FR" dirty="0" smtClean="0"/>
              <a:t>) font la prière ensemble. L’enjeu est le retour des émigrés musulmans réfugiés en Abyssinie. Mais cet accord politique échoue</a:t>
            </a:r>
            <a:endParaRPr dirty="0"/>
          </a:p>
        </p:txBody>
      </p:sp>
      <p:sp>
        <p:nvSpPr>
          <p:cNvPr id="2" name="Sous-titre 1"/>
          <p:cNvSpPr>
            <a:spLocks noGrp="1"/>
          </p:cNvSpPr>
          <p:nvPr>
            <p:ph type="subTitle" idx="2"/>
          </p:nvPr>
        </p:nvSpPr>
        <p:spPr>
          <a:xfrm>
            <a:off x="5058147" y="1182231"/>
            <a:ext cx="3539376" cy="454500"/>
          </a:xfrm>
        </p:spPr>
        <p:txBody>
          <a:bodyPr/>
          <a:lstStyle/>
          <a:p>
            <a:r>
              <a:rPr lang="fr-FR" dirty="0" smtClean="0"/>
              <a:t>Satan remplace Gabriel</a:t>
            </a:r>
            <a:endParaRPr lang="fr-FR" dirty="0"/>
          </a:p>
        </p:txBody>
      </p:sp>
    </p:spTree>
    <p:extLst>
      <p:ext uri="{BB962C8B-B14F-4D97-AF65-F5344CB8AC3E}">
        <p14:creationId xmlns:p14="http://schemas.microsoft.com/office/powerpoint/2010/main" val="202502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202297" y="2092622"/>
            <a:ext cx="5315852" cy="275162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Plus précisément, le Prophète n’appartient pas aux familles de La Mecque (</a:t>
            </a:r>
            <a:r>
              <a:rPr lang="fr-FR" dirty="0" err="1" smtClean="0"/>
              <a:t>Kuraychites</a:t>
            </a:r>
            <a:r>
              <a:rPr lang="fr-FR" dirty="0" smtClean="0"/>
              <a:t>). C’est le descendant d’un étranger appelé en tant que tel pour garder les 360 idoles qui font une partie des ressources économiques de la ville.</a:t>
            </a:r>
          </a:p>
          <a:p>
            <a:pPr marL="0" lvl="0" indent="0" algn="r" rtl="0">
              <a:spcBef>
                <a:spcPts val="0"/>
              </a:spcBef>
              <a:spcAft>
                <a:spcPts val="0"/>
              </a:spcAft>
              <a:buNone/>
            </a:pPr>
            <a:r>
              <a:rPr lang="fr-FR" dirty="0" smtClean="0"/>
              <a:t>Comme Moïse qui met fin à l’idolâtrie (Veau d’or), Comme Abraham qui rompt avec son père en se moquant des idoles, </a:t>
            </a:r>
            <a:r>
              <a:rPr lang="fr-FR" dirty="0" err="1" smtClean="0"/>
              <a:t>Muh’ammad</a:t>
            </a:r>
            <a:r>
              <a:rPr lang="fr-FR" dirty="0" smtClean="0"/>
              <a:t> se révolte contre ses ancêtres gardiens du panthéon de La Mecque. </a:t>
            </a:r>
            <a:endParaRPr dirty="0"/>
          </a:p>
        </p:txBody>
      </p:sp>
      <p:sp>
        <p:nvSpPr>
          <p:cNvPr id="433" name="Google Shape;433;p44"/>
          <p:cNvSpPr txBox="1">
            <a:spLocks noGrp="1"/>
          </p:cNvSpPr>
          <p:nvPr>
            <p:ph type="title"/>
          </p:nvPr>
        </p:nvSpPr>
        <p:spPr>
          <a:xfrm>
            <a:off x="101147" y="503801"/>
            <a:ext cx="5877784"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sz="4000" dirty="0" smtClean="0"/>
              <a:t>Qui est </a:t>
            </a:r>
            <a:r>
              <a:rPr lang="fr-FR" sz="4000" dirty="0" err="1" smtClean="0"/>
              <a:t>Muh’ammad</a:t>
            </a:r>
            <a:r>
              <a:rPr lang="fr-FR" sz="4000" dirty="0" smtClean="0"/>
              <a:t> ?</a:t>
            </a:r>
            <a:endParaRPr sz="4000" dirty="0"/>
          </a:p>
        </p:txBody>
      </p:sp>
      <p:pic>
        <p:nvPicPr>
          <p:cNvPr id="4" name="Image 3" descr="Capture d’écran 2023-09-13 à 06.07.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845" y="0"/>
            <a:ext cx="3159155" cy="5143500"/>
          </a:xfrm>
          <a:prstGeom prst="rect">
            <a:avLst/>
          </a:prstGeom>
        </p:spPr>
      </p:pic>
    </p:spTree>
    <p:extLst>
      <p:ext uri="{BB962C8B-B14F-4D97-AF65-F5344CB8AC3E}">
        <p14:creationId xmlns:p14="http://schemas.microsoft.com/office/powerpoint/2010/main" val="95219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1550927" y="2710796"/>
            <a:ext cx="5091082" cy="23020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Le Prophète savait-il écrire ?</a:t>
            </a:r>
          </a:p>
          <a:p>
            <a:pPr marL="0" lvl="0" indent="0" algn="r" rtl="0">
              <a:spcBef>
                <a:spcPts val="0"/>
              </a:spcBef>
              <a:spcAft>
                <a:spcPts val="0"/>
              </a:spcAft>
              <a:buNone/>
            </a:pPr>
            <a:r>
              <a:rPr lang="fr-FR" dirty="0" smtClean="0"/>
              <a:t>Qu’est-ce qu’un « </a:t>
            </a:r>
            <a:r>
              <a:rPr lang="fr-FR" dirty="0" err="1" smtClean="0"/>
              <a:t>ummî</a:t>
            </a:r>
            <a:r>
              <a:rPr lang="fr-FR" dirty="0" smtClean="0"/>
              <a:t> » ?</a:t>
            </a:r>
          </a:p>
          <a:p>
            <a:pPr marL="0" lvl="0" indent="0" algn="r" rtl="0">
              <a:spcBef>
                <a:spcPts val="0"/>
              </a:spcBef>
              <a:spcAft>
                <a:spcPts val="0"/>
              </a:spcAft>
              <a:buNone/>
            </a:pPr>
            <a:r>
              <a:rPr lang="fr-FR" dirty="0" smtClean="0"/>
              <a:t>Le rôle des « compagnons »</a:t>
            </a:r>
          </a:p>
          <a:p>
            <a:pPr marL="0" lvl="0" indent="0" algn="r" rtl="0">
              <a:spcBef>
                <a:spcPts val="0"/>
              </a:spcBef>
              <a:spcAft>
                <a:spcPts val="0"/>
              </a:spcAft>
              <a:buNone/>
            </a:pPr>
            <a:r>
              <a:rPr lang="fr-FR" dirty="0" smtClean="0"/>
              <a:t>Le Coran texte religieux ou texte politique destiné à unir un empire apparu avec les califes ?</a:t>
            </a:r>
          </a:p>
          <a:p>
            <a:pPr marL="0" lvl="0" indent="0" algn="r" rtl="0">
              <a:spcBef>
                <a:spcPts val="0"/>
              </a:spcBef>
              <a:spcAft>
                <a:spcPts val="0"/>
              </a:spcAft>
              <a:buNone/>
            </a:pPr>
            <a:r>
              <a:rPr lang="fr-FR" dirty="0" smtClean="0"/>
              <a:t>La question de la réapparition prochaine au XXIe siècle de Corans antérieurs au Coran actuel</a:t>
            </a:r>
            <a:endParaRPr dirty="0"/>
          </a:p>
        </p:txBody>
      </p:sp>
      <p:sp>
        <p:nvSpPr>
          <p:cNvPr id="433" name="Google Shape;433;p44"/>
          <p:cNvSpPr txBox="1">
            <a:spLocks noGrp="1"/>
          </p:cNvSpPr>
          <p:nvPr>
            <p:ph type="title"/>
          </p:nvPr>
        </p:nvSpPr>
        <p:spPr>
          <a:xfrm>
            <a:off x="258488" y="1200654"/>
            <a:ext cx="6709439" cy="1103454"/>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dirty="0" smtClean="0"/>
              <a:t>Quand a été écrit le Coran révélé oralement ?</a:t>
            </a:r>
            <a:endParaRPr dirty="0"/>
          </a:p>
        </p:txBody>
      </p:sp>
    </p:spTree>
    <p:extLst>
      <p:ext uri="{BB962C8B-B14F-4D97-AF65-F5344CB8AC3E}">
        <p14:creationId xmlns:p14="http://schemas.microsoft.com/office/powerpoint/2010/main" val="306985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713225" y="1287525"/>
            <a:ext cx="7717500" cy="320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Cette présentation ne porte pas sur l’islam, mais sur les interprétations qu’en donnent les uns ou les autres.</a:t>
            </a:r>
          </a:p>
          <a:p>
            <a:pPr marL="0" lvl="0" indent="0" algn="l" rtl="0">
              <a:spcBef>
                <a:spcPts val="0"/>
              </a:spcBef>
              <a:spcAft>
                <a:spcPts val="0"/>
              </a:spcAft>
              <a:buNone/>
            </a:pPr>
            <a:r>
              <a:rPr lang="fr-FR" sz="1600" dirty="0" smtClean="0">
                <a:solidFill>
                  <a:schemeClr val="lt2"/>
                </a:solidFill>
              </a:rPr>
              <a:t>Ce sont les créateurs de ces interprétations qui en sont les responsables.</a:t>
            </a:r>
          </a:p>
          <a:p>
            <a:pPr marL="0" lvl="0" indent="0" algn="l" rtl="0">
              <a:spcBef>
                <a:spcPts val="0"/>
              </a:spcBef>
              <a:spcAft>
                <a:spcPts val="0"/>
              </a:spcAft>
              <a:buNone/>
            </a:pPr>
            <a:endParaRPr lang="fr-FR" sz="1600" dirty="0">
              <a:solidFill>
                <a:schemeClr val="lt2"/>
              </a:solidFill>
            </a:endParaRPr>
          </a:p>
          <a:p>
            <a:pPr marL="0" lvl="0" indent="0" algn="l" rtl="0">
              <a:spcBef>
                <a:spcPts val="0"/>
              </a:spcBef>
              <a:spcAft>
                <a:spcPts val="0"/>
              </a:spcAft>
              <a:buNone/>
            </a:pPr>
            <a:r>
              <a:rPr lang="fr-FR" sz="1600" dirty="0" smtClean="0">
                <a:solidFill>
                  <a:schemeClr val="lt2"/>
                </a:solidFill>
              </a:rPr>
              <a:t>Si quelqu’un ne partage pas l’une ou l’autre des opinions présentées, il obtiendra les identités des personnes ou des groupes qui ont proposé ces opinions. Il pourra alors s’adresser à eux.</a:t>
            </a:r>
          </a:p>
          <a:p>
            <a:pPr marL="0" lvl="0" indent="0" algn="l" rtl="0">
              <a:spcBef>
                <a:spcPts val="0"/>
              </a:spcBef>
              <a:spcAft>
                <a:spcPts val="0"/>
              </a:spcAft>
              <a:buNone/>
            </a:pPr>
            <a:endParaRPr lang="fr-FR" sz="1600" dirty="0">
              <a:solidFill>
                <a:schemeClr val="lt2"/>
              </a:solidFill>
            </a:endParaRPr>
          </a:p>
          <a:p>
            <a:pPr marL="0" lvl="0" indent="0" algn="l" rtl="0">
              <a:spcBef>
                <a:spcPts val="0"/>
              </a:spcBef>
              <a:spcAft>
                <a:spcPts val="0"/>
              </a:spcAft>
              <a:buNone/>
            </a:pPr>
            <a:r>
              <a:rPr lang="fr-FR" sz="1600" dirty="0" smtClean="0">
                <a:solidFill>
                  <a:schemeClr val="lt2"/>
                </a:solidFill>
              </a:rPr>
              <a:t>En aucun cas, le conférencier ne répondra à des questions d’opinion, ce qui n’est pas le sujet de cette présentation. Son rôle est de présenter des lectures et les arguments qui les soutiennent.</a:t>
            </a:r>
            <a:endParaRPr sz="1600" dirty="0">
              <a:solidFill>
                <a:schemeClr val="lt2"/>
              </a:solidFill>
            </a:endParaRPr>
          </a:p>
        </p:txBody>
      </p:sp>
      <p:sp>
        <p:nvSpPr>
          <p:cNvPr id="392" name="Google Shape;392;p4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Introduction : objet ou regards de sujets</a:t>
            </a:r>
            <a:endParaRPr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539452" y="1845352"/>
            <a:ext cx="6585815" cy="2819062"/>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Le texte coranique vient de Dieu sans aucune modification de la part de la créature Gabriel (</a:t>
            </a:r>
            <a:r>
              <a:rPr lang="fr-FR" dirty="0" err="1" smtClean="0"/>
              <a:t>Jibrîl</a:t>
            </a:r>
            <a:r>
              <a:rPr lang="fr-FR" dirty="0" smtClean="0"/>
              <a:t>).</a:t>
            </a:r>
          </a:p>
          <a:p>
            <a:pPr marL="0" lvl="0" indent="0" algn="r" rtl="0">
              <a:spcBef>
                <a:spcPts val="0"/>
              </a:spcBef>
              <a:spcAft>
                <a:spcPts val="0"/>
              </a:spcAft>
              <a:buNone/>
            </a:pPr>
            <a:r>
              <a:rPr lang="fr-FR" dirty="0" smtClean="0"/>
              <a:t>Le Prophète le reçoit dans sa langue. Il comprend tout du message divin. Il le transmet sans y rien changer. </a:t>
            </a:r>
          </a:p>
          <a:p>
            <a:pPr marL="0" lvl="0" indent="0" algn="r" rtl="0">
              <a:spcBef>
                <a:spcPts val="0"/>
              </a:spcBef>
              <a:spcAft>
                <a:spcPts val="0"/>
              </a:spcAft>
              <a:buNone/>
            </a:pPr>
            <a:r>
              <a:rPr lang="fr-FR" dirty="0" smtClean="0"/>
              <a:t>Ses compagnons l’ont appris par cœur sans jamais se tromper.</a:t>
            </a:r>
          </a:p>
          <a:p>
            <a:pPr marL="0" lvl="0" indent="0" algn="r" rtl="0">
              <a:spcBef>
                <a:spcPts val="0"/>
              </a:spcBef>
              <a:spcAft>
                <a:spcPts val="0"/>
              </a:spcAft>
              <a:buNone/>
            </a:pPr>
            <a:r>
              <a:rPr lang="fr-FR" dirty="0" smtClean="0"/>
              <a:t>Certains ont même écrit des fragments sur des omoplates.</a:t>
            </a:r>
          </a:p>
          <a:p>
            <a:pPr marL="0" lvl="0" indent="0" algn="r" rtl="0">
              <a:spcBef>
                <a:spcPts val="0"/>
              </a:spcBef>
              <a:spcAft>
                <a:spcPts val="0"/>
              </a:spcAft>
              <a:buNone/>
            </a:pPr>
            <a:r>
              <a:rPr lang="fr-FR" dirty="0" smtClean="0"/>
              <a:t>Le calife ont recueilli ces fragments et les ont authentifiés avant de faire rédiger le texte actuel qui est conforme au Coran divin primordial.</a:t>
            </a:r>
            <a:endParaRPr dirty="0"/>
          </a:p>
        </p:txBody>
      </p:sp>
      <p:sp>
        <p:nvSpPr>
          <p:cNvPr id="433" name="Google Shape;433;p44"/>
          <p:cNvSpPr txBox="1">
            <a:spLocks noGrp="1"/>
          </p:cNvSpPr>
          <p:nvPr>
            <p:ph type="title"/>
          </p:nvPr>
        </p:nvSpPr>
        <p:spPr>
          <a:xfrm>
            <a:off x="269726" y="638676"/>
            <a:ext cx="6709439" cy="1103454"/>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sz="3200" dirty="0" smtClean="0"/>
              <a:t>Le Coran actuel, texte religieux</a:t>
            </a:r>
            <a:endParaRPr sz="3200" dirty="0"/>
          </a:p>
        </p:txBody>
      </p:sp>
    </p:spTree>
    <p:extLst>
      <p:ext uri="{BB962C8B-B14F-4D97-AF65-F5344CB8AC3E}">
        <p14:creationId xmlns:p14="http://schemas.microsoft.com/office/powerpoint/2010/main" val="2608877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539452" y="1845352"/>
            <a:ext cx="6585815" cy="2819062"/>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Il ne date pas de l’époque </a:t>
            </a:r>
            <a:r>
              <a:rPr lang="fr-FR" dirty="0"/>
              <a:t>d</a:t>
            </a:r>
            <a:r>
              <a:rPr lang="fr-FR" dirty="0" smtClean="0"/>
              <a:t>u Prophète. Il y a eu initialement plusieurs Corans dont celui du gendre du Prophète, ‘</a:t>
            </a:r>
            <a:r>
              <a:rPr lang="fr-FR" dirty="0" err="1" smtClean="0"/>
              <a:t>Alî</a:t>
            </a:r>
            <a:r>
              <a:rPr lang="fr-FR" dirty="0" smtClean="0"/>
              <a:t>. Pour unifier l’empire ‘</a:t>
            </a:r>
            <a:r>
              <a:rPr lang="fr-FR" dirty="0" err="1" smtClean="0"/>
              <a:t>ummayade</a:t>
            </a:r>
            <a:r>
              <a:rPr lang="fr-FR" dirty="0" smtClean="0"/>
              <a:t>, le calife ‘</a:t>
            </a:r>
            <a:r>
              <a:rPr lang="fr-FR" dirty="0" err="1" smtClean="0"/>
              <a:t>Uthmân</a:t>
            </a:r>
            <a:r>
              <a:rPr lang="fr-FR" dirty="0" smtClean="0"/>
              <a:t> ibn </a:t>
            </a:r>
            <a:r>
              <a:rPr lang="fr-FR" dirty="0" err="1" smtClean="0"/>
              <a:t>Affân</a:t>
            </a:r>
            <a:r>
              <a:rPr lang="fr-FR" dirty="0" smtClean="0"/>
              <a:t>, fait détruire tous les Corans écrits à partir des versions orales et impose la version « définitive » du Coran ou « vulgate ‘</a:t>
            </a:r>
            <a:r>
              <a:rPr lang="fr-FR" dirty="0" err="1" smtClean="0"/>
              <a:t>uthmânienne</a:t>
            </a:r>
            <a:r>
              <a:rPr lang="fr-FR" dirty="0" smtClean="0"/>
              <a:t> ». Ce projet est d’abord politique, éviter des guerres civiles entre musulmans. Un ordre de récitation est alors imposé à tous  en 647 pour les versets rassemblés par le </a:t>
            </a:r>
            <a:r>
              <a:rPr lang="fr-FR" dirty="0" err="1" smtClean="0"/>
              <a:t>calide</a:t>
            </a:r>
            <a:r>
              <a:rPr lang="fr-FR" dirty="0" smtClean="0"/>
              <a:t> Abû </a:t>
            </a:r>
            <a:r>
              <a:rPr lang="fr-FR" dirty="0" err="1" smtClean="0"/>
              <a:t>Bakr</a:t>
            </a:r>
            <a:r>
              <a:rPr lang="fr-FR" dirty="0" smtClean="0"/>
              <a:t> avec deux témoins. Les sourates sont classées par tailles décroissantes. Il sera assassiné peu après en 656. Ce Coran aura des opposants sunnites. Il mettra plusieurs siècles avant d’être accepté.</a:t>
            </a:r>
            <a:endParaRPr dirty="0"/>
          </a:p>
        </p:txBody>
      </p:sp>
      <p:sp>
        <p:nvSpPr>
          <p:cNvPr id="433" name="Google Shape;433;p44"/>
          <p:cNvSpPr txBox="1">
            <a:spLocks noGrp="1"/>
          </p:cNvSpPr>
          <p:nvPr>
            <p:ph type="title"/>
          </p:nvPr>
        </p:nvSpPr>
        <p:spPr>
          <a:xfrm>
            <a:off x="269726" y="638676"/>
            <a:ext cx="6709439" cy="1103454"/>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sz="3200" dirty="0" smtClean="0"/>
              <a:t>Le Coran actuel, texte politique</a:t>
            </a:r>
            <a:endParaRPr sz="3200" dirty="0"/>
          </a:p>
        </p:txBody>
      </p:sp>
    </p:spTree>
    <p:extLst>
      <p:ext uri="{BB962C8B-B14F-4D97-AF65-F5344CB8AC3E}">
        <p14:creationId xmlns:p14="http://schemas.microsoft.com/office/powerpoint/2010/main" val="120616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 Coran de ‘</a:t>
            </a:r>
            <a:r>
              <a:rPr lang="fr-FR" dirty="0" err="1" smtClean="0"/>
              <a:t>Alî</a:t>
            </a:r>
            <a:endParaRPr dirty="0"/>
          </a:p>
        </p:txBody>
      </p:sp>
      <p:sp>
        <p:nvSpPr>
          <p:cNvPr id="451" name="Google Shape;451;p47"/>
          <p:cNvSpPr txBox="1">
            <a:spLocks noGrp="1"/>
          </p:cNvSpPr>
          <p:nvPr>
            <p:ph type="subTitle" idx="1"/>
          </p:nvPr>
        </p:nvSpPr>
        <p:spPr>
          <a:xfrm>
            <a:off x="213533" y="1148516"/>
            <a:ext cx="5754160"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L’opposition aux Corans des sunnites</a:t>
            </a:r>
            <a:endParaRPr dirty="0"/>
          </a:p>
        </p:txBody>
      </p:sp>
      <p:sp>
        <p:nvSpPr>
          <p:cNvPr id="454" name="Google Shape;454;p47"/>
          <p:cNvSpPr txBox="1">
            <a:spLocks noGrp="1"/>
          </p:cNvSpPr>
          <p:nvPr>
            <p:ph type="subTitle" idx="4"/>
          </p:nvPr>
        </p:nvSpPr>
        <p:spPr>
          <a:xfrm>
            <a:off x="325918" y="1749422"/>
            <a:ext cx="5417002" cy="2240619"/>
          </a:xfrm>
          <a:prstGeom prst="rect">
            <a:avLst/>
          </a:prstGeom>
        </p:spPr>
        <p:txBody>
          <a:bodyPr spcFirstLastPara="1" wrap="square" lIns="91425" tIns="91425" rIns="91425" bIns="91425" anchor="ctr" anchorCtr="0">
            <a:noAutofit/>
          </a:bodyPr>
          <a:lstStyle/>
          <a:p>
            <a:pPr marL="0" lvl="0" indent="0"/>
            <a:r>
              <a:rPr lang="fr-FR" dirty="0" smtClean="0"/>
              <a:t>Les partisans de ‘</a:t>
            </a:r>
            <a:r>
              <a:rPr lang="fr-FR" dirty="0" err="1" smtClean="0"/>
              <a:t>Alî</a:t>
            </a:r>
            <a:r>
              <a:rPr lang="fr-FR" dirty="0" smtClean="0"/>
              <a:t>, les futures chiites, hostiles à la dynastie ‘</a:t>
            </a:r>
            <a:r>
              <a:rPr lang="fr-FR" dirty="0" err="1" smtClean="0"/>
              <a:t>ummayade</a:t>
            </a:r>
            <a:r>
              <a:rPr lang="fr-FR" dirty="0" smtClean="0"/>
              <a:t>,  déclarent que les Corans créés par Abû </a:t>
            </a:r>
            <a:r>
              <a:rPr lang="fr-FR" dirty="0" err="1" smtClean="0"/>
              <a:t>Bakr</a:t>
            </a:r>
            <a:r>
              <a:rPr lang="fr-FR" dirty="0" smtClean="0"/>
              <a:t> puis par ‘</a:t>
            </a:r>
            <a:r>
              <a:rPr lang="fr-FR" dirty="0" err="1" smtClean="0"/>
              <a:t>Uthmân</a:t>
            </a:r>
            <a:r>
              <a:rPr lang="fr-FR" dirty="0" smtClean="0"/>
              <a:t> sont des falsifications (</a:t>
            </a:r>
            <a:r>
              <a:rPr lang="fr-FR" dirty="0" err="1" smtClean="0"/>
              <a:t>tahrif</a:t>
            </a:r>
            <a:r>
              <a:rPr lang="fr-FR" dirty="0" smtClean="0"/>
              <a:t>) qui suppriment les versets relatifs au Prophète (cité seulement 4 fois dans le Coran actuel) et à sa famille (dont ‘</a:t>
            </a:r>
            <a:r>
              <a:rPr lang="fr-FR" dirty="0" err="1" smtClean="0"/>
              <a:t>Alî</a:t>
            </a:r>
            <a:r>
              <a:rPr lang="fr-FR" dirty="0" smtClean="0"/>
              <a:t>). Leur but est politique, légitimer la dynastie ‘</a:t>
            </a:r>
            <a:r>
              <a:rPr lang="fr-FR" dirty="0" err="1" smtClean="0"/>
              <a:t>ummayade</a:t>
            </a:r>
            <a:r>
              <a:rPr lang="fr-FR" dirty="0" smtClean="0"/>
              <a:t>. Le vrai Coran ou le Coran silencieux est aux mains de l’imâm caché chiite même si les chiites utilisent depuis le Xe siècle le «  faux » Coran des sunnites.</a:t>
            </a:r>
          </a:p>
        </p:txBody>
      </p:sp>
      <p:pic>
        <p:nvPicPr>
          <p:cNvPr id="2" name="Image 1"/>
          <p:cNvPicPr>
            <a:picLocks noChangeAspect="1"/>
          </p:cNvPicPr>
          <p:nvPr/>
        </p:nvPicPr>
        <p:blipFill>
          <a:blip r:embed="rId3"/>
          <a:stretch>
            <a:fillRect/>
          </a:stretch>
        </p:blipFill>
        <p:spPr>
          <a:xfrm>
            <a:off x="6040841" y="1422400"/>
            <a:ext cx="2794000" cy="3721100"/>
          </a:xfrm>
          <a:prstGeom prst="rect">
            <a:avLst/>
          </a:prstGeom>
        </p:spPr>
      </p:pic>
      <p:sp>
        <p:nvSpPr>
          <p:cNvPr id="3" name="ZoneTexte 2"/>
          <p:cNvSpPr txBox="1"/>
          <p:nvPr/>
        </p:nvSpPr>
        <p:spPr>
          <a:xfrm>
            <a:off x="1562165" y="3866405"/>
            <a:ext cx="4376243" cy="307777"/>
          </a:xfrm>
          <a:prstGeom prst="rect">
            <a:avLst/>
          </a:prstGeom>
          <a:noFill/>
        </p:spPr>
        <p:txBody>
          <a:bodyPr wrap="none" rtlCol="0">
            <a:spAutoFit/>
          </a:bodyPr>
          <a:lstStyle/>
          <a:p>
            <a:r>
              <a:rPr lang="fr-FR" dirty="0" smtClean="0">
                <a:solidFill>
                  <a:srgbClr val="FFFFFF"/>
                </a:solidFill>
              </a:rPr>
              <a:t>La bataille du chameau après l’assassinat d’‘</a:t>
            </a:r>
            <a:r>
              <a:rPr lang="fr-FR" dirty="0" err="1" smtClean="0">
                <a:solidFill>
                  <a:srgbClr val="FFFFFF"/>
                </a:solidFill>
              </a:rPr>
              <a:t>Uthmân</a:t>
            </a:r>
            <a:endParaRPr lang="fr-FR" dirty="0">
              <a:solidFill>
                <a:srgbClr val="FFFFFF"/>
              </a:solidFill>
            </a:endParaRPr>
          </a:p>
        </p:txBody>
      </p:sp>
    </p:spTree>
    <p:extLst>
      <p:ext uri="{BB962C8B-B14F-4D97-AF65-F5344CB8AC3E}">
        <p14:creationId xmlns:p14="http://schemas.microsoft.com/office/powerpoint/2010/main" val="3845241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348398" y="2396090"/>
            <a:ext cx="4933742" cy="23020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err="1" smtClean="0"/>
              <a:t>Nöldeke</a:t>
            </a:r>
            <a:r>
              <a:rPr lang="fr-FR" dirty="0" smtClean="0"/>
              <a:t> est un linguiste allemand qui découvre des différences entre les Corans manuscrits (1860). Il fait acheter au XIXe s. des Corans dans le monde musulman.</a:t>
            </a:r>
          </a:p>
          <a:p>
            <a:pPr marL="0" lvl="0" indent="0"/>
            <a:r>
              <a:rPr lang="fr-FR" dirty="0" smtClean="0"/>
              <a:t>Les différences observées détruisent, selon lui, l’idée de révélation ou d‘un Coran anhistorique.</a:t>
            </a:r>
          </a:p>
          <a:p>
            <a:pPr marL="0" lvl="0" indent="0"/>
            <a:r>
              <a:rPr lang="fr-FR" dirty="0" smtClean="0"/>
              <a:t>On a donc retrouvé certains des Corans successifs détruits par le calife ‘</a:t>
            </a:r>
            <a:r>
              <a:rPr lang="fr-FR" dirty="0" err="1" smtClean="0"/>
              <a:t>Uthmân</a:t>
            </a:r>
            <a:r>
              <a:rPr lang="fr-FR" dirty="0" smtClean="0"/>
              <a:t> lorsqu’il a imposé un Coran unique dans tout l’empire.</a:t>
            </a:r>
            <a:endParaRPr dirty="0"/>
          </a:p>
        </p:txBody>
      </p:sp>
      <p:sp>
        <p:nvSpPr>
          <p:cNvPr id="433" name="Google Shape;433;p44"/>
          <p:cNvSpPr txBox="1">
            <a:spLocks noGrp="1"/>
          </p:cNvSpPr>
          <p:nvPr>
            <p:ph type="title"/>
          </p:nvPr>
        </p:nvSpPr>
        <p:spPr>
          <a:xfrm>
            <a:off x="269726" y="638676"/>
            <a:ext cx="5360809" cy="1103454"/>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sz="3200" dirty="0" err="1" smtClean="0"/>
              <a:t>Nöldeke</a:t>
            </a:r>
            <a:r>
              <a:rPr lang="fr-FR" sz="3200" dirty="0" smtClean="0"/>
              <a:t> et la découverte de Corans antérieurs au Coran actuel</a:t>
            </a:r>
            <a:endParaRPr sz="3200" dirty="0"/>
          </a:p>
        </p:txBody>
      </p:sp>
      <p:pic>
        <p:nvPicPr>
          <p:cNvPr id="2" name="Image 1"/>
          <p:cNvPicPr>
            <a:picLocks noChangeAspect="1"/>
          </p:cNvPicPr>
          <p:nvPr/>
        </p:nvPicPr>
        <p:blipFill>
          <a:blip r:embed="rId3"/>
          <a:stretch>
            <a:fillRect/>
          </a:stretch>
        </p:blipFill>
        <p:spPr>
          <a:xfrm>
            <a:off x="5713739" y="0"/>
            <a:ext cx="3430261" cy="5143500"/>
          </a:xfrm>
          <a:prstGeom prst="rect">
            <a:avLst/>
          </a:prstGeom>
        </p:spPr>
      </p:pic>
    </p:spTree>
    <p:extLst>
      <p:ext uri="{BB962C8B-B14F-4D97-AF65-F5344CB8AC3E}">
        <p14:creationId xmlns:p14="http://schemas.microsoft.com/office/powerpoint/2010/main" val="1293549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1550927" y="2429808"/>
            <a:ext cx="5091082" cy="23020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a:t>
            </a:r>
            <a:endParaRPr dirty="0"/>
          </a:p>
        </p:txBody>
      </p:sp>
      <p:sp>
        <p:nvSpPr>
          <p:cNvPr id="433" name="Google Shape;433;p44"/>
          <p:cNvSpPr txBox="1">
            <a:spLocks noGrp="1"/>
          </p:cNvSpPr>
          <p:nvPr>
            <p:ph type="title"/>
          </p:nvPr>
        </p:nvSpPr>
        <p:spPr>
          <a:xfrm>
            <a:off x="269726" y="638676"/>
            <a:ext cx="6709439" cy="1103454"/>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dirty="0" err="1" smtClean="0"/>
              <a:t>Nöldeke</a:t>
            </a:r>
            <a:r>
              <a:rPr lang="fr-FR" dirty="0" smtClean="0"/>
              <a:t> et la découverte de Corans antérieurs au Coran actuel</a:t>
            </a:r>
            <a:endParaRPr dirty="0"/>
          </a:p>
        </p:txBody>
      </p:sp>
      <p:pic>
        <p:nvPicPr>
          <p:cNvPr id="2" name="Image 1" descr="Capture d’écran 2023-09-08 à 15.24.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68743" cy="4192353"/>
          </a:xfrm>
          <a:prstGeom prst="rect">
            <a:avLst/>
          </a:prstGeom>
        </p:spPr>
      </p:pic>
      <p:sp>
        <p:nvSpPr>
          <p:cNvPr id="4" name="ZoneTexte 3"/>
          <p:cNvSpPr txBox="1"/>
          <p:nvPr/>
        </p:nvSpPr>
        <p:spPr>
          <a:xfrm>
            <a:off x="168577" y="4315987"/>
            <a:ext cx="5844069" cy="738664"/>
          </a:xfrm>
          <a:prstGeom prst="rect">
            <a:avLst/>
          </a:prstGeom>
          <a:noFill/>
        </p:spPr>
        <p:txBody>
          <a:bodyPr wrap="square" rtlCol="0">
            <a:spAutoFit/>
          </a:bodyPr>
          <a:lstStyle/>
          <a:p>
            <a:r>
              <a:rPr lang="fr-FR" dirty="0" smtClean="0">
                <a:solidFill>
                  <a:schemeClr val="bg1"/>
                </a:solidFill>
              </a:rPr>
              <a:t>L’étude quantifiée du style montre 5 à 6 styles très différents, ce qui correspond ou à des auteurs différents ou à de profonds changements de personnalité d’un même auteur, dans ce cas très humain.</a:t>
            </a:r>
            <a:endParaRPr lang="fr-FR" dirty="0">
              <a:solidFill>
                <a:schemeClr val="bg1"/>
              </a:solidFill>
            </a:endParaRPr>
          </a:p>
        </p:txBody>
      </p:sp>
      <p:sp>
        <p:nvSpPr>
          <p:cNvPr id="5" name="ZoneTexte 4"/>
          <p:cNvSpPr txBox="1"/>
          <p:nvPr/>
        </p:nvSpPr>
        <p:spPr>
          <a:xfrm>
            <a:off x="6136272" y="3367014"/>
            <a:ext cx="1202529" cy="1384995"/>
          </a:xfrm>
          <a:prstGeom prst="rect">
            <a:avLst/>
          </a:prstGeom>
          <a:noFill/>
        </p:spPr>
        <p:txBody>
          <a:bodyPr wrap="square" rtlCol="0">
            <a:spAutoFit/>
          </a:bodyPr>
          <a:lstStyle/>
          <a:p>
            <a:r>
              <a:rPr lang="fr-FR" dirty="0" smtClean="0">
                <a:solidFill>
                  <a:srgbClr val="FFFFFF"/>
                </a:solidFill>
              </a:rPr>
              <a:t>Un Coran palimpseste trouvé à Sanaa au </a:t>
            </a:r>
            <a:r>
              <a:rPr lang="fr-FR" dirty="0" err="1" smtClean="0">
                <a:solidFill>
                  <a:srgbClr val="FFFFFF"/>
                </a:solidFill>
              </a:rPr>
              <a:t>Yemen</a:t>
            </a:r>
            <a:r>
              <a:rPr lang="fr-FR" dirty="0" smtClean="0">
                <a:solidFill>
                  <a:srgbClr val="FFFFFF"/>
                </a:solidFill>
              </a:rPr>
              <a:t> 2 (265-271)</a:t>
            </a:r>
            <a:endParaRPr lang="fr-FR" dirty="0">
              <a:solidFill>
                <a:srgbClr val="FFFFFF"/>
              </a:solidFill>
            </a:endParaRPr>
          </a:p>
        </p:txBody>
      </p:sp>
      <p:pic>
        <p:nvPicPr>
          <p:cNvPr id="8" name="Image 7"/>
          <p:cNvPicPr/>
          <p:nvPr/>
        </p:nvPicPr>
        <p:blipFill>
          <a:blip r:embed="rId4">
            <a:extLst>
              <a:ext uri="{28A0092B-C50C-407E-A947-70E740481C1C}">
                <a14:useLocalDpi xmlns:a14="http://schemas.microsoft.com/office/drawing/2010/main" val="0"/>
              </a:ext>
            </a:extLst>
          </a:blip>
          <a:srcRect/>
          <a:stretch>
            <a:fillRect/>
          </a:stretch>
        </p:blipFill>
        <p:spPr bwMode="auto">
          <a:xfrm>
            <a:off x="6030019" y="0"/>
            <a:ext cx="3113981" cy="3308105"/>
          </a:xfrm>
          <a:prstGeom prst="rect">
            <a:avLst/>
          </a:prstGeom>
          <a:noFill/>
          <a:ln>
            <a:noFill/>
          </a:ln>
        </p:spPr>
      </p:pic>
    </p:spTree>
    <p:extLst>
      <p:ext uri="{BB962C8B-B14F-4D97-AF65-F5344CB8AC3E}">
        <p14:creationId xmlns:p14="http://schemas.microsoft.com/office/powerpoint/2010/main" val="1116453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1550927" y="2429808"/>
            <a:ext cx="5091082" cy="23020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a:t>
            </a:r>
            <a:endParaRPr dirty="0"/>
          </a:p>
        </p:txBody>
      </p:sp>
      <p:sp>
        <p:nvSpPr>
          <p:cNvPr id="4" name="ZoneTexte 3"/>
          <p:cNvSpPr txBox="1"/>
          <p:nvPr/>
        </p:nvSpPr>
        <p:spPr>
          <a:xfrm>
            <a:off x="168578" y="4237311"/>
            <a:ext cx="3315386" cy="738664"/>
          </a:xfrm>
          <a:prstGeom prst="rect">
            <a:avLst/>
          </a:prstGeom>
          <a:noFill/>
        </p:spPr>
        <p:txBody>
          <a:bodyPr wrap="square" rtlCol="0">
            <a:spAutoFit/>
          </a:bodyPr>
          <a:lstStyle/>
          <a:p>
            <a:r>
              <a:rPr lang="fr-FR" dirty="0" smtClean="0">
                <a:solidFill>
                  <a:schemeClr val="bg1"/>
                </a:solidFill>
              </a:rPr>
              <a:t>Les changements observés à Sanaa sont mineurs. Il en est autrement pour les Corans de Munich</a:t>
            </a:r>
            <a:endParaRPr lang="fr-FR" dirty="0">
              <a:solidFill>
                <a:schemeClr val="bg1"/>
              </a:solidFill>
            </a:endParaRPr>
          </a:p>
        </p:txBody>
      </p:sp>
      <p:sp>
        <p:nvSpPr>
          <p:cNvPr id="5" name="ZoneTexte 4"/>
          <p:cNvSpPr txBox="1"/>
          <p:nvPr/>
        </p:nvSpPr>
        <p:spPr>
          <a:xfrm>
            <a:off x="6136272" y="3367014"/>
            <a:ext cx="1202529" cy="1384995"/>
          </a:xfrm>
          <a:prstGeom prst="rect">
            <a:avLst/>
          </a:prstGeom>
          <a:noFill/>
        </p:spPr>
        <p:txBody>
          <a:bodyPr wrap="square" rtlCol="0">
            <a:spAutoFit/>
          </a:bodyPr>
          <a:lstStyle/>
          <a:p>
            <a:r>
              <a:rPr lang="fr-FR" dirty="0" smtClean="0">
                <a:solidFill>
                  <a:srgbClr val="FFFFFF"/>
                </a:solidFill>
              </a:rPr>
              <a:t>Un </a:t>
            </a:r>
            <a:r>
              <a:rPr lang="fr-FR" smtClean="0">
                <a:solidFill>
                  <a:srgbClr val="FFFFFF"/>
                </a:solidFill>
              </a:rPr>
              <a:t>Coran palimpseste </a:t>
            </a:r>
            <a:r>
              <a:rPr lang="fr-FR" dirty="0" smtClean="0">
                <a:solidFill>
                  <a:srgbClr val="FFFFFF"/>
                </a:solidFill>
              </a:rPr>
              <a:t>trouvé à Sanaa au </a:t>
            </a:r>
            <a:r>
              <a:rPr lang="fr-FR" dirty="0" err="1" smtClean="0">
                <a:solidFill>
                  <a:srgbClr val="FFFFFF"/>
                </a:solidFill>
              </a:rPr>
              <a:t>Yemen</a:t>
            </a:r>
            <a:r>
              <a:rPr lang="fr-FR" dirty="0" smtClean="0">
                <a:solidFill>
                  <a:srgbClr val="FFFFFF"/>
                </a:solidFill>
              </a:rPr>
              <a:t> 2 (265-271)</a:t>
            </a:r>
            <a:endParaRPr lang="fr-FR" dirty="0">
              <a:solidFill>
                <a:srgbClr val="FFFFFF"/>
              </a:solidFill>
            </a:endParaRPr>
          </a:p>
        </p:txBody>
      </p:sp>
      <p:pic>
        <p:nvPicPr>
          <p:cNvPr id="3" name="Image 2" descr="Capture d’écran 2023-09-08 à 15.41.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98" y="258508"/>
            <a:ext cx="3101366" cy="3837069"/>
          </a:xfrm>
          <a:prstGeom prst="rect">
            <a:avLst/>
          </a:prstGeom>
        </p:spPr>
      </p:pic>
      <p:pic>
        <p:nvPicPr>
          <p:cNvPr id="6" name="Image 5" descr="Capture d’écran 2023-09-08 à 15.51.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642" y="0"/>
            <a:ext cx="3436358" cy="5143500"/>
          </a:xfrm>
          <a:prstGeom prst="rect">
            <a:avLst/>
          </a:prstGeom>
        </p:spPr>
      </p:pic>
      <p:sp>
        <p:nvSpPr>
          <p:cNvPr id="10" name="ZoneTexte 9"/>
          <p:cNvSpPr txBox="1"/>
          <p:nvPr/>
        </p:nvSpPr>
        <p:spPr>
          <a:xfrm>
            <a:off x="3562633" y="831727"/>
            <a:ext cx="2000469" cy="3754874"/>
          </a:xfrm>
          <a:prstGeom prst="rect">
            <a:avLst/>
          </a:prstGeom>
          <a:noFill/>
          <a:ln>
            <a:solidFill>
              <a:srgbClr val="FFFFFF"/>
            </a:solidFill>
          </a:ln>
        </p:spPr>
        <p:txBody>
          <a:bodyPr wrap="square" rtlCol="0">
            <a:spAutoFit/>
          </a:bodyPr>
          <a:lstStyle/>
          <a:p>
            <a:r>
              <a:rPr lang="fr-FR" dirty="0" smtClean="0">
                <a:solidFill>
                  <a:srgbClr val="FFFFFF"/>
                </a:solidFill>
              </a:rPr>
              <a:t>On a longtemps cru disparus les Corans amassés par </a:t>
            </a:r>
            <a:r>
              <a:rPr lang="fr-FR" dirty="0" err="1" smtClean="0">
                <a:solidFill>
                  <a:srgbClr val="FFFFFF"/>
                </a:solidFill>
              </a:rPr>
              <a:t>Nöldeke</a:t>
            </a:r>
            <a:r>
              <a:rPr lang="fr-FR" dirty="0" smtClean="0">
                <a:solidFill>
                  <a:srgbClr val="FFFFFF"/>
                </a:solidFill>
              </a:rPr>
              <a:t> lors du bombardement de Munich. Ils ont été récemment retrouvés et vont faire l’objet de publication après datation. Comme pour la Bible juive ou le Nouveau testament considérés comme créations historiques, il sera vite impossible de croire en l’éternité du Coran sauf si la foi domine.</a:t>
            </a:r>
            <a:endParaRPr lang="fr-FR" dirty="0">
              <a:solidFill>
                <a:srgbClr val="FFFFFF"/>
              </a:solidFill>
            </a:endParaRPr>
          </a:p>
        </p:txBody>
      </p:sp>
    </p:spTree>
    <p:extLst>
      <p:ext uri="{BB962C8B-B14F-4D97-AF65-F5344CB8AC3E}">
        <p14:creationId xmlns:p14="http://schemas.microsoft.com/office/powerpoint/2010/main" val="3853981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258488" y="445025"/>
            <a:ext cx="5450717" cy="6789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000" dirty="0" smtClean="0"/>
              <a:t>Coran des traditionalistes, Coran des historiens</a:t>
            </a:r>
            <a:endParaRPr sz="2000" dirty="0"/>
          </a:p>
        </p:txBody>
      </p:sp>
      <p:sp>
        <p:nvSpPr>
          <p:cNvPr id="451" name="Google Shape;451;p47"/>
          <p:cNvSpPr txBox="1">
            <a:spLocks noGrp="1"/>
          </p:cNvSpPr>
          <p:nvPr>
            <p:ph type="subTitle" idx="1"/>
          </p:nvPr>
        </p:nvSpPr>
        <p:spPr>
          <a:xfrm>
            <a:off x="382111" y="1193474"/>
            <a:ext cx="5214707" cy="115559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1600" dirty="0" smtClean="0"/>
              <a:t>Selon Yigal bin </a:t>
            </a:r>
            <a:r>
              <a:rPr lang="fr-FR" sz="1600" dirty="0" err="1" smtClean="0"/>
              <a:t>Nun</a:t>
            </a:r>
            <a:r>
              <a:rPr lang="fr-FR" sz="1600" dirty="0" smtClean="0"/>
              <a:t>, le Coran a été rédigé par des chrétiens en syriaque, raison pour laquelle les chefs politiques de Damas demandent une rédaction en arabe</a:t>
            </a:r>
            <a:endParaRPr sz="1600" dirty="0"/>
          </a:p>
        </p:txBody>
      </p:sp>
      <p:sp>
        <p:nvSpPr>
          <p:cNvPr id="8" name="ZoneTexte 7"/>
          <p:cNvSpPr txBox="1"/>
          <p:nvPr/>
        </p:nvSpPr>
        <p:spPr>
          <a:xfrm>
            <a:off x="348395" y="2337827"/>
            <a:ext cx="4866311" cy="1815882"/>
          </a:xfrm>
          <a:prstGeom prst="rect">
            <a:avLst/>
          </a:prstGeom>
          <a:noFill/>
        </p:spPr>
        <p:txBody>
          <a:bodyPr wrap="square" rtlCol="0">
            <a:spAutoFit/>
          </a:bodyPr>
          <a:lstStyle/>
          <a:p>
            <a:r>
              <a:rPr lang="fr-FR" dirty="0">
                <a:solidFill>
                  <a:srgbClr val="FFFFFF"/>
                </a:solidFill>
              </a:rPr>
              <a:t>Des chercheurs tels que John </a:t>
            </a:r>
            <a:r>
              <a:rPr lang="fr-FR" dirty="0" err="1">
                <a:solidFill>
                  <a:srgbClr val="FFFFFF"/>
                </a:solidFill>
              </a:rPr>
              <a:t>Wansbrough</a:t>
            </a:r>
            <a:r>
              <a:rPr lang="fr-FR" dirty="0">
                <a:solidFill>
                  <a:srgbClr val="FFFFFF"/>
                </a:solidFill>
              </a:rPr>
              <a:t>, </a:t>
            </a:r>
            <a:r>
              <a:rPr lang="fr-FR" dirty="0" smtClean="0">
                <a:solidFill>
                  <a:srgbClr val="FFFFFF"/>
                </a:solidFill>
              </a:rPr>
              <a:t>Christoph </a:t>
            </a:r>
            <a:r>
              <a:rPr lang="fr-FR" dirty="0" err="1" smtClean="0">
                <a:solidFill>
                  <a:srgbClr val="FFFFFF"/>
                </a:solidFill>
              </a:rPr>
              <a:t>Luxenberg</a:t>
            </a:r>
            <a:r>
              <a:rPr lang="fr-FR" dirty="0">
                <a:solidFill>
                  <a:srgbClr val="FFFFFF"/>
                </a:solidFill>
              </a:rPr>
              <a:t>, Günther </a:t>
            </a:r>
            <a:r>
              <a:rPr lang="fr-FR" dirty="0" err="1">
                <a:solidFill>
                  <a:srgbClr val="FFFFFF"/>
                </a:solidFill>
              </a:rPr>
              <a:t>Lüling</a:t>
            </a:r>
            <a:r>
              <a:rPr lang="fr-FR" dirty="0">
                <a:solidFill>
                  <a:srgbClr val="FFFFFF"/>
                </a:solidFill>
              </a:rPr>
              <a:t>, Patricia </a:t>
            </a:r>
            <a:r>
              <a:rPr lang="fr-FR" dirty="0" err="1">
                <a:solidFill>
                  <a:srgbClr val="FFFFFF"/>
                </a:solidFill>
              </a:rPr>
              <a:t>Crone</a:t>
            </a:r>
            <a:r>
              <a:rPr lang="fr-FR" dirty="0">
                <a:solidFill>
                  <a:srgbClr val="FFFFFF"/>
                </a:solidFill>
              </a:rPr>
              <a:t>, Michael Cook et bien d'autres ont conclu qu'une première version du Coran aurait été composée comme un lectionnaire par une </a:t>
            </a:r>
            <a:r>
              <a:rPr lang="fr-FR" dirty="0" smtClean="0">
                <a:solidFill>
                  <a:srgbClr val="FFFFFF"/>
                </a:solidFill>
              </a:rPr>
              <a:t>communauté chrétienne </a:t>
            </a:r>
            <a:r>
              <a:rPr lang="fr-FR" dirty="0">
                <a:solidFill>
                  <a:srgbClr val="FFFFFF"/>
                </a:solidFill>
              </a:rPr>
              <a:t>d'origine araméenne-syrienne opposée à l'orthodoxie chrétienne des conciles de Nicée (325) et de Constantinople (553)</a:t>
            </a:r>
            <a:r>
              <a:rPr lang="fr-FR" dirty="0" smtClean="0">
                <a:solidFill>
                  <a:srgbClr val="FFFFFF"/>
                </a:solidFill>
              </a:rPr>
              <a:t>.Le Coran a d’abord été une œuvre chrétienne hétérodoxe.</a:t>
            </a:r>
            <a:endParaRPr lang="fr-FR" dirty="0">
              <a:solidFill>
                <a:srgbClr val="FFFFFF"/>
              </a:solidFill>
            </a:endParaRPr>
          </a:p>
        </p:txBody>
      </p:sp>
      <p:pic>
        <p:nvPicPr>
          <p:cNvPr id="10" name="Image 9" descr="Capture d’écran 2023-09-13 à 05.28.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574" y="0"/>
            <a:ext cx="3479426" cy="5143500"/>
          </a:xfrm>
          <a:prstGeom prst="rect">
            <a:avLst/>
          </a:prstGeom>
        </p:spPr>
      </p:pic>
    </p:spTree>
    <p:extLst>
      <p:ext uri="{BB962C8B-B14F-4D97-AF65-F5344CB8AC3E}">
        <p14:creationId xmlns:p14="http://schemas.microsoft.com/office/powerpoint/2010/main" val="58143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713225" y="445025"/>
            <a:ext cx="4995980" cy="6789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 Coran le plus ancien</a:t>
            </a:r>
            <a:endParaRPr dirty="0"/>
          </a:p>
        </p:txBody>
      </p:sp>
      <p:sp>
        <p:nvSpPr>
          <p:cNvPr id="451" name="Google Shape;451;p47"/>
          <p:cNvSpPr txBox="1">
            <a:spLocks noGrp="1"/>
          </p:cNvSpPr>
          <p:nvPr>
            <p:ph type="subTitle" idx="1"/>
          </p:nvPr>
        </p:nvSpPr>
        <p:spPr>
          <a:xfrm>
            <a:off x="427067" y="1103558"/>
            <a:ext cx="5158514" cy="85212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1600" dirty="0" smtClean="0"/>
              <a:t>On retrouve peu à peu actuellement les Corans successifs rédigés par ordre des souverains entre 644 et le Xe siècle</a:t>
            </a:r>
            <a:endParaRPr sz="1600" dirty="0"/>
          </a:p>
        </p:txBody>
      </p:sp>
      <p:pic>
        <p:nvPicPr>
          <p:cNvPr id="5" name="Image 4" descr="Codex_Arabic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068" y="-8519"/>
            <a:ext cx="3299932" cy="5152019"/>
          </a:xfrm>
          <a:prstGeom prst="rect">
            <a:avLst/>
          </a:prstGeom>
        </p:spPr>
      </p:pic>
      <p:pic>
        <p:nvPicPr>
          <p:cNvPr id="7" name="Image 6" descr="Capture d’écran 2023-09-13 à 05.16.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429" y="2034428"/>
            <a:ext cx="3159832" cy="3109072"/>
          </a:xfrm>
          <a:prstGeom prst="rect">
            <a:avLst/>
          </a:prstGeom>
        </p:spPr>
      </p:pic>
    </p:spTree>
    <p:extLst>
      <p:ext uri="{BB962C8B-B14F-4D97-AF65-F5344CB8AC3E}">
        <p14:creationId xmlns:p14="http://schemas.microsoft.com/office/powerpoint/2010/main" val="2821819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1550927" y="2710796"/>
            <a:ext cx="5091082" cy="23020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Peut-on lire un texte ancien à partir de la langue arabe actuelle ?</a:t>
            </a:r>
          </a:p>
          <a:p>
            <a:pPr marL="0" lvl="0" indent="0" algn="r" rtl="0">
              <a:spcBef>
                <a:spcPts val="0"/>
              </a:spcBef>
              <a:spcAft>
                <a:spcPts val="0"/>
              </a:spcAft>
              <a:buNone/>
            </a:pPr>
            <a:r>
              <a:rPr lang="fr-FR" dirty="0" smtClean="0"/>
              <a:t>La langue arabe du Coran est-elle seulement de l’arabe ?</a:t>
            </a:r>
          </a:p>
          <a:p>
            <a:pPr marL="0" lvl="0" indent="0" algn="r" rtl="0">
              <a:spcBef>
                <a:spcPts val="0"/>
              </a:spcBef>
              <a:spcAft>
                <a:spcPts val="0"/>
              </a:spcAft>
              <a:buNone/>
            </a:pPr>
            <a:r>
              <a:rPr lang="fr-FR" dirty="0" smtClean="0"/>
              <a:t>Comment interpréter les versets coraniques ?</a:t>
            </a:r>
            <a:endParaRPr dirty="0"/>
          </a:p>
        </p:txBody>
      </p:sp>
      <p:sp>
        <p:nvSpPr>
          <p:cNvPr id="433" name="Google Shape;433;p44"/>
          <p:cNvSpPr txBox="1">
            <a:spLocks noGrp="1"/>
          </p:cNvSpPr>
          <p:nvPr>
            <p:ph type="title"/>
          </p:nvPr>
        </p:nvSpPr>
        <p:spPr>
          <a:xfrm>
            <a:off x="258488" y="1200654"/>
            <a:ext cx="6709439" cy="1103454"/>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dirty="0" smtClean="0"/>
              <a:t>Comment lire le Coran ?</a:t>
            </a:r>
            <a:endParaRPr dirty="0"/>
          </a:p>
        </p:txBody>
      </p:sp>
    </p:spTree>
    <p:extLst>
      <p:ext uri="{BB962C8B-B14F-4D97-AF65-F5344CB8AC3E}">
        <p14:creationId xmlns:p14="http://schemas.microsoft.com/office/powerpoint/2010/main" val="2220204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La langue coranique</a:t>
            </a:r>
            <a:endParaRPr dirty="0"/>
          </a:p>
        </p:txBody>
      </p:sp>
      <p:sp>
        <p:nvSpPr>
          <p:cNvPr id="451" name="Google Shape;451;p47"/>
          <p:cNvSpPr txBox="1">
            <a:spLocks noGrp="1"/>
          </p:cNvSpPr>
          <p:nvPr>
            <p:ph type="subTitle" idx="1"/>
          </p:nvPr>
        </p:nvSpPr>
        <p:spPr>
          <a:xfrm>
            <a:off x="606884" y="1170994"/>
            <a:ext cx="3708736"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Une thèse dominante</a:t>
            </a:r>
            <a:endParaRPr dirty="0"/>
          </a:p>
        </p:txBody>
      </p:sp>
      <p:sp>
        <p:nvSpPr>
          <p:cNvPr id="453" name="Google Shape;453;p47"/>
          <p:cNvSpPr txBox="1">
            <a:spLocks noGrp="1"/>
          </p:cNvSpPr>
          <p:nvPr>
            <p:ph type="subTitle" idx="3"/>
          </p:nvPr>
        </p:nvSpPr>
        <p:spPr>
          <a:xfrm>
            <a:off x="4630300" y="1614548"/>
            <a:ext cx="4169518" cy="25440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dirty="0" smtClean="0"/>
              <a:t>Il n’existe pas de langue pure. Il y a déjà plusieurs styles dans le Coran (polémique, juridique, lyrique). Certains disent aujourd’hui qu’il y a eu plusieurs auteurs. Ce n’est pas une langue courante. De plus, il y a au moins 275 mots étrangers à la langue arabe (déjà étudiés par </a:t>
            </a:r>
            <a:r>
              <a:rPr lang="fr-FR" dirty="0" err="1" smtClean="0"/>
              <a:t>Suyûtî</a:t>
            </a:r>
            <a:r>
              <a:rPr lang="fr-FR" dirty="0" smtClean="0"/>
              <a:t> comme </a:t>
            </a:r>
            <a:r>
              <a:rPr lang="fr-FR" dirty="0" err="1" smtClean="0"/>
              <a:t>firaûn</a:t>
            </a:r>
            <a:r>
              <a:rPr lang="fr-FR" dirty="0" smtClean="0"/>
              <a:t>, mot égyptien, </a:t>
            </a:r>
            <a:r>
              <a:rPr lang="fr-FR" dirty="0" err="1" smtClean="0"/>
              <a:t>injil</a:t>
            </a:r>
            <a:r>
              <a:rPr lang="fr-FR" dirty="0" smtClean="0"/>
              <a:t>, mot grec, etc.). Ces emprunts sont surtout akkadiens, araméens, hébreux, syriaques. Remarquer cela, c’est souvent être accusé d’islamophobie.</a:t>
            </a:r>
            <a:endParaRPr dirty="0"/>
          </a:p>
        </p:txBody>
      </p:sp>
      <p:sp>
        <p:nvSpPr>
          <p:cNvPr id="454" name="Google Shape;454;p47"/>
          <p:cNvSpPr txBox="1">
            <a:spLocks noGrp="1"/>
          </p:cNvSpPr>
          <p:nvPr>
            <p:ph type="subTitle" idx="4"/>
          </p:nvPr>
        </p:nvSpPr>
        <p:spPr>
          <a:xfrm>
            <a:off x="685554" y="1670746"/>
            <a:ext cx="3675020" cy="22406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dirty="0" smtClean="0"/>
              <a:t>Puisque l’arabe est la langue de Dieu, cette langue est pure et parfaite. En conséquence, le Coran est intraduisible. De plus personne ne peut écrire à la manière du Coran nécessairement inimitable. L’islam n’a donc pas besoin de miracle pour convaincre.</a:t>
            </a:r>
            <a:endParaRPr dirty="0"/>
          </a:p>
        </p:txBody>
      </p:sp>
      <p:sp>
        <p:nvSpPr>
          <p:cNvPr id="2" name="Sous-titre 1"/>
          <p:cNvSpPr>
            <a:spLocks noGrp="1"/>
          </p:cNvSpPr>
          <p:nvPr>
            <p:ph type="subTitle" idx="2"/>
          </p:nvPr>
        </p:nvSpPr>
        <p:spPr>
          <a:xfrm>
            <a:off x="5058147" y="1182231"/>
            <a:ext cx="3539376" cy="454500"/>
          </a:xfrm>
        </p:spPr>
        <p:txBody>
          <a:bodyPr/>
          <a:lstStyle/>
          <a:p>
            <a:r>
              <a:rPr lang="fr-FR" dirty="0" smtClean="0"/>
              <a:t>Une variante</a:t>
            </a: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713225" y="1287525"/>
            <a:ext cx="7717500" cy="320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Deux regards fondamentaux sont possibles sur toute croyance, religieuse ou non.</a:t>
            </a:r>
          </a:p>
          <a:p>
            <a:pPr marL="0" lvl="0" indent="0" algn="l" rtl="0">
              <a:spcBef>
                <a:spcPts val="0"/>
              </a:spcBef>
              <a:spcAft>
                <a:spcPts val="0"/>
              </a:spcAft>
              <a:buNone/>
            </a:pPr>
            <a:endParaRPr lang="fr-FR" sz="1600" dirty="0">
              <a:solidFill>
                <a:schemeClr val="lt2"/>
              </a:solidFill>
            </a:endParaRPr>
          </a:p>
          <a:p>
            <a:pPr marL="0" lvl="0" indent="0" algn="l" rtl="0">
              <a:spcBef>
                <a:spcPts val="0"/>
              </a:spcBef>
              <a:spcAft>
                <a:spcPts val="0"/>
              </a:spcAft>
              <a:buNone/>
            </a:pPr>
            <a:r>
              <a:rPr lang="fr-FR" sz="1600" dirty="0" smtClean="0">
                <a:solidFill>
                  <a:schemeClr val="lt2"/>
                </a:solidFill>
              </a:rPr>
              <a:t>On peut y adhérer sans argument rationnel, identifier cette croyance à la Vérité absolue. Cela s’appelle la foi.</a:t>
            </a:r>
          </a:p>
          <a:p>
            <a:pPr marL="0" lvl="0" indent="0" algn="l" rtl="0">
              <a:spcBef>
                <a:spcPts val="0"/>
              </a:spcBef>
              <a:spcAft>
                <a:spcPts val="0"/>
              </a:spcAft>
              <a:buNone/>
            </a:pPr>
            <a:r>
              <a:rPr lang="fr-FR" sz="1600" dirty="0" smtClean="0">
                <a:solidFill>
                  <a:schemeClr val="lt2"/>
                </a:solidFill>
              </a:rPr>
              <a:t>Celle-ci peut s’appuyer ou non sur des arguments rationnels. On peut, par exemple penser démontrer par des arguments rationnels l’existence de Dieu ou son inexistence. Mais on peut aussi croire sans argumenter au nom de l’évidence (pour soi) d’une Vérité absolue.</a:t>
            </a:r>
          </a:p>
          <a:p>
            <a:pPr marL="0" lvl="0" indent="0" algn="l" rtl="0">
              <a:spcBef>
                <a:spcPts val="0"/>
              </a:spcBef>
              <a:spcAft>
                <a:spcPts val="0"/>
              </a:spcAft>
              <a:buNone/>
            </a:pPr>
            <a:endParaRPr lang="fr-FR" sz="1600" dirty="0" smtClean="0">
              <a:solidFill>
                <a:schemeClr val="lt2"/>
              </a:solidFill>
            </a:endParaRPr>
          </a:p>
          <a:p>
            <a:pPr marL="0" lvl="0" indent="0" algn="l" rtl="0">
              <a:spcBef>
                <a:spcPts val="0"/>
              </a:spcBef>
              <a:spcAft>
                <a:spcPts val="0"/>
              </a:spcAft>
              <a:buNone/>
            </a:pPr>
            <a:r>
              <a:rPr lang="fr-FR" sz="1600" dirty="0" smtClean="0">
                <a:solidFill>
                  <a:schemeClr val="lt2"/>
                </a:solidFill>
              </a:rPr>
              <a:t>On peut également aborder les questions religieuses d’un point de vue rationnel n’examinant que des faits, leurs causes ou leurs conséquences du point de vue des sciences humaines par exemple.</a:t>
            </a:r>
            <a:endParaRPr sz="1600" dirty="0">
              <a:solidFill>
                <a:schemeClr val="lt2"/>
              </a:solidFill>
            </a:endParaRPr>
          </a:p>
        </p:txBody>
      </p:sp>
      <p:sp>
        <p:nvSpPr>
          <p:cNvPr id="392" name="Google Shape;392;p4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Introduction : foi et/ou raison</a:t>
            </a:r>
            <a:endParaRPr dirty="0"/>
          </a:p>
        </p:txBody>
      </p:sp>
    </p:spTree>
    <p:extLst>
      <p:ext uri="{BB962C8B-B14F-4D97-AF65-F5344CB8AC3E}">
        <p14:creationId xmlns:p14="http://schemas.microsoft.com/office/powerpoint/2010/main" val="1664169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252443" y="265192"/>
            <a:ext cx="477120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Les miracles dans le Coran</a:t>
            </a:r>
            <a:endParaRPr dirty="0"/>
          </a:p>
        </p:txBody>
      </p:sp>
      <p:sp>
        <p:nvSpPr>
          <p:cNvPr id="454" name="Google Shape;454;p47"/>
          <p:cNvSpPr txBox="1">
            <a:spLocks noGrp="1"/>
          </p:cNvSpPr>
          <p:nvPr>
            <p:ph type="subTitle" idx="4"/>
          </p:nvPr>
        </p:nvSpPr>
        <p:spPr>
          <a:xfrm>
            <a:off x="910325" y="1850579"/>
            <a:ext cx="3675020" cy="22406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dirty="0" smtClean="0"/>
              <a:t>Cependant, la perfection de la langue du Coran est un miracle (</a:t>
            </a:r>
            <a:r>
              <a:rPr lang="fr-FR" dirty="0" err="1" smtClean="0"/>
              <a:t>i‘jâz</a:t>
            </a:r>
            <a:r>
              <a:rPr lang="fr-FR" dirty="0" smtClean="0"/>
              <a:t>) aux yeux de beaucoup de musulmans. Mais le Coran ne refuse pas les miracles pour convaincre. Selon </a:t>
            </a:r>
            <a:r>
              <a:rPr lang="fr-FR" dirty="0" err="1" smtClean="0"/>
              <a:t>Bukhârî</a:t>
            </a:r>
            <a:r>
              <a:rPr lang="fr-FR" dirty="0" smtClean="0"/>
              <a:t>, le Prophète a multiplié les pains, prédit l’avenir de l’islam, séparé la lune en deux, remis dans son orbite un œil arraché, voyagé par les airs (</a:t>
            </a:r>
            <a:r>
              <a:rPr lang="fr-FR" dirty="0" err="1" smtClean="0"/>
              <a:t>mi‘râj</a:t>
            </a:r>
            <a:r>
              <a:rPr lang="fr-FR" dirty="0" smtClean="0"/>
              <a:t> ou « voyage nocturne »).</a:t>
            </a:r>
            <a:endParaRPr dirty="0"/>
          </a:p>
        </p:txBody>
      </p:sp>
      <p:pic>
        <p:nvPicPr>
          <p:cNvPr id="5" name="Image 4" descr="Miraj_by_Sultan_Muhamm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561" y="0"/>
            <a:ext cx="3556439" cy="5143500"/>
          </a:xfrm>
          <a:prstGeom prst="rect">
            <a:avLst/>
          </a:prstGeom>
        </p:spPr>
      </p:pic>
    </p:spTree>
    <p:extLst>
      <p:ext uri="{BB962C8B-B14F-4D97-AF65-F5344CB8AC3E}">
        <p14:creationId xmlns:p14="http://schemas.microsoft.com/office/powerpoint/2010/main" val="455113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Les lectures du Coran</a:t>
            </a:r>
            <a:endParaRPr dirty="0"/>
          </a:p>
        </p:txBody>
      </p:sp>
      <p:sp>
        <p:nvSpPr>
          <p:cNvPr id="451" name="Google Shape;451;p47"/>
          <p:cNvSpPr txBox="1">
            <a:spLocks noGrp="1"/>
          </p:cNvSpPr>
          <p:nvPr>
            <p:ph type="subTitle" idx="1"/>
          </p:nvPr>
        </p:nvSpPr>
        <p:spPr>
          <a:xfrm>
            <a:off x="606883" y="1170994"/>
            <a:ext cx="4911265"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Les sept ou dix lectures du Coran</a:t>
            </a:r>
            <a:endParaRPr dirty="0"/>
          </a:p>
        </p:txBody>
      </p:sp>
      <p:sp>
        <p:nvSpPr>
          <p:cNvPr id="454" name="Google Shape;454;p47"/>
          <p:cNvSpPr txBox="1">
            <a:spLocks noGrp="1"/>
          </p:cNvSpPr>
          <p:nvPr>
            <p:ph type="subTitle" idx="4"/>
          </p:nvPr>
        </p:nvSpPr>
        <p:spPr>
          <a:xfrm>
            <a:off x="269726" y="1670746"/>
            <a:ext cx="5417002" cy="2240619"/>
          </a:xfrm>
          <a:prstGeom prst="rect">
            <a:avLst/>
          </a:prstGeom>
        </p:spPr>
        <p:txBody>
          <a:bodyPr spcFirstLastPara="1" wrap="square" lIns="91425" tIns="91425" rIns="91425" bIns="91425" anchor="ctr" anchorCtr="0">
            <a:noAutofit/>
          </a:bodyPr>
          <a:lstStyle/>
          <a:p>
            <a:pPr marL="0" lvl="0" indent="0"/>
            <a:r>
              <a:rPr lang="fr-FR" dirty="0" smtClean="0"/>
              <a:t>Initialement, le Coran sélectionné par le calife ‘</a:t>
            </a:r>
            <a:r>
              <a:rPr lang="fr-FR" dirty="0" err="1" smtClean="0"/>
              <a:t>Uthmân</a:t>
            </a:r>
            <a:r>
              <a:rPr lang="fr-FR" dirty="0" smtClean="0"/>
              <a:t> a été transcrit sans signes diacritiques. On peut le lire et le comprendre de </a:t>
            </a:r>
            <a:r>
              <a:rPr lang="fr-FR" dirty="0"/>
              <a:t>différentes manières. Dans une grande partie du Maghreb, et en Afrique de l’Ouest la récitation du Coran se fait selon la lecture (</a:t>
            </a:r>
            <a:r>
              <a:rPr lang="fr-FR" dirty="0" err="1"/>
              <a:t>riwayat</a:t>
            </a:r>
            <a:r>
              <a:rPr lang="fr-FR" dirty="0"/>
              <a:t>) dite « </a:t>
            </a:r>
            <a:r>
              <a:rPr lang="fr-FR" dirty="0" err="1"/>
              <a:t>Warch</a:t>
            </a:r>
            <a:r>
              <a:rPr lang="fr-FR" dirty="0"/>
              <a:t> » (d’après </a:t>
            </a:r>
            <a:r>
              <a:rPr lang="fr-FR" dirty="0" err="1"/>
              <a:t>Nâfi</a:t>
            </a:r>
            <a:r>
              <a:rPr lang="fr-FR" dirty="0"/>
              <a:t>’) ». La lecture dite « </a:t>
            </a:r>
            <a:r>
              <a:rPr lang="fr-FR" dirty="0" err="1"/>
              <a:t>Qâloûn</a:t>
            </a:r>
            <a:r>
              <a:rPr lang="fr-FR" dirty="0"/>
              <a:t> » (d’après </a:t>
            </a:r>
            <a:r>
              <a:rPr lang="fr-FR" dirty="0" err="1"/>
              <a:t>Nâfi</a:t>
            </a:r>
            <a:r>
              <a:rPr lang="fr-FR" dirty="0"/>
              <a:t>’) est répandue en Lybie et en Tunisie. Et celle de « Ad-</a:t>
            </a:r>
            <a:r>
              <a:rPr lang="fr-FR" dirty="0" err="1"/>
              <a:t>Doûrî</a:t>
            </a:r>
            <a:r>
              <a:rPr lang="fr-FR" dirty="0"/>
              <a:t> » (d’après  </a:t>
            </a:r>
            <a:r>
              <a:rPr lang="fr-FR" dirty="0" err="1"/>
              <a:t>Aboû</a:t>
            </a:r>
            <a:r>
              <a:rPr lang="fr-FR" dirty="0"/>
              <a:t> ‘Amr) est répandue au Tchad, au Soudan, en Somalie ….  Actuellement, la lecture la plus répandue dans le monde musulman est la lecture dite « </a:t>
            </a:r>
            <a:r>
              <a:rPr lang="fr-FR" dirty="0" err="1"/>
              <a:t>Hafs</a:t>
            </a:r>
            <a:r>
              <a:rPr lang="fr-FR" dirty="0"/>
              <a:t> » (d’après ‘</a:t>
            </a:r>
            <a:r>
              <a:rPr lang="fr-FR" dirty="0" err="1"/>
              <a:t>Âsim</a:t>
            </a:r>
            <a:r>
              <a:rPr lang="fr-FR" dirty="0"/>
              <a:t>).</a:t>
            </a:r>
            <a:endParaRPr dirty="0"/>
          </a:p>
        </p:txBody>
      </p:sp>
      <p:pic>
        <p:nvPicPr>
          <p:cNvPr id="5" name="Image 4"/>
          <p:cNvPicPr>
            <a:picLocks noChangeAspect="1"/>
          </p:cNvPicPr>
          <p:nvPr/>
        </p:nvPicPr>
        <p:blipFill>
          <a:blip r:embed="rId3"/>
          <a:stretch>
            <a:fillRect/>
          </a:stretch>
        </p:blipFill>
        <p:spPr>
          <a:xfrm>
            <a:off x="5877784" y="1189858"/>
            <a:ext cx="3034420" cy="3953642"/>
          </a:xfrm>
          <a:prstGeom prst="rect">
            <a:avLst/>
          </a:prstGeom>
        </p:spPr>
      </p:pic>
    </p:spTree>
    <p:extLst>
      <p:ext uri="{BB962C8B-B14F-4D97-AF65-F5344CB8AC3E}">
        <p14:creationId xmlns:p14="http://schemas.microsoft.com/office/powerpoint/2010/main" val="1172086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Les lectures du Coran</a:t>
            </a:r>
            <a:endParaRPr dirty="0"/>
          </a:p>
        </p:txBody>
      </p:sp>
      <p:sp>
        <p:nvSpPr>
          <p:cNvPr id="451" name="Google Shape;451;p47"/>
          <p:cNvSpPr txBox="1">
            <a:spLocks noGrp="1"/>
          </p:cNvSpPr>
          <p:nvPr>
            <p:ph type="subTitle" idx="1"/>
          </p:nvPr>
        </p:nvSpPr>
        <p:spPr>
          <a:xfrm>
            <a:off x="550691" y="1317109"/>
            <a:ext cx="5034890"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Les sept ou dix lectures du Coran</a:t>
            </a:r>
            <a:endParaRPr dirty="0"/>
          </a:p>
        </p:txBody>
      </p:sp>
      <p:sp>
        <p:nvSpPr>
          <p:cNvPr id="454" name="Google Shape;454;p47"/>
          <p:cNvSpPr txBox="1">
            <a:spLocks noGrp="1"/>
          </p:cNvSpPr>
          <p:nvPr>
            <p:ph type="subTitle" idx="4"/>
          </p:nvPr>
        </p:nvSpPr>
        <p:spPr>
          <a:xfrm>
            <a:off x="269725" y="1670746"/>
            <a:ext cx="5787875" cy="2510367"/>
          </a:xfrm>
          <a:prstGeom prst="rect">
            <a:avLst/>
          </a:prstGeom>
        </p:spPr>
        <p:txBody>
          <a:bodyPr spcFirstLastPara="1" wrap="square" lIns="91425" tIns="91425" rIns="91425" bIns="91425" anchor="ctr" anchorCtr="0">
            <a:noAutofit/>
          </a:bodyPr>
          <a:lstStyle/>
          <a:p>
            <a:pPr marL="0" lvl="0" indent="0"/>
            <a:r>
              <a:rPr lang="fr-FR" dirty="0" smtClean="0"/>
              <a:t>Selon certains, ces lectures, variables selon les souvenirs des compagnons du Prophète, ne changent pas le sens </a:t>
            </a:r>
            <a:r>
              <a:rPr lang="fr-FR" dirty="0"/>
              <a:t>du texte. </a:t>
            </a:r>
            <a:r>
              <a:rPr lang="fr-FR" dirty="0" smtClean="0"/>
              <a:t>Dans </a:t>
            </a:r>
            <a:r>
              <a:rPr lang="fr-FR" dirty="0"/>
              <a:t>la sourate al-</a:t>
            </a:r>
            <a:r>
              <a:rPr lang="fr-FR" dirty="0" err="1"/>
              <a:t>fâtiha</a:t>
            </a:r>
            <a:r>
              <a:rPr lang="fr-FR" dirty="0"/>
              <a:t> (verset 3), </a:t>
            </a:r>
            <a:r>
              <a:rPr lang="fr-FR" dirty="0" err="1"/>
              <a:t>maliki</a:t>
            </a:r>
            <a:r>
              <a:rPr lang="fr-FR" dirty="0"/>
              <a:t> et </a:t>
            </a:r>
            <a:r>
              <a:rPr lang="fr-FR" dirty="0" err="1"/>
              <a:t>mâliki</a:t>
            </a:r>
            <a:r>
              <a:rPr lang="fr-FR" dirty="0"/>
              <a:t> décrivent tous les deux un des attributs de Dieu, </a:t>
            </a:r>
            <a:r>
              <a:rPr lang="fr-FR" dirty="0" smtClean="0"/>
              <a:t>« </a:t>
            </a:r>
            <a:r>
              <a:rPr lang="fr-FR" dirty="0"/>
              <a:t>Souverain » et « Maître </a:t>
            </a:r>
            <a:r>
              <a:rPr lang="fr-FR" dirty="0" smtClean="0"/>
              <a:t>».</a:t>
            </a:r>
            <a:endParaRPr lang="fr-FR" dirty="0"/>
          </a:p>
          <a:p>
            <a:pPr marL="0" lvl="0" indent="0"/>
            <a:endParaRPr lang="fr-FR" dirty="0"/>
          </a:p>
          <a:p>
            <a:pPr marL="0" lvl="0" indent="0"/>
            <a:r>
              <a:rPr lang="fr-FR" dirty="0" smtClean="0"/>
              <a:t>Mais dans </a:t>
            </a:r>
            <a:r>
              <a:rPr lang="fr-FR" dirty="0"/>
              <a:t>la sourate al-</a:t>
            </a:r>
            <a:r>
              <a:rPr lang="fr-FR" dirty="0" err="1"/>
              <a:t>Maidah</a:t>
            </a:r>
            <a:r>
              <a:rPr lang="fr-FR" dirty="0"/>
              <a:t> (La Table Servie) (verset 6), </a:t>
            </a:r>
            <a:r>
              <a:rPr lang="fr-FR" dirty="0" err="1" smtClean="0"/>
              <a:t>arjoulakoum</a:t>
            </a:r>
            <a:r>
              <a:rPr lang="fr-FR" dirty="0" smtClean="0"/>
              <a:t> </a:t>
            </a:r>
            <a:r>
              <a:rPr lang="fr-FR" dirty="0"/>
              <a:t>et </a:t>
            </a:r>
            <a:r>
              <a:rPr lang="fr-FR" dirty="0" err="1" smtClean="0"/>
              <a:t>arjoulikoum</a:t>
            </a:r>
            <a:r>
              <a:rPr lang="fr-FR" dirty="0" smtClean="0"/>
              <a:t> </a:t>
            </a:r>
            <a:r>
              <a:rPr lang="fr-FR" dirty="0"/>
              <a:t>entraînent deux sens différents : lavez vos pieds, essuyez vos pieds</a:t>
            </a:r>
            <a:r>
              <a:rPr lang="fr-FR" dirty="0" smtClean="0"/>
              <a:t>.</a:t>
            </a:r>
          </a:p>
        </p:txBody>
      </p:sp>
      <p:pic>
        <p:nvPicPr>
          <p:cNvPr id="2" name="Image 1"/>
          <p:cNvPicPr>
            <a:picLocks noChangeAspect="1"/>
          </p:cNvPicPr>
          <p:nvPr/>
        </p:nvPicPr>
        <p:blipFill>
          <a:blip r:embed="rId3"/>
          <a:stretch>
            <a:fillRect/>
          </a:stretch>
        </p:blipFill>
        <p:spPr>
          <a:xfrm>
            <a:off x="6397142" y="1191393"/>
            <a:ext cx="2481923" cy="3952107"/>
          </a:xfrm>
          <a:prstGeom prst="rect">
            <a:avLst/>
          </a:prstGeom>
        </p:spPr>
      </p:pic>
    </p:spTree>
    <p:extLst>
      <p:ext uri="{BB962C8B-B14F-4D97-AF65-F5344CB8AC3E}">
        <p14:creationId xmlns:p14="http://schemas.microsoft.com/office/powerpoint/2010/main" val="3540585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123625" y="325947"/>
            <a:ext cx="5428240" cy="69177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800" dirty="0" smtClean="0"/>
              <a:t>Les lectures du Coran</a:t>
            </a:r>
            <a:endParaRPr sz="2800" dirty="0"/>
          </a:p>
        </p:txBody>
      </p:sp>
      <p:sp>
        <p:nvSpPr>
          <p:cNvPr id="451" name="Google Shape;451;p47"/>
          <p:cNvSpPr txBox="1">
            <a:spLocks noGrp="1"/>
          </p:cNvSpPr>
          <p:nvPr>
            <p:ph type="subTitle" idx="1"/>
          </p:nvPr>
        </p:nvSpPr>
        <p:spPr>
          <a:xfrm>
            <a:off x="550691" y="1317109"/>
            <a:ext cx="5034890"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Les sept ou dix lectures du Coran</a:t>
            </a:r>
            <a:endParaRPr dirty="0"/>
          </a:p>
        </p:txBody>
      </p:sp>
      <p:sp>
        <p:nvSpPr>
          <p:cNvPr id="454" name="Google Shape;454;p47"/>
          <p:cNvSpPr txBox="1">
            <a:spLocks noGrp="1"/>
          </p:cNvSpPr>
          <p:nvPr>
            <p:ph type="subTitle" idx="4"/>
          </p:nvPr>
        </p:nvSpPr>
        <p:spPr>
          <a:xfrm>
            <a:off x="561928" y="1771902"/>
            <a:ext cx="4540393" cy="2308056"/>
          </a:xfrm>
          <a:prstGeom prst="rect">
            <a:avLst/>
          </a:prstGeom>
        </p:spPr>
        <p:txBody>
          <a:bodyPr spcFirstLastPara="1" wrap="square" lIns="91425" tIns="91425" rIns="91425" bIns="91425" anchor="ctr" anchorCtr="0">
            <a:noAutofit/>
          </a:bodyPr>
          <a:lstStyle/>
          <a:p>
            <a:pPr marL="0" lvl="0" indent="0"/>
            <a:r>
              <a:rPr lang="fr-FR" dirty="0" smtClean="0"/>
              <a:t>Selon certains, ces lectures, variables selon les souvenirs des compagnons du Prophète, ne changent pas le sens </a:t>
            </a:r>
            <a:r>
              <a:rPr lang="fr-FR" dirty="0"/>
              <a:t>du texte. </a:t>
            </a:r>
            <a:r>
              <a:rPr lang="fr-FR" dirty="0" smtClean="0"/>
              <a:t>Dans </a:t>
            </a:r>
            <a:r>
              <a:rPr lang="fr-FR" dirty="0"/>
              <a:t>la sourate al-</a:t>
            </a:r>
            <a:r>
              <a:rPr lang="fr-FR" dirty="0" err="1"/>
              <a:t>fâtiha</a:t>
            </a:r>
            <a:r>
              <a:rPr lang="fr-FR" dirty="0"/>
              <a:t> (verset 3), </a:t>
            </a:r>
            <a:r>
              <a:rPr lang="fr-FR" dirty="0" err="1"/>
              <a:t>maliki</a:t>
            </a:r>
            <a:r>
              <a:rPr lang="fr-FR" dirty="0"/>
              <a:t> et </a:t>
            </a:r>
            <a:r>
              <a:rPr lang="fr-FR" dirty="0" err="1"/>
              <a:t>mâliki</a:t>
            </a:r>
            <a:r>
              <a:rPr lang="fr-FR" dirty="0"/>
              <a:t> décrivent tous les deux un des attributs de Dieu, </a:t>
            </a:r>
            <a:r>
              <a:rPr lang="fr-FR" dirty="0" smtClean="0"/>
              <a:t>« </a:t>
            </a:r>
            <a:r>
              <a:rPr lang="fr-FR" dirty="0"/>
              <a:t>Souverain » et « Maître </a:t>
            </a:r>
            <a:r>
              <a:rPr lang="fr-FR" dirty="0" smtClean="0"/>
              <a:t>».</a:t>
            </a:r>
            <a:endParaRPr lang="fr-FR" dirty="0"/>
          </a:p>
          <a:p>
            <a:pPr marL="0" lvl="0" indent="0"/>
            <a:endParaRPr lang="fr-FR" dirty="0"/>
          </a:p>
          <a:p>
            <a:pPr marL="0" lvl="0" indent="0"/>
            <a:r>
              <a:rPr lang="fr-FR" dirty="0" smtClean="0"/>
              <a:t>Mais dans </a:t>
            </a:r>
            <a:r>
              <a:rPr lang="fr-FR" dirty="0"/>
              <a:t>la sourate al-</a:t>
            </a:r>
            <a:r>
              <a:rPr lang="fr-FR" dirty="0" err="1"/>
              <a:t>Maidah</a:t>
            </a:r>
            <a:r>
              <a:rPr lang="fr-FR" dirty="0"/>
              <a:t> (La Table Servie) (verset 6), </a:t>
            </a:r>
            <a:r>
              <a:rPr lang="fr-FR" dirty="0" err="1" smtClean="0"/>
              <a:t>arjoulakoum</a:t>
            </a:r>
            <a:r>
              <a:rPr lang="fr-FR" dirty="0" smtClean="0"/>
              <a:t> </a:t>
            </a:r>
            <a:r>
              <a:rPr lang="fr-FR" dirty="0"/>
              <a:t>et </a:t>
            </a:r>
            <a:r>
              <a:rPr lang="fr-FR" dirty="0" err="1" smtClean="0"/>
              <a:t>arjoulikoum</a:t>
            </a:r>
            <a:r>
              <a:rPr lang="fr-FR" dirty="0" smtClean="0"/>
              <a:t> </a:t>
            </a:r>
            <a:r>
              <a:rPr lang="fr-FR" dirty="0"/>
              <a:t>entraînent deux sens différents : lavez vos pieds, essuyez vos pieds</a:t>
            </a:r>
            <a:r>
              <a:rPr lang="fr-FR" dirty="0" smtClean="0"/>
              <a:t>.</a:t>
            </a:r>
          </a:p>
        </p:txBody>
      </p:sp>
      <p:pic>
        <p:nvPicPr>
          <p:cNvPr id="2" name="Image 1" descr="Capture d’écran 2023-09-13 à 05.58.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431" y="2401030"/>
            <a:ext cx="2966626" cy="1685951"/>
          </a:xfrm>
          <a:prstGeom prst="rect">
            <a:avLst/>
          </a:prstGeom>
        </p:spPr>
      </p:pic>
      <p:pic>
        <p:nvPicPr>
          <p:cNvPr id="3" name="Image 2" descr="Capture d’écran 2023-09-13 à 05.59.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511" y="200630"/>
            <a:ext cx="2083717" cy="2124920"/>
          </a:xfrm>
          <a:prstGeom prst="rect">
            <a:avLst/>
          </a:prstGeom>
        </p:spPr>
      </p:pic>
    </p:spTree>
    <p:extLst>
      <p:ext uri="{BB962C8B-B14F-4D97-AF65-F5344CB8AC3E}">
        <p14:creationId xmlns:p14="http://schemas.microsoft.com/office/powerpoint/2010/main" val="410264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123625" y="325947"/>
            <a:ext cx="5428240" cy="69177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800" dirty="0" smtClean="0"/>
              <a:t>Les interprétations du Coran</a:t>
            </a:r>
            <a:endParaRPr sz="2800" dirty="0"/>
          </a:p>
        </p:txBody>
      </p:sp>
      <p:sp>
        <p:nvSpPr>
          <p:cNvPr id="451" name="Google Shape;451;p47"/>
          <p:cNvSpPr txBox="1">
            <a:spLocks noGrp="1"/>
          </p:cNvSpPr>
          <p:nvPr>
            <p:ph type="subTitle" idx="1"/>
          </p:nvPr>
        </p:nvSpPr>
        <p:spPr>
          <a:xfrm>
            <a:off x="359635" y="1081078"/>
            <a:ext cx="5034890"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Lectures littéralistes ou </a:t>
            </a:r>
            <a:r>
              <a:rPr lang="fr-FR" dirty="0" err="1" smtClean="0"/>
              <a:t>contextualistes</a:t>
            </a:r>
            <a:endParaRPr dirty="0"/>
          </a:p>
        </p:txBody>
      </p:sp>
      <p:sp>
        <p:nvSpPr>
          <p:cNvPr id="454" name="Google Shape;454;p47"/>
          <p:cNvSpPr txBox="1">
            <a:spLocks noGrp="1"/>
          </p:cNvSpPr>
          <p:nvPr>
            <p:ph type="subTitle" idx="4"/>
          </p:nvPr>
        </p:nvSpPr>
        <p:spPr>
          <a:xfrm>
            <a:off x="561928" y="1771902"/>
            <a:ext cx="4540393" cy="2308056"/>
          </a:xfrm>
          <a:prstGeom prst="rect">
            <a:avLst/>
          </a:prstGeom>
        </p:spPr>
        <p:txBody>
          <a:bodyPr spcFirstLastPara="1" wrap="square" lIns="91425" tIns="91425" rIns="91425" bIns="91425" anchor="ctr" anchorCtr="0">
            <a:noAutofit/>
          </a:bodyPr>
          <a:lstStyle/>
          <a:p>
            <a:pPr marL="0" lvl="0" indent="0"/>
            <a:r>
              <a:rPr lang="fr-FR" dirty="0" smtClean="0"/>
              <a:t>Les fondamentalistes prétendent que chacun peut lire le Coran à partir de la langue arabe actuelle puisqu’elle n’a pas évolué dep</a:t>
            </a:r>
            <a:r>
              <a:rPr lang="fr-FR" dirty="0"/>
              <a:t>u</a:t>
            </a:r>
            <a:r>
              <a:rPr lang="fr-FR" dirty="0" smtClean="0"/>
              <a:t>is le VIIe siècle. En conséquence, il ne peut pas y avoir de dictionnaire historique de la langue arabe.</a:t>
            </a:r>
          </a:p>
        </p:txBody>
      </p:sp>
      <p:pic>
        <p:nvPicPr>
          <p:cNvPr id="4" name="Image 3" descr="Capture d’écran 2023-09-13 à 06.14.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592" y="0"/>
            <a:ext cx="3332408" cy="5143500"/>
          </a:xfrm>
          <a:prstGeom prst="rect">
            <a:avLst/>
          </a:prstGeom>
        </p:spPr>
      </p:pic>
    </p:spTree>
    <p:extLst>
      <p:ext uri="{BB962C8B-B14F-4D97-AF65-F5344CB8AC3E}">
        <p14:creationId xmlns:p14="http://schemas.microsoft.com/office/powerpoint/2010/main" val="2269072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123625" y="325947"/>
            <a:ext cx="5428240" cy="69177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800" dirty="0" smtClean="0"/>
              <a:t>Les interprétations du Coran</a:t>
            </a:r>
            <a:endParaRPr sz="2800" dirty="0"/>
          </a:p>
        </p:txBody>
      </p:sp>
      <p:sp>
        <p:nvSpPr>
          <p:cNvPr id="451" name="Google Shape;451;p47"/>
          <p:cNvSpPr txBox="1">
            <a:spLocks noGrp="1"/>
          </p:cNvSpPr>
          <p:nvPr>
            <p:ph type="subTitle" idx="1"/>
          </p:nvPr>
        </p:nvSpPr>
        <p:spPr>
          <a:xfrm>
            <a:off x="359635" y="1081078"/>
            <a:ext cx="5034890"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Lectures littéralistes ou </a:t>
            </a:r>
            <a:r>
              <a:rPr lang="fr-FR" dirty="0" err="1" smtClean="0"/>
              <a:t>contextualistes</a:t>
            </a:r>
            <a:endParaRPr dirty="0"/>
          </a:p>
        </p:txBody>
      </p:sp>
      <p:sp>
        <p:nvSpPr>
          <p:cNvPr id="454" name="Google Shape;454;p47"/>
          <p:cNvSpPr txBox="1">
            <a:spLocks noGrp="1"/>
          </p:cNvSpPr>
          <p:nvPr>
            <p:ph type="subTitle" idx="4"/>
          </p:nvPr>
        </p:nvSpPr>
        <p:spPr>
          <a:xfrm>
            <a:off x="561928" y="1771902"/>
            <a:ext cx="4540393" cy="2308056"/>
          </a:xfrm>
          <a:prstGeom prst="rect">
            <a:avLst/>
          </a:prstGeom>
        </p:spPr>
        <p:txBody>
          <a:bodyPr spcFirstLastPara="1" wrap="square" lIns="91425" tIns="91425" rIns="91425" bIns="91425" anchor="ctr" anchorCtr="0">
            <a:noAutofit/>
          </a:bodyPr>
          <a:lstStyle/>
          <a:p>
            <a:pPr marL="0" lvl="0" indent="0"/>
            <a:r>
              <a:rPr lang="fr-FR" dirty="0"/>
              <a:t>Si on </a:t>
            </a:r>
            <a:r>
              <a:rPr lang="fr-FR" dirty="0" smtClean="0"/>
              <a:t>mobilise les </a:t>
            </a:r>
            <a:r>
              <a:rPr lang="fr-FR" dirty="0"/>
              <a:t>ressources de la linguistique, de la sémiotique, de l’histoire des mentalités et de la sociologie pour déconstruire le discours classique sur le </a:t>
            </a:r>
            <a:r>
              <a:rPr lang="fr-FR" dirty="0" smtClean="0"/>
              <a:t>Coran, on peut aborder </a:t>
            </a:r>
            <a:r>
              <a:rPr lang="fr-FR" dirty="0"/>
              <a:t>les sujets les plus brûlants : statut du Livre comme parole de Dieu, </a:t>
            </a:r>
            <a:r>
              <a:rPr lang="fr-FR" dirty="0" err="1" smtClean="0"/>
              <a:t>char‘ia</a:t>
            </a:r>
            <a:r>
              <a:rPr lang="fr-FR" dirty="0" smtClean="0"/>
              <a:t>,  </a:t>
            </a:r>
            <a:r>
              <a:rPr lang="fr-FR" dirty="0"/>
              <a:t>condition de la femme, </a:t>
            </a:r>
            <a:r>
              <a:rPr lang="fr-FR" dirty="0" smtClean="0"/>
              <a:t>jihad</a:t>
            </a:r>
            <a:r>
              <a:rPr lang="fr-FR" dirty="0"/>
              <a:t>, islam et politique... et </a:t>
            </a:r>
            <a:r>
              <a:rPr lang="fr-FR" dirty="0" smtClean="0"/>
              <a:t>montrer </a:t>
            </a:r>
            <a:r>
              <a:rPr lang="fr-FR" dirty="0"/>
              <a:t>en quoi toutes les lectures du Coran sont nécessairement des « constructions humaines </a:t>
            </a:r>
            <a:r>
              <a:rPr lang="fr-FR" dirty="0" smtClean="0"/>
              <a:t>» multiples et variables selon les contextes.</a:t>
            </a:r>
          </a:p>
        </p:txBody>
      </p:sp>
      <p:pic>
        <p:nvPicPr>
          <p:cNvPr id="2" name="Image 1" descr="Capture d’écran 2023-09-13 à 05.37.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265" y="0"/>
            <a:ext cx="3581735" cy="5143500"/>
          </a:xfrm>
          <a:prstGeom prst="rect">
            <a:avLst/>
          </a:prstGeom>
        </p:spPr>
      </p:pic>
    </p:spTree>
    <p:extLst>
      <p:ext uri="{BB962C8B-B14F-4D97-AF65-F5344CB8AC3E}">
        <p14:creationId xmlns:p14="http://schemas.microsoft.com/office/powerpoint/2010/main" val="2002117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3"/>
          <p:cNvSpPr/>
          <p:nvPr/>
        </p:nvSpPr>
        <p:spPr>
          <a:xfrm>
            <a:off x="2162550" y="995913"/>
            <a:ext cx="1707300" cy="1543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txBox="1">
            <a:spLocks noGrp="1"/>
          </p:cNvSpPr>
          <p:nvPr>
            <p:ph type="title"/>
          </p:nvPr>
        </p:nvSpPr>
        <p:spPr>
          <a:xfrm>
            <a:off x="3922644" y="416175"/>
            <a:ext cx="5221356" cy="2859871"/>
          </a:xfrm>
          <a:prstGeom prst="rect">
            <a:avLst/>
          </a:prstGeom>
        </p:spPr>
        <p:txBody>
          <a:bodyPr spcFirstLastPara="1" wrap="square" lIns="91425" tIns="91425" rIns="91425" bIns="91425" anchor="ctr" anchorCtr="0">
            <a:noAutofit/>
          </a:bodyPr>
          <a:lstStyle/>
          <a:p>
            <a:pPr lvl="0"/>
            <a:r>
              <a:rPr lang="fr-FR" dirty="0" smtClean="0"/>
              <a:t>Les traditions </a:t>
            </a:r>
            <a:r>
              <a:rPr lang="fr-FR" dirty="0"/>
              <a:t>prophétiques :</a:t>
            </a:r>
            <a:br>
              <a:rPr lang="fr-FR" dirty="0"/>
            </a:br>
            <a:r>
              <a:rPr lang="fr-FR" dirty="0"/>
              <a:t>1 -  les </a:t>
            </a:r>
            <a:r>
              <a:rPr lang="fr-FR" dirty="0" err="1"/>
              <a:t>h’adîth</a:t>
            </a:r>
            <a:r>
              <a:rPr lang="fr-FR" dirty="0"/>
              <a:t>-s </a:t>
            </a:r>
            <a:br>
              <a:rPr lang="fr-FR" dirty="0"/>
            </a:br>
            <a:endParaRPr dirty="0"/>
          </a:p>
        </p:txBody>
      </p:sp>
      <p:sp>
        <p:nvSpPr>
          <p:cNvPr id="426" name="Google Shape;426;p43"/>
          <p:cNvSpPr txBox="1">
            <a:spLocks noGrp="1"/>
          </p:cNvSpPr>
          <p:nvPr>
            <p:ph type="subTitle" idx="1"/>
          </p:nvPr>
        </p:nvSpPr>
        <p:spPr>
          <a:xfrm>
            <a:off x="2491909" y="3520412"/>
            <a:ext cx="4891845" cy="14699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Il n’y a que 200 versets sur 6236 concernant l’observance religieuse dans le Coran.</a:t>
            </a:r>
          </a:p>
          <a:p>
            <a:pPr marL="0" lvl="0" indent="0" algn="l" rtl="0">
              <a:spcBef>
                <a:spcPts val="0"/>
              </a:spcBef>
              <a:spcAft>
                <a:spcPts val="0"/>
              </a:spcAft>
              <a:buNone/>
            </a:pPr>
            <a:r>
              <a:rPr lang="fr-FR" dirty="0" smtClean="0"/>
              <a:t>Comment fonder des règles nécessaires, mais absentes du Coran ?</a:t>
            </a:r>
          </a:p>
          <a:p>
            <a:pPr marL="0" lvl="0" indent="0" algn="l" rtl="0">
              <a:spcBef>
                <a:spcPts val="0"/>
              </a:spcBef>
              <a:spcAft>
                <a:spcPts val="0"/>
              </a:spcAft>
              <a:buNone/>
            </a:pPr>
            <a:r>
              <a:rPr lang="fr-FR" dirty="0" smtClean="0"/>
              <a:t>Le recours aux paroles du Prophète (dires ou </a:t>
            </a:r>
            <a:r>
              <a:rPr lang="fr-FR" dirty="0" err="1" smtClean="0"/>
              <a:t>dicts</a:t>
            </a:r>
            <a:r>
              <a:rPr lang="fr-FR" dirty="0" smtClean="0"/>
              <a:t>)</a:t>
            </a:r>
            <a:endParaRPr dirty="0"/>
          </a:p>
        </p:txBody>
      </p:sp>
      <p:sp>
        <p:nvSpPr>
          <p:cNvPr id="427" name="Google Shape;427;p43"/>
          <p:cNvSpPr txBox="1">
            <a:spLocks noGrp="1"/>
          </p:cNvSpPr>
          <p:nvPr>
            <p:ph type="title" idx="2"/>
          </p:nvPr>
        </p:nvSpPr>
        <p:spPr>
          <a:xfrm>
            <a:off x="2503150" y="1254500"/>
            <a:ext cx="19527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0</a:t>
            </a:r>
            <a:r>
              <a:rPr lang="fr-FR" dirty="0" smtClean="0"/>
              <a:t>2</a:t>
            </a:r>
            <a:endParaRPr dirty="0"/>
          </a:p>
        </p:txBody>
      </p:sp>
    </p:spTree>
    <p:extLst>
      <p:ext uri="{BB962C8B-B14F-4D97-AF65-F5344CB8AC3E}">
        <p14:creationId xmlns:p14="http://schemas.microsoft.com/office/powerpoint/2010/main" val="1319031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1573404" y="2486005"/>
            <a:ext cx="5091082" cy="2302043"/>
          </a:xfrm>
          <a:prstGeom prst="rect">
            <a:avLst/>
          </a:prstGeom>
        </p:spPr>
        <p:txBody>
          <a:bodyPr spcFirstLastPara="1" wrap="square" lIns="91425" tIns="91425" rIns="91425" bIns="91425" anchor="t" anchorCtr="0">
            <a:noAutofit/>
          </a:bodyPr>
          <a:lstStyle/>
          <a:p>
            <a:pPr marL="0" lvl="0" indent="0"/>
            <a:r>
              <a:rPr lang="fr-FR" dirty="0" smtClean="0"/>
              <a:t>Les dires du Prophète sont une communication </a:t>
            </a:r>
            <a:r>
              <a:rPr lang="fr-FR" dirty="0"/>
              <a:t>orale du prophète de </a:t>
            </a:r>
            <a:r>
              <a:rPr lang="fr-FR" dirty="0" smtClean="0"/>
              <a:t>l'islam</a:t>
            </a:r>
            <a:r>
              <a:rPr lang="fr-FR" dirty="0"/>
              <a:t> </a:t>
            </a:r>
            <a:r>
              <a:rPr lang="fr-FR" dirty="0" smtClean="0"/>
              <a:t>rapportée </a:t>
            </a:r>
            <a:r>
              <a:rPr lang="fr-FR" dirty="0"/>
              <a:t>par une chaîne de </a:t>
            </a:r>
            <a:r>
              <a:rPr lang="fr-FR" dirty="0" smtClean="0"/>
              <a:t>transmetteurs fiables sur plusieurs générations.</a:t>
            </a:r>
          </a:p>
          <a:p>
            <a:pPr marL="0" lvl="0" indent="0"/>
            <a:r>
              <a:rPr lang="fr-FR" dirty="0" smtClean="0"/>
              <a:t>Le Coran est, en effet, sans grand lien avec la religion musulmane, c’est dans ces dires qu’on trouve ce qui concerne les pratiques (ablutions, jeûne, prière, </a:t>
            </a:r>
            <a:r>
              <a:rPr lang="fr-FR" dirty="0"/>
              <a:t>p</a:t>
            </a:r>
            <a:r>
              <a:rPr lang="fr-FR" dirty="0" smtClean="0"/>
              <a:t>èlerinage) ou les interdits (image par exemple). D’où l’importance de connaître les </a:t>
            </a:r>
            <a:r>
              <a:rPr lang="fr-FR" dirty="0" err="1" smtClean="0"/>
              <a:t>h’âdîth</a:t>
            </a:r>
            <a:r>
              <a:rPr lang="fr-FR" dirty="0" smtClean="0"/>
              <a:t>-s authentiques.</a:t>
            </a:r>
            <a:endParaRPr dirty="0"/>
          </a:p>
        </p:txBody>
      </p:sp>
      <p:sp>
        <p:nvSpPr>
          <p:cNvPr id="433" name="Google Shape;433;p44"/>
          <p:cNvSpPr txBox="1">
            <a:spLocks noGrp="1"/>
          </p:cNvSpPr>
          <p:nvPr>
            <p:ph type="title"/>
          </p:nvPr>
        </p:nvSpPr>
        <p:spPr>
          <a:xfrm>
            <a:off x="237143" y="421659"/>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Les dires du Prophète</a:t>
            </a:r>
            <a:endParaRPr dirty="0"/>
          </a:p>
        </p:txBody>
      </p:sp>
    </p:spTree>
    <p:extLst>
      <p:ext uri="{BB962C8B-B14F-4D97-AF65-F5344CB8AC3E}">
        <p14:creationId xmlns:p14="http://schemas.microsoft.com/office/powerpoint/2010/main" val="3962866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281984" y="1461573"/>
            <a:ext cx="3250743" cy="3575215"/>
          </a:xfrm>
          <a:prstGeom prst="rect">
            <a:avLst/>
          </a:prstGeom>
        </p:spPr>
        <p:txBody>
          <a:bodyPr spcFirstLastPara="1" wrap="square" lIns="91425" tIns="91425" rIns="91425" bIns="91425" anchor="t" anchorCtr="0">
            <a:noAutofit/>
          </a:bodyPr>
          <a:lstStyle/>
          <a:p>
            <a:pPr marL="0" lvl="0" indent="0"/>
            <a:r>
              <a:rPr lang="fr-FR" dirty="0" smtClean="0"/>
              <a:t>On avait plusieurs centaines de milliers de paroles, beaucoup contradictoires. Elles viennent du prophètes, parfois de ses compagnons, elles sont orales ou écrites. Des recueils critiques paraissent deux siècles après le Prophète à la fin du IXe siècle (dont Malik, </a:t>
            </a:r>
            <a:r>
              <a:rPr lang="fr-FR" dirty="0" err="1" smtClean="0"/>
              <a:t>Muslim</a:t>
            </a:r>
            <a:r>
              <a:rPr lang="fr-FR" dirty="0" smtClean="0"/>
              <a:t>, </a:t>
            </a:r>
            <a:r>
              <a:rPr lang="fr-FR" dirty="0" err="1" smtClean="0"/>
              <a:t>Bukhârî</a:t>
            </a:r>
            <a:r>
              <a:rPr lang="fr-FR" dirty="0" smtClean="0"/>
              <a:t>). Les sunnites acceptent six recueils qui vont servir de base aux futures écoles juridiques de l’islam </a:t>
            </a:r>
            <a:endParaRPr dirty="0"/>
          </a:p>
        </p:txBody>
      </p:sp>
      <p:sp>
        <p:nvSpPr>
          <p:cNvPr id="433" name="Google Shape;433;p44"/>
          <p:cNvSpPr txBox="1">
            <a:spLocks noGrp="1"/>
          </p:cNvSpPr>
          <p:nvPr>
            <p:ph type="title"/>
          </p:nvPr>
        </p:nvSpPr>
        <p:spPr>
          <a:xfrm>
            <a:off x="237143" y="421659"/>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Les dires du Prophète</a:t>
            </a:r>
            <a:endParaRPr dirty="0"/>
          </a:p>
        </p:txBody>
      </p:sp>
      <p:pic>
        <p:nvPicPr>
          <p:cNvPr id="2" name="Image 1"/>
          <p:cNvPicPr>
            <a:picLocks noChangeAspect="1"/>
          </p:cNvPicPr>
          <p:nvPr/>
        </p:nvPicPr>
        <p:blipFill>
          <a:blip r:embed="rId3"/>
          <a:stretch>
            <a:fillRect/>
          </a:stretch>
        </p:blipFill>
        <p:spPr>
          <a:xfrm>
            <a:off x="3826855" y="2200080"/>
            <a:ext cx="5317145" cy="2943420"/>
          </a:xfrm>
          <a:prstGeom prst="rect">
            <a:avLst/>
          </a:prstGeom>
        </p:spPr>
      </p:pic>
    </p:spTree>
    <p:extLst>
      <p:ext uri="{BB962C8B-B14F-4D97-AF65-F5344CB8AC3E}">
        <p14:creationId xmlns:p14="http://schemas.microsoft.com/office/powerpoint/2010/main" val="2342500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281984" y="1461573"/>
            <a:ext cx="3250743" cy="3575215"/>
          </a:xfrm>
          <a:prstGeom prst="rect">
            <a:avLst/>
          </a:prstGeom>
        </p:spPr>
        <p:txBody>
          <a:bodyPr spcFirstLastPara="1" wrap="square" lIns="91425" tIns="91425" rIns="91425" bIns="91425" anchor="t" anchorCtr="0">
            <a:noAutofit/>
          </a:bodyPr>
          <a:lstStyle/>
          <a:p>
            <a:pPr marL="0" lvl="0" indent="0"/>
            <a:r>
              <a:rPr lang="fr-FR" dirty="0" smtClean="0"/>
              <a:t>Il ne s’agit plus de révélation divine, mais de représentations répandues aux VIIIe et IXe siècles. Sunnites et Chiites pensent qu’il faut interpréter le Coran à la lumière de ces </a:t>
            </a:r>
            <a:r>
              <a:rPr lang="fr-FR" dirty="0" err="1" smtClean="0"/>
              <a:t>h’adîth</a:t>
            </a:r>
            <a:r>
              <a:rPr lang="fr-FR" dirty="0" smtClean="0"/>
              <a:t>-s. Les chiites n’acceptent pas les recueils des sunnites qu’ils disent </a:t>
            </a:r>
            <a:r>
              <a:rPr lang="fr-FR" dirty="0"/>
              <a:t>f</a:t>
            </a:r>
            <a:r>
              <a:rPr lang="fr-FR" dirty="0" smtClean="0"/>
              <a:t>alsifiés. Les musulmans « </a:t>
            </a:r>
            <a:r>
              <a:rPr lang="fr-FR" dirty="0" err="1" smtClean="0"/>
              <a:t>coranistes</a:t>
            </a:r>
            <a:r>
              <a:rPr lang="fr-FR" dirty="0" smtClean="0"/>
              <a:t> » rejettent tous les </a:t>
            </a:r>
            <a:r>
              <a:rPr lang="fr-FR" dirty="0" err="1" smtClean="0"/>
              <a:t>h’adîth</a:t>
            </a:r>
            <a:r>
              <a:rPr lang="fr-FR" dirty="0" smtClean="0"/>
              <a:t>-s. Les islamologues européens étudient les </a:t>
            </a:r>
            <a:r>
              <a:rPr lang="fr-FR" dirty="0" err="1" smtClean="0"/>
              <a:t>h’adîth</a:t>
            </a:r>
            <a:r>
              <a:rPr lang="fr-FR" dirty="0" smtClean="0"/>
              <a:t>-s depuis le XIXe siècle. </a:t>
            </a:r>
            <a:endParaRPr dirty="0"/>
          </a:p>
        </p:txBody>
      </p:sp>
      <p:sp>
        <p:nvSpPr>
          <p:cNvPr id="433" name="Google Shape;433;p44"/>
          <p:cNvSpPr txBox="1">
            <a:spLocks noGrp="1"/>
          </p:cNvSpPr>
          <p:nvPr>
            <p:ph type="title"/>
          </p:nvPr>
        </p:nvSpPr>
        <p:spPr>
          <a:xfrm>
            <a:off x="237143" y="421659"/>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Les dires du Prophète</a:t>
            </a:r>
            <a:endParaRPr dirty="0"/>
          </a:p>
        </p:txBody>
      </p:sp>
      <p:pic>
        <p:nvPicPr>
          <p:cNvPr id="3" name="Image 2"/>
          <p:cNvPicPr>
            <a:picLocks noChangeAspect="1"/>
          </p:cNvPicPr>
          <p:nvPr/>
        </p:nvPicPr>
        <p:blipFill>
          <a:blip r:embed="rId3"/>
          <a:stretch>
            <a:fillRect/>
          </a:stretch>
        </p:blipFill>
        <p:spPr>
          <a:xfrm>
            <a:off x="3714165" y="1621918"/>
            <a:ext cx="5323105" cy="2932144"/>
          </a:xfrm>
          <a:prstGeom prst="rect">
            <a:avLst/>
          </a:prstGeom>
        </p:spPr>
      </p:pic>
    </p:spTree>
    <p:extLst>
      <p:ext uri="{BB962C8B-B14F-4D97-AF65-F5344CB8AC3E}">
        <p14:creationId xmlns:p14="http://schemas.microsoft.com/office/powerpoint/2010/main" val="1753187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713225" y="1287525"/>
            <a:ext cx="7717500" cy="320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S’il est recherché uniquement des énoncés de foi sans fondement rationnels ou universels, s’il est souhaité en convaincre les autres, il sera impérativement nécessaire de se taire au cours des discussions, mieux de quitter préventivement cette salle pour rejoindre un des multiples dispensateurs d’une des formes de Vérité absolue. </a:t>
            </a:r>
          </a:p>
          <a:p>
            <a:pPr marL="0" lvl="0" indent="0" algn="l" rtl="0">
              <a:spcBef>
                <a:spcPts val="0"/>
              </a:spcBef>
              <a:spcAft>
                <a:spcPts val="0"/>
              </a:spcAft>
              <a:buNone/>
            </a:pPr>
            <a:endParaRPr lang="fr-FR" sz="1600" dirty="0" smtClean="0">
              <a:solidFill>
                <a:schemeClr val="lt2"/>
              </a:solidFill>
            </a:endParaRPr>
          </a:p>
          <a:p>
            <a:pPr marL="0" lvl="0" indent="0" algn="l" rtl="0">
              <a:spcBef>
                <a:spcPts val="0"/>
              </a:spcBef>
              <a:spcAft>
                <a:spcPts val="0"/>
              </a:spcAft>
              <a:buNone/>
            </a:pPr>
            <a:r>
              <a:rPr lang="fr-FR" sz="1600" dirty="0" smtClean="0">
                <a:solidFill>
                  <a:schemeClr val="lt2"/>
                </a:solidFill>
              </a:rPr>
              <a:t>La tolérance envers la diversité des thèses sera un impératif absolu. Aucune contestation de thèses venues des sciences humaines (histoire déterministe à partir de causes humaines et non transcendantes) ne pourra donc être acceptée.</a:t>
            </a:r>
          </a:p>
        </p:txBody>
      </p:sp>
      <p:sp>
        <p:nvSpPr>
          <p:cNvPr id="392" name="Google Shape;392;p4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Introduction : méthodologie</a:t>
            </a:r>
            <a:endParaRPr dirty="0"/>
          </a:p>
        </p:txBody>
      </p:sp>
    </p:spTree>
    <p:extLst>
      <p:ext uri="{BB962C8B-B14F-4D97-AF65-F5344CB8AC3E}">
        <p14:creationId xmlns:p14="http://schemas.microsoft.com/office/powerpoint/2010/main" val="2559400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3"/>
          <p:cNvSpPr/>
          <p:nvPr/>
        </p:nvSpPr>
        <p:spPr>
          <a:xfrm>
            <a:off x="2173789" y="804841"/>
            <a:ext cx="1707300" cy="1543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txBox="1">
            <a:spLocks noGrp="1"/>
          </p:cNvSpPr>
          <p:nvPr>
            <p:ph type="title"/>
          </p:nvPr>
        </p:nvSpPr>
        <p:spPr>
          <a:xfrm>
            <a:off x="2503150" y="2577838"/>
            <a:ext cx="5085276"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2 - Les actes du Prophète</a:t>
            </a:r>
            <a:endParaRPr dirty="0"/>
          </a:p>
        </p:txBody>
      </p:sp>
      <p:sp>
        <p:nvSpPr>
          <p:cNvPr id="426" name="Google Shape;426;p43"/>
          <p:cNvSpPr txBox="1">
            <a:spLocks noGrp="1"/>
          </p:cNvSpPr>
          <p:nvPr>
            <p:ph type="subTitle" idx="1"/>
          </p:nvPr>
        </p:nvSpPr>
        <p:spPr>
          <a:xfrm>
            <a:off x="2503149" y="3810208"/>
            <a:ext cx="4167408" cy="104527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Si le Coran et les paroles (</a:t>
            </a:r>
            <a:r>
              <a:rPr lang="fr-FR" dirty="0" err="1" smtClean="0"/>
              <a:t>ou,les</a:t>
            </a:r>
            <a:r>
              <a:rPr lang="fr-FR" dirty="0" smtClean="0"/>
              <a:t> silences) du Prophète ne suffisent pas pour créer des normes, que faire ? On va rechercher les actes du Prophète.</a:t>
            </a:r>
            <a:endParaRPr dirty="0"/>
          </a:p>
        </p:txBody>
      </p:sp>
      <p:sp>
        <p:nvSpPr>
          <p:cNvPr id="427" name="Google Shape;427;p43"/>
          <p:cNvSpPr txBox="1">
            <a:spLocks noGrp="1"/>
          </p:cNvSpPr>
          <p:nvPr>
            <p:ph type="title" idx="2"/>
          </p:nvPr>
        </p:nvSpPr>
        <p:spPr>
          <a:xfrm>
            <a:off x="2491911" y="1085907"/>
            <a:ext cx="19527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0</a:t>
            </a:r>
            <a:r>
              <a:rPr lang="fr-FR" dirty="0"/>
              <a:t>3</a:t>
            </a:r>
            <a:endParaRPr dirty="0"/>
          </a:p>
        </p:txBody>
      </p:sp>
      <p:pic>
        <p:nvPicPr>
          <p:cNvPr id="2" name="Image 1"/>
          <p:cNvPicPr>
            <a:picLocks noChangeAspect="1"/>
          </p:cNvPicPr>
          <p:nvPr/>
        </p:nvPicPr>
        <p:blipFill>
          <a:blip r:embed="rId3"/>
          <a:stretch>
            <a:fillRect/>
          </a:stretch>
        </p:blipFill>
        <p:spPr>
          <a:xfrm>
            <a:off x="6775010" y="150951"/>
            <a:ext cx="2197723" cy="2634223"/>
          </a:xfrm>
          <a:prstGeom prst="rect">
            <a:avLst/>
          </a:prstGeom>
        </p:spPr>
      </p:pic>
      <p:pic>
        <p:nvPicPr>
          <p:cNvPr id="3" name="Image 2"/>
          <p:cNvPicPr>
            <a:picLocks noChangeAspect="1"/>
          </p:cNvPicPr>
          <p:nvPr/>
        </p:nvPicPr>
        <p:blipFill>
          <a:blip r:embed="rId4"/>
          <a:stretch>
            <a:fillRect/>
          </a:stretch>
        </p:blipFill>
        <p:spPr>
          <a:xfrm>
            <a:off x="7119086" y="2982853"/>
            <a:ext cx="1525957" cy="2160647"/>
          </a:xfrm>
          <a:prstGeom prst="rect">
            <a:avLst/>
          </a:prstGeom>
        </p:spPr>
      </p:pic>
    </p:spTree>
    <p:extLst>
      <p:ext uri="{BB962C8B-B14F-4D97-AF65-F5344CB8AC3E}">
        <p14:creationId xmlns:p14="http://schemas.microsoft.com/office/powerpoint/2010/main" val="148478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384225" y="2123187"/>
            <a:ext cx="6755940" cy="2700179"/>
          </a:xfrm>
          <a:prstGeom prst="rect">
            <a:avLst/>
          </a:prstGeom>
        </p:spPr>
        <p:txBody>
          <a:bodyPr spcFirstLastPara="1" wrap="square" lIns="91425" tIns="91425" rIns="91425" bIns="91425" anchor="t" anchorCtr="0">
            <a:noAutofit/>
          </a:bodyPr>
          <a:lstStyle/>
          <a:p>
            <a:pPr marL="0" indent="0"/>
            <a:r>
              <a:rPr lang="fr-FR" dirty="0"/>
              <a:t>Etre musulman, c’est imiter en tout le Prophète qui devient un modèle.</a:t>
            </a:r>
          </a:p>
          <a:p>
            <a:pPr marL="0" lvl="0" indent="0"/>
            <a:r>
              <a:rPr lang="fr-FR" dirty="0" smtClean="0"/>
              <a:t>Mais ces morales sont très variables selon le choix arbitraire des exemples.</a:t>
            </a:r>
          </a:p>
          <a:p>
            <a:pPr marL="0" lvl="0" indent="0"/>
            <a:r>
              <a:rPr lang="fr-FR" dirty="0" smtClean="0"/>
              <a:t>« Il </a:t>
            </a:r>
            <a:r>
              <a:rPr lang="fr-FR" dirty="0"/>
              <a:t>était d’une indulgence et d’une tolérance remarquable. </a:t>
            </a:r>
            <a:r>
              <a:rPr lang="fr-FR" dirty="0" smtClean="0"/>
              <a:t>Un </a:t>
            </a:r>
            <a:r>
              <a:rPr lang="fr-FR" dirty="0"/>
              <a:t>compagnon ivre proféra des propos outrageants à son </a:t>
            </a:r>
            <a:r>
              <a:rPr lang="fr-FR" dirty="0" smtClean="0"/>
              <a:t>égard, </a:t>
            </a:r>
            <a:r>
              <a:rPr lang="fr-FR" dirty="0"/>
              <a:t>mais il ne lui dit rien et ne broncha </a:t>
            </a:r>
            <a:r>
              <a:rPr lang="fr-FR" dirty="0" smtClean="0"/>
              <a:t>pas ».</a:t>
            </a:r>
          </a:p>
          <a:p>
            <a:pPr marL="0" lvl="0" indent="0"/>
            <a:r>
              <a:rPr lang="fr-FR" dirty="0" smtClean="0"/>
              <a:t>« Un juif blessé parce qu’Abû </a:t>
            </a:r>
            <a:r>
              <a:rPr lang="fr-FR" dirty="0" err="1" smtClean="0"/>
              <a:t>Bakr</a:t>
            </a:r>
            <a:r>
              <a:rPr lang="fr-FR" dirty="0" smtClean="0"/>
              <a:t> avait placé le Prophète au-dessus de Moïse vient se plaindre auprès du Prophète. Ce dernier sermonna le </a:t>
            </a:r>
            <a:r>
              <a:rPr lang="fr-FR" dirty="0"/>
              <a:t>futur calife : « Tu n’aurais pas dû dire cela, car il faut respecter les sentiments d’autrui. Personne ne doit m’élever au-dessus de Moïse</a:t>
            </a:r>
            <a:r>
              <a:rPr lang="fr-FR" dirty="0" smtClean="0"/>
              <a:t>. »</a:t>
            </a:r>
            <a:endParaRPr dirty="0"/>
          </a:p>
        </p:txBody>
      </p:sp>
      <p:sp>
        <p:nvSpPr>
          <p:cNvPr id="433" name="Google Shape;433;p44"/>
          <p:cNvSpPr txBox="1">
            <a:spLocks noGrp="1"/>
          </p:cNvSpPr>
          <p:nvPr>
            <p:ph type="title"/>
          </p:nvPr>
        </p:nvSpPr>
        <p:spPr>
          <a:xfrm>
            <a:off x="237141" y="603070"/>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Cela peut créer des morales</a:t>
            </a:r>
            <a:endParaRPr dirty="0"/>
          </a:p>
        </p:txBody>
      </p:sp>
    </p:spTree>
    <p:extLst>
      <p:ext uri="{BB962C8B-B14F-4D97-AF65-F5344CB8AC3E}">
        <p14:creationId xmlns:p14="http://schemas.microsoft.com/office/powerpoint/2010/main" val="552186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3"/>
          <p:cNvSpPr/>
          <p:nvPr/>
        </p:nvSpPr>
        <p:spPr>
          <a:xfrm>
            <a:off x="2151312" y="523852"/>
            <a:ext cx="1707300" cy="1543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txBox="1">
            <a:spLocks noGrp="1"/>
          </p:cNvSpPr>
          <p:nvPr>
            <p:ph type="title"/>
          </p:nvPr>
        </p:nvSpPr>
        <p:spPr>
          <a:xfrm>
            <a:off x="2458196" y="2274370"/>
            <a:ext cx="5823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Les décisions des </a:t>
            </a:r>
            <a:r>
              <a:rPr lang="fr-FR" dirty="0" err="1" smtClean="0"/>
              <a:t>jurisprudents</a:t>
            </a:r>
            <a:endParaRPr dirty="0"/>
          </a:p>
        </p:txBody>
      </p:sp>
      <p:sp>
        <p:nvSpPr>
          <p:cNvPr id="426" name="Google Shape;426;p43"/>
          <p:cNvSpPr txBox="1">
            <a:spLocks noGrp="1"/>
          </p:cNvSpPr>
          <p:nvPr>
            <p:ph type="subTitle" idx="1"/>
          </p:nvPr>
        </p:nvSpPr>
        <p:spPr>
          <a:xfrm>
            <a:off x="2503148" y="3585417"/>
            <a:ext cx="6024493" cy="14161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Sans la vie courante, ces trois sources ne suffisent pas pour édicter des règles. Comment procéder pour avoir une </a:t>
            </a:r>
            <a:r>
              <a:rPr lang="fr-FR" dirty="0" err="1" smtClean="0"/>
              <a:t>charî‘a</a:t>
            </a:r>
            <a:r>
              <a:rPr lang="fr-FR" dirty="0" smtClean="0"/>
              <a:t>, ensemble de « lois » musulmanes utiles pour le contexte dans lequel on vit  ? </a:t>
            </a:r>
            <a:endParaRPr lang="fr-FR" dirty="0"/>
          </a:p>
          <a:p>
            <a:pPr marL="0" lvl="0" indent="0" algn="l" rtl="0">
              <a:spcBef>
                <a:spcPts val="0"/>
              </a:spcBef>
              <a:spcAft>
                <a:spcPts val="0"/>
              </a:spcAft>
              <a:buNone/>
            </a:pPr>
            <a:r>
              <a:rPr lang="fr-FR" dirty="0" err="1" smtClean="0"/>
              <a:t>Ijtihâd</a:t>
            </a:r>
            <a:r>
              <a:rPr lang="fr-FR" dirty="0" smtClean="0"/>
              <a:t> et </a:t>
            </a:r>
            <a:r>
              <a:rPr lang="fr-FR" dirty="0" err="1" smtClean="0"/>
              <a:t>ijmâ</a:t>
            </a:r>
            <a:r>
              <a:rPr lang="fr-FR" dirty="0" smtClean="0"/>
              <a:t>‘, efforts d’interprétation et consensus.</a:t>
            </a:r>
            <a:endParaRPr dirty="0"/>
          </a:p>
        </p:txBody>
      </p:sp>
      <p:sp>
        <p:nvSpPr>
          <p:cNvPr id="427" name="Google Shape;427;p43"/>
          <p:cNvSpPr txBox="1">
            <a:spLocks noGrp="1"/>
          </p:cNvSpPr>
          <p:nvPr>
            <p:ph type="title" idx="2"/>
          </p:nvPr>
        </p:nvSpPr>
        <p:spPr>
          <a:xfrm>
            <a:off x="2480673" y="782439"/>
            <a:ext cx="19527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0</a:t>
            </a:r>
            <a:r>
              <a:rPr lang="fr-FR" dirty="0" smtClean="0"/>
              <a:t>4</a:t>
            </a:r>
            <a:endParaRPr dirty="0"/>
          </a:p>
        </p:txBody>
      </p:sp>
    </p:spTree>
    <p:extLst>
      <p:ext uri="{BB962C8B-B14F-4D97-AF65-F5344CB8AC3E}">
        <p14:creationId xmlns:p14="http://schemas.microsoft.com/office/powerpoint/2010/main" val="807284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544317" y="2486005"/>
            <a:ext cx="6350371" cy="2302043"/>
          </a:xfrm>
          <a:prstGeom prst="rect">
            <a:avLst/>
          </a:prstGeom>
        </p:spPr>
        <p:txBody>
          <a:bodyPr spcFirstLastPara="1" wrap="square" lIns="91425" tIns="91425" rIns="91425" bIns="91425" anchor="t" anchorCtr="0">
            <a:noAutofit/>
          </a:bodyPr>
          <a:lstStyle/>
          <a:p>
            <a:pPr marL="0" lvl="0" indent="0"/>
            <a:r>
              <a:rPr lang="fr-FR" dirty="0" smtClean="0"/>
              <a:t>La réponse la plus courante : Le Coran comporte déjà des versets abrogeant et des versets abrogés qui </a:t>
            </a:r>
            <a:r>
              <a:rPr lang="fr-FR" dirty="0"/>
              <a:t>ne correspondent plus à la </a:t>
            </a:r>
            <a:r>
              <a:rPr lang="fr-FR" dirty="0" smtClean="0"/>
              <a:t>réalité ou au </a:t>
            </a:r>
            <a:r>
              <a:rPr lang="fr-FR" dirty="0"/>
              <a:t>contexte historique des </a:t>
            </a:r>
            <a:r>
              <a:rPr lang="fr-FR" dirty="0" smtClean="0"/>
              <a:t>musulmans. On peut faire de même aujourd’hui, par exemple pour l’esclavage.</a:t>
            </a:r>
          </a:p>
          <a:p>
            <a:pPr marL="0" lvl="0" indent="0"/>
            <a:endParaRPr lang="fr-FR" dirty="0" smtClean="0"/>
          </a:p>
          <a:p>
            <a:pPr marL="0" lvl="0" indent="0"/>
            <a:r>
              <a:rPr lang="fr-FR" dirty="0" smtClean="0"/>
              <a:t>Qui </a:t>
            </a:r>
            <a:r>
              <a:rPr lang="fr-FR" dirty="0"/>
              <a:t>peut le faire ? </a:t>
            </a:r>
            <a:r>
              <a:rPr lang="fr-FR" dirty="0" smtClean="0"/>
              <a:t>Les « </a:t>
            </a:r>
            <a:r>
              <a:rPr lang="fr-FR" dirty="0" err="1" smtClean="0"/>
              <a:t>mufti-s</a:t>
            </a:r>
            <a:r>
              <a:rPr lang="fr-FR" dirty="0" smtClean="0"/>
              <a:t> </a:t>
            </a:r>
            <a:r>
              <a:rPr lang="fr-FR" dirty="0"/>
              <a:t>» </a:t>
            </a:r>
            <a:r>
              <a:rPr lang="fr-FR" dirty="0" smtClean="0"/>
              <a:t>– liés </a:t>
            </a:r>
            <a:r>
              <a:rPr lang="fr-FR" dirty="0"/>
              <a:t>à un </a:t>
            </a:r>
            <a:r>
              <a:rPr lang="fr-FR" dirty="0" smtClean="0"/>
              <a:t>lieu bien </a:t>
            </a:r>
            <a:r>
              <a:rPr lang="fr-FR" dirty="0"/>
              <a:t>spécifique – </a:t>
            </a:r>
            <a:r>
              <a:rPr lang="fr-FR" dirty="0" smtClean="0"/>
              <a:t>et compétents </a:t>
            </a:r>
            <a:r>
              <a:rPr lang="fr-FR" dirty="0"/>
              <a:t>pour </a:t>
            </a:r>
            <a:r>
              <a:rPr lang="fr-FR" dirty="0" smtClean="0"/>
              <a:t>édicter ensemble </a:t>
            </a:r>
            <a:r>
              <a:rPr lang="fr-FR" dirty="0"/>
              <a:t>la doctrine, autrement dit l'éthique </a:t>
            </a:r>
            <a:r>
              <a:rPr lang="fr-FR" dirty="0" smtClean="0"/>
              <a:t>musulmane ou le droit. </a:t>
            </a:r>
            <a:r>
              <a:rPr lang="fr-FR" dirty="0"/>
              <a:t>Pour cela, </a:t>
            </a:r>
            <a:r>
              <a:rPr lang="fr-FR" dirty="0" smtClean="0"/>
              <a:t>ils édictent des « fatwas ».</a:t>
            </a:r>
            <a:endParaRPr dirty="0"/>
          </a:p>
        </p:txBody>
      </p:sp>
      <p:sp>
        <p:nvSpPr>
          <p:cNvPr id="433" name="Google Shape;433;p44"/>
          <p:cNvSpPr txBox="1">
            <a:spLocks noGrp="1"/>
          </p:cNvSpPr>
          <p:nvPr>
            <p:ph type="title"/>
          </p:nvPr>
        </p:nvSpPr>
        <p:spPr>
          <a:xfrm>
            <a:off x="258488" y="1200654"/>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Pourquoi relire le Coran ?</a:t>
            </a:r>
            <a:endParaRPr dirty="0"/>
          </a:p>
        </p:txBody>
      </p:sp>
    </p:spTree>
    <p:extLst>
      <p:ext uri="{BB962C8B-B14F-4D97-AF65-F5344CB8AC3E}">
        <p14:creationId xmlns:p14="http://schemas.microsoft.com/office/powerpoint/2010/main" val="1257626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362878" y="1685668"/>
            <a:ext cx="6350371" cy="2302043"/>
          </a:xfrm>
          <a:prstGeom prst="rect">
            <a:avLst/>
          </a:prstGeom>
        </p:spPr>
        <p:txBody>
          <a:bodyPr spcFirstLastPara="1" wrap="square" lIns="91425" tIns="91425" rIns="91425" bIns="91425" anchor="t" anchorCtr="0">
            <a:noAutofit/>
          </a:bodyPr>
          <a:lstStyle/>
          <a:p>
            <a:pPr marL="0" lvl="0" indent="0"/>
            <a:r>
              <a:rPr lang="fr-FR" dirty="0" smtClean="0"/>
              <a:t>Pour résoudre la question des versets contradictoires du Coran, une solution est de privilégier les versets les plus récents (ou versets correctifs. Par exemple, le ramadan, d’abord facultatif, devient obligatoire. C’est ainsi que 74 sourates (période originelle mecquoise) sur les 114 du Coran seraient,(selon Jacques Berque), abrogées et désormais sans intérêt. Encore faut-il avoir une lecture chronologique du Coran qui n’existe plus.</a:t>
            </a:r>
          </a:p>
          <a:p>
            <a:pPr marL="0" lvl="0" indent="0"/>
            <a:r>
              <a:rPr lang="fr-FR" dirty="0" smtClean="0"/>
              <a:t>Hanafites et </a:t>
            </a:r>
            <a:r>
              <a:rPr lang="fr-FR" dirty="0" err="1" smtClean="0"/>
              <a:t>acha‘rites</a:t>
            </a:r>
            <a:r>
              <a:rPr lang="fr-FR" dirty="0" smtClean="0"/>
              <a:t> pensent que la sunna peut abroger le Coran.</a:t>
            </a:r>
            <a:endParaRPr dirty="0"/>
          </a:p>
        </p:txBody>
      </p:sp>
      <p:sp>
        <p:nvSpPr>
          <p:cNvPr id="433" name="Google Shape;433;p44"/>
          <p:cNvSpPr txBox="1">
            <a:spLocks noGrp="1"/>
          </p:cNvSpPr>
          <p:nvPr>
            <p:ph type="title"/>
          </p:nvPr>
        </p:nvSpPr>
        <p:spPr>
          <a:xfrm>
            <a:off x="215796" y="304276"/>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sz="3200" dirty="0" smtClean="0"/>
              <a:t>Verset abrogeant (</a:t>
            </a:r>
            <a:r>
              <a:rPr lang="fr-FR" sz="3200" dirty="0" err="1" smtClean="0"/>
              <a:t>nâsikh</a:t>
            </a:r>
            <a:r>
              <a:rPr lang="fr-FR" sz="3200" dirty="0" smtClean="0"/>
              <a:t>) – versets abrogés</a:t>
            </a:r>
            <a:r>
              <a:rPr lang="fr-FR" sz="3200" dirty="0"/>
              <a:t> </a:t>
            </a:r>
            <a:r>
              <a:rPr lang="fr-FR" sz="3200" dirty="0" smtClean="0"/>
              <a:t>(</a:t>
            </a:r>
            <a:r>
              <a:rPr lang="fr-FR" sz="3200" dirty="0" err="1" smtClean="0"/>
              <a:t>mansûkh</a:t>
            </a:r>
            <a:r>
              <a:rPr lang="fr-FR" sz="3200" dirty="0" smtClean="0"/>
              <a:t>)</a:t>
            </a:r>
            <a:endParaRPr sz="3200" dirty="0"/>
          </a:p>
        </p:txBody>
      </p:sp>
    </p:spTree>
    <p:extLst>
      <p:ext uri="{BB962C8B-B14F-4D97-AF65-F5344CB8AC3E}">
        <p14:creationId xmlns:p14="http://schemas.microsoft.com/office/powerpoint/2010/main" val="3134856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362878" y="1685668"/>
            <a:ext cx="6350371" cy="3276422"/>
          </a:xfrm>
          <a:prstGeom prst="rect">
            <a:avLst/>
          </a:prstGeom>
        </p:spPr>
        <p:txBody>
          <a:bodyPr spcFirstLastPara="1" wrap="square" lIns="91425" tIns="91425" rIns="91425" bIns="91425" anchor="t" anchorCtr="0">
            <a:noAutofit/>
          </a:bodyPr>
          <a:lstStyle/>
          <a:p>
            <a:pPr marL="0" lvl="0" indent="0"/>
            <a:r>
              <a:rPr lang="fr-FR" dirty="0"/>
              <a:t>Le </a:t>
            </a:r>
            <a:r>
              <a:rPr lang="fr-FR" dirty="0" smtClean="0"/>
              <a:t>Verset </a:t>
            </a:r>
            <a:r>
              <a:rPr lang="fr-FR" dirty="0"/>
              <a:t>256 de la sourate </a:t>
            </a:r>
            <a:r>
              <a:rPr lang="fr-FR" dirty="0" smtClean="0"/>
              <a:t>II dit : « </a:t>
            </a:r>
            <a:r>
              <a:rPr lang="fr-FR" dirty="0"/>
              <a:t>Nulle contrainte en religion !  »</a:t>
            </a:r>
          </a:p>
          <a:p>
            <a:pPr marL="0" lvl="0" indent="0"/>
            <a:endParaRPr lang="fr-FR" dirty="0"/>
          </a:p>
          <a:p>
            <a:pPr marL="0" lvl="0" indent="0"/>
            <a:r>
              <a:rPr lang="fr-FR" dirty="0"/>
              <a:t>D'autres </a:t>
            </a:r>
            <a:r>
              <a:rPr lang="fr-FR" dirty="0" smtClean="0"/>
              <a:t>« plus récents » disent : « </a:t>
            </a:r>
            <a:r>
              <a:rPr lang="fr-FR" dirty="0"/>
              <a:t>Dis à ceux des Bédouins qui restèrent en arrière : “Vous serez bientôt appelés contre des gens d’une force redoutable. Vous les combattrez à moins qu’ils n’embrassent l’Islam. Si vous obéissez, Allah vous donnera une belle récompense, et si vous vous détournez comme vous vous êtes détournés auparavant, Il vous châtiera d’un châtiment douloureux”</a:t>
            </a:r>
            <a:r>
              <a:rPr lang="fr-FR" dirty="0" smtClean="0"/>
              <a:t>.»</a:t>
            </a:r>
            <a:endParaRPr lang="fr-FR" dirty="0"/>
          </a:p>
          <a:p>
            <a:pPr marL="0" lvl="0" indent="0"/>
            <a:r>
              <a:rPr lang="fr-FR" dirty="0"/>
              <a:t>De nombreux exégètes considèrent donc que le verset "Nulle contrainte en religion !" est </a:t>
            </a:r>
            <a:r>
              <a:rPr lang="fr-FR" dirty="0" smtClean="0"/>
              <a:t>abrogé. Mais des exégètes comme Mohamed </a:t>
            </a:r>
            <a:r>
              <a:rPr lang="fr-FR" dirty="0"/>
              <a:t>Tahar Ben Achour </a:t>
            </a:r>
            <a:r>
              <a:rPr lang="fr-FR" dirty="0" smtClean="0"/>
              <a:t>considèrent que </a:t>
            </a:r>
            <a:r>
              <a:rPr lang="fr-FR" dirty="0"/>
              <a:t>le verset n'est pas abrogé mais </a:t>
            </a:r>
            <a:r>
              <a:rPr lang="fr-FR" dirty="0" smtClean="0"/>
              <a:t>abrogeant.</a:t>
            </a:r>
            <a:endParaRPr dirty="0"/>
          </a:p>
        </p:txBody>
      </p:sp>
      <p:sp>
        <p:nvSpPr>
          <p:cNvPr id="433" name="Google Shape;433;p44"/>
          <p:cNvSpPr txBox="1">
            <a:spLocks noGrp="1"/>
          </p:cNvSpPr>
          <p:nvPr>
            <p:ph type="title"/>
          </p:nvPr>
        </p:nvSpPr>
        <p:spPr>
          <a:xfrm>
            <a:off x="1069628" y="293605"/>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sz="3200" dirty="0" smtClean="0"/>
              <a:t>Verset abrogeant (</a:t>
            </a:r>
            <a:r>
              <a:rPr lang="fr-FR" sz="3200" dirty="0" err="1" smtClean="0"/>
              <a:t>nâsikh</a:t>
            </a:r>
            <a:r>
              <a:rPr lang="fr-FR" sz="3200" dirty="0" smtClean="0"/>
              <a:t>) – versets abrogés</a:t>
            </a:r>
            <a:r>
              <a:rPr lang="fr-FR" sz="3200" dirty="0"/>
              <a:t> </a:t>
            </a:r>
            <a:r>
              <a:rPr lang="fr-FR" sz="3200" dirty="0" smtClean="0"/>
              <a:t>(</a:t>
            </a:r>
            <a:r>
              <a:rPr lang="fr-FR" sz="3200" dirty="0" err="1" smtClean="0"/>
              <a:t>mansûkh</a:t>
            </a:r>
            <a:r>
              <a:rPr lang="fr-FR" sz="3200" dirty="0" smtClean="0"/>
              <a:t>)</a:t>
            </a:r>
            <a:endParaRPr sz="3200" dirty="0"/>
          </a:p>
        </p:txBody>
      </p:sp>
    </p:spTree>
    <p:extLst>
      <p:ext uri="{BB962C8B-B14F-4D97-AF65-F5344CB8AC3E}">
        <p14:creationId xmlns:p14="http://schemas.microsoft.com/office/powerpoint/2010/main" val="350032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458934" y="1803427"/>
            <a:ext cx="6606520" cy="3062623"/>
          </a:xfrm>
          <a:prstGeom prst="rect">
            <a:avLst/>
          </a:prstGeom>
        </p:spPr>
        <p:txBody>
          <a:bodyPr spcFirstLastPara="1" wrap="square" lIns="91425" tIns="91425" rIns="91425" bIns="91425" anchor="t" anchorCtr="0">
            <a:noAutofit/>
          </a:bodyPr>
          <a:lstStyle/>
          <a:p>
            <a:pPr marL="0" lvl="0" indent="0"/>
            <a:r>
              <a:rPr lang="fr-FR" dirty="0" smtClean="0"/>
              <a:t>Devant les difficultés de la théorie de l’abrogation, qui suppose que Dieu procède par essais et erreurs et surtout comme il n’y a pas de sources établies admises par tous, chacun créant son propre corpus (Coran seul, en entier ou en partie, Coran + sunna dans sa partie « authentique » ou non), il ne reste qu’une seule solution, faire appel dans le présent à des sages formés dans des medersas ou des universités, seuls habilités, face aux analphabètes, à faire des propositions de loi. La </a:t>
            </a:r>
            <a:r>
              <a:rPr lang="fr-FR" dirty="0"/>
              <a:t>fatwa est une « consultation juridique donnée par une autorité religieuse à propos d'un cas douteux ou d'une question </a:t>
            </a:r>
            <a:r>
              <a:rPr lang="fr-FR" dirty="0" smtClean="0"/>
              <a:t>nouvelle (boire du thé venu de Chine ou du Coca par exemple. Un musulman peut-il vivre dans un pays non musulman?, etc.).</a:t>
            </a:r>
          </a:p>
          <a:p>
            <a:pPr marL="0" lvl="0" indent="0"/>
            <a:endParaRPr dirty="0"/>
          </a:p>
        </p:txBody>
      </p:sp>
      <p:sp>
        <p:nvSpPr>
          <p:cNvPr id="433" name="Google Shape;433;p44"/>
          <p:cNvSpPr txBox="1">
            <a:spLocks noGrp="1"/>
          </p:cNvSpPr>
          <p:nvPr>
            <p:ph type="title"/>
          </p:nvPr>
        </p:nvSpPr>
        <p:spPr>
          <a:xfrm>
            <a:off x="301180" y="346961"/>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La fatwa comme proposition d’un individu</a:t>
            </a:r>
            <a:endParaRPr dirty="0"/>
          </a:p>
        </p:txBody>
      </p:sp>
    </p:spTree>
    <p:extLst>
      <p:ext uri="{BB962C8B-B14F-4D97-AF65-F5344CB8AC3E}">
        <p14:creationId xmlns:p14="http://schemas.microsoft.com/office/powerpoint/2010/main" val="3744140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170766" y="1991282"/>
            <a:ext cx="5810655" cy="2302043"/>
          </a:xfrm>
          <a:prstGeom prst="rect">
            <a:avLst/>
          </a:prstGeom>
        </p:spPr>
        <p:txBody>
          <a:bodyPr spcFirstLastPara="1" wrap="square" lIns="91425" tIns="91425" rIns="91425" bIns="91425" anchor="t" anchorCtr="0">
            <a:noAutofit/>
          </a:bodyPr>
          <a:lstStyle/>
          <a:p>
            <a:pPr marL="0" lvl="0" indent="0"/>
            <a:r>
              <a:rPr lang="fr-FR" dirty="0" smtClean="0"/>
              <a:t>La </a:t>
            </a:r>
            <a:r>
              <a:rPr lang="fr-FR" dirty="0" err="1" smtClean="0"/>
              <a:t>charî‘a</a:t>
            </a:r>
            <a:r>
              <a:rPr lang="fr-FR" dirty="0" smtClean="0"/>
              <a:t> est un ensemble de normes décidées collectivement par les ‘</a:t>
            </a:r>
            <a:r>
              <a:rPr lang="fr-FR" dirty="0" err="1" smtClean="0"/>
              <a:t>ulâmâ</a:t>
            </a:r>
            <a:r>
              <a:rPr lang="fr-FR" dirty="0" smtClean="0"/>
              <a:t>’ ou par les </a:t>
            </a:r>
            <a:r>
              <a:rPr lang="fr-FR" dirty="0" err="1" smtClean="0"/>
              <a:t>mufti-s</a:t>
            </a:r>
            <a:r>
              <a:rPr lang="fr-FR" dirty="0" smtClean="0"/>
              <a:t> qui ont la légitimité pour le faire. Elle est une synthèse de fatwas, certaines contradictoires. Il y a eu autant de </a:t>
            </a:r>
            <a:r>
              <a:rPr lang="fr-FR" dirty="0" err="1" smtClean="0"/>
              <a:t>charî‘a</a:t>
            </a:r>
            <a:r>
              <a:rPr lang="fr-FR" dirty="0" smtClean="0"/>
              <a:t>-s que de pays (villes ou tribus) ou de moments dans l’histoire. Ces règles sont écrites et permettent ensuite aux juges ou aux responsables politiques de punir ceux qui les violent.</a:t>
            </a:r>
            <a:endParaRPr dirty="0"/>
          </a:p>
        </p:txBody>
      </p:sp>
      <p:sp>
        <p:nvSpPr>
          <p:cNvPr id="433" name="Google Shape;433;p44"/>
          <p:cNvSpPr txBox="1">
            <a:spLocks noGrp="1"/>
          </p:cNvSpPr>
          <p:nvPr>
            <p:ph type="title"/>
          </p:nvPr>
        </p:nvSpPr>
        <p:spPr>
          <a:xfrm>
            <a:off x="215796" y="528371"/>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La </a:t>
            </a:r>
            <a:r>
              <a:rPr lang="fr-FR" dirty="0" err="1" smtClean="0"/>
              <a:t>charî‘a</a:t>
            </a:r>
            <a:r>
              <a:rPr lang="fr-FR" dirty="0" smtClean="0"/>
              <a:t> comme choix accepté collectivement</a:t>
            </a:r>
            <a:endParaRPr dirty="0"/>
          </a:p>
        </p:txBody>
      </p:sp>
      <p:pic>
        <p:nvPicPr>
          <p:cNvPr id="2" name="Imag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573449" y="1282779"/>
            <a:ext cx="2329682" cy="3107213"/>
          </a:xfrm>
          <a:prstGeom prst="rect">
            <a:avLst/>
          </a:prstGeom>
        </p:spPr>
      </p:pic>
      <p:sp>
        <p:nvSpPr>
          <p:cNvPr id="3" name="ZoneTexte 2"/>
          <p:cNvSpPr txBox="1"/>
          <p:nvPr/>
        </p:nvSpPr>
        <p:spPr>
          <a:xfrm>
            <a:off x="672393" y="4129739"/>
            <a:ext cx="5453847" cy="954107"/>
          </a:xfrm>
          <a:prstGeom prst="rect">
            <a:avLst/>
          </a:prstGeom>
          <a:noFill/>
        </p:spPr>
        <p:txBody>
          <a:bodyPr wrap="square" rtlCol="0">
            <a:spAutoFit/>
          </a:bodyPr>
          <a:lstStyle/>
          <a:p>
            <a:r>
              <a:rPr lang="fr-FR" dirty="0" smtClean="0">
                <a:solidFill>
                  <a:srgbClr val="FFFFFF"/>
                </a:solidFill>
              </a:rPr>
              <a:t>Fatwa sur la possibilité de vivre dans un pays non musulman. C’est possible s’il n’y a pas de répression (</a:t>
            </a:r>
            <a:r>
              <a:rPr lang="fr-FR" dirty="0" err="1" smtClean="0">
                <a:solidFill>
                  <a:srgbClr val="FFFFFF"/>
                </a:solidFill>
              </a:rPr>
              <a:t>Mouaz</a:t>
            </a:r>
            <a:r>
              <a:rPr lang="fr-FR" dirty="0" smtClean="0">
                <a:solidFill>
                  <a:srgbClr val="FFFFFF"/>
                </a:solidFill>
              </a:rPr>
              <a:t> </a:t>
            </a:r>
            <a:r>
              <a:rPr lang="fr-FR" dirty="0" err="1" smtClean="0">
                <a:solidFill>
                  <a:srgbClr val="FFFFFF"/>
                </a:solidFill>
              </a:rPr>
              <a:t>al-Khatib</a:t>
            </a:r>
            <a:r>
              <a:rPr lang="fr-FR" dirty="0" smtClean="0">
                <a:solidFill>
                  <a:srgbClr val="FFFFFF"/>
                </a:solidFill>
              </a:rPr>
              <a:t>, 20 mars 2008. Sinon, il faut quitter le pays. Ce n’est qu’un point de vue qui ne devient loi que s’il est accepté par les autres muftis.</a:t>
            </a:r>
            <a:endParaRPr lang="fr-FR" dirty="0">
              <a:solidFill>
                <a:srgbClr val="FFFFFF"/>
              </a:solidFill>
            </a:endParaRPr>
          </a:p>
        </p:txBody>
      </p:sp>
    </p:spTree>
    <p:extLst>
      <p:ext uri="{BB962C8B-B14F-4D97-AF65-F5344CB8AC3E}">
        <p14:creationId xmlns:p14="http://schemas.microsoft.com/office/powerpoint/2010/main" val="1351416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170766" y="1991282"/>
            <a:ext cx="3831568" cy="2906781"/>
          </a:xfrm>
          <a:prstGeom prst="rect">
            <a:avLst/>
          </a:prstGeom>
        </p:spPr>
        <p:txBody>
          <a:bodyPr spcFirstLastPara="1" wrap="square" lIns="91425" tIns="91425" rIns="91425" bIns="91425" anchor="t" anchorCtr="0">
            <a:noAutofit/>
          </a:bodyPr>
          <a:lstStyle/>
          <a:p>
            <a:pPr marL="0" lvl="0" indent="0"/>
            <a:r>
              <a:rPr lang="fr-FR" dirty="0" smtClean="0"/>
              <a:t>Cette technique juridique utilisant chez les sunnites, le Coran, la sunna et le raisonnement analogique (</a:t>
            </a:r>
            <a:r>
              <a:rPr lang="fr-FR" dirty="0" err="1" smtClean="0"/>
              <a:t>qiyâs</a:t>
            </a:r>
            <a:r>
              <a:rPr lang="fr-FR" dirty="0" smtClean="0"/>
              <a:t>) a permis l’apparition de quatre grandes écoles de droit (plus des écoles secondaires).</a:t>
            </a:r>
          </a:p>
          <a:p>
            <a:pPr marL="0" lvl="0" indent="0"/>
            <a:r>
              <a:rPr lang="fr-FR" dirty="0" smtClean="0"/>
              <a:t>Il y a aussi les chiites et les ibadites.</a:t>
            </a:r>
          </a:p>
          <a:p>
            <a:pPr marL="0" lvl="0" indent="0"/>
            <a:r>
              <a:rPr lang="fr-FR" dirty="0" smtClean="0"/>
              <a:t>Aujourd’hui, certains pays mettent en avant la loi religieuse ainsi façonnée. Elle est très secondaire dans d’autres pays.</a:t>
            </a:r>
            <a:endParaRPr dirty="0"/>
          </a:p>
        </p:txBody>
      </p:sp>
      <p:sp>
        <p:nvSpPr>
          <p:cNvPr id="433" name="Google Shape;433;p44"/>
          <p:cNvSpPr txBox="1">
            <a:spLocks noGrp="1"/>
          </p:cNvSpPr>
          <p:nvPr>
            <p:ph type="title"/>
          </p:nvPr>
        </p:nvSpPr>
        <p:spPr>
          <a:xfrm>
            <a:off x="215796" y="528371"/>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Les 4 écoles </a:t>
            </a:r>
            <a:br>
              <a:rPr lang="fr-FR" dirty="0" smtClean="0"/>
            </a:br>
            <a:r>
              <a:rPr lang="fr-FR" dirty="0" smtClean="0"/>
              <a:t>juridiques</a:t>
            </a:r>
            <a:endParaRPr dirty="0"/>
          </a:p>
        </p:txBody>
      </p:sp>
      <p:pic>
        <p:nvPicPr>
          <p:cNvPr id="4" name="Image 3" descr="Capture d’écran 2023-09-13 à 23.5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915" y="0"/>
            <a:ext cx="5033085" cy="5143500"/>
          </a:xfrm>
          <a:prstGeom prst="rect">
            <a:avLst/>
          </a:prstGeom>
        </p:spPr>
      </p:pic>
    </p:spTree>
    <p:extLst>
      <p:ext uri="{BB962C8B-B14F-4D97-AF65-F5344CB8AC3E}">
        <p14:creationId xmlns:p14="http://schemas.microsoft.com/office/powerpoint/2010/main" val="106388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170765" y="4332492"/>
            <a:ext cx="7065455" cy="565571"/>
          </a:xfrm>
          <a:prstGeom prst="rect">
            <a:avLst/>
          </a:prstGeom>
        </p:spPr>
        <p:txBody>
          <a:bodyPr spcFirstLastPara="1" wrap="square" lIns="91425" tIns="91425" rIns="91425" bIns="91425" anchor="t" anchorCtr="0">
            <a:noAutofit/>
          </a:bodyPr>
          <a:lstStyle/>
          <a:p>
            <a:pPr marL="0" lvl="0" indent="0"/>
            <a:r>
              <a:rPr lang="fr-FR" dirty="0" smtClean="0"/>
              <a:t>Chiites en violet, sunnites en vert, ibadites en noir (aussi présents en Algérie, Mzab).</a:t>
            </a:r>
            <a:endParaRPr dirty="0"/>
          </a:p>
        </p:txBody>
      </p:sp>
      <p:sp>
        <p:nvSpPr>
          <p:cNvPr id="433" name="Google Shape;433;p44"/>
          <p:cNvSpPr txBox="1">
            <a:spLocks noGrp="1"/>
          </p:cNvSpPr>
          <p:nvPr>
            <p:ph type="title"/>
          </p:nvPr>
        </p:nvSpPr>
        <p:spPr>
          <a:xfrm>
            <a:off x="215796" y="528371"/>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Les 4 écoles </a:t>
            </a:r>
            <a:br>
              <a:rPr lang="fr-FR" dirty="0" smtClean="0"/>
            </a:br>
            <a:r>
              <a:rPr lang="fr-FR" dirty="0" smtClean="0"/>
              <a:t>juridiques</a:t>
            </a:r>
            <a:endParaRPr dirty="0"/>
          </a:p>
        </p:txBody>
      </p:sp>
      <p:pic>
        <p:nvPicPr>
          <p:cNvPr id="2" name="Image 1"/>
          <p:cNvPicPr>
            <a:picLocks noChangeAspect="1"/>
          </p:cNvPicPr>
          <p:nvPr/>
        </p:nvPicPr>
        <p:blipFill>
          <a:blip r:embed="rId3"/>
          <a:stretch>
            <a:fillRect/>
          </a:stretch>
        </p:blipFill>
        <p:spPr>
          <a:xfrm>
            <a:off x="0" y="0"/>
            <a:ext cx="9144000" cy="4214813"/>
          </a:xfrm>
          <a:prstGeom prst="rect">
            <a:avLst/>
          </a:prstGeom>
        </p:spPr>
      </p:pic>
    </p:spTree>
    <p:extLst>
      <p:ext uri="{BB962C8B-B14F-4D97-AF65-F5344CB8AC3E}">
        <p14:creationId xmlns:p14="http://schemas.microsoft.com/office/powerpoint/2010/main" val="354244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p:nvPr/>
        </p:nvSpPr>
        <p:spPr>
          <a:xfrm>
            <a:off x="940950" y="1613100"/>
            <a:ext cx="884400" cy="799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1"/>
          <p:cNvSpPr/>
          <p:nvPr/>
        </p:nvSpPr>
        <p:spPr>
          <a:xfrm>
            <a:off x="940950" y="2785252"/>
            <a:ext cx="884400" cy="799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1"/>
          <p:cNvSpPr/>
          <p:nvPr/>
        </p:nvSpPr>
        <p:spPr>
          <a:xfrm>
            <a:off x="4855200" y="1613100"/>
            <a:ext cx="834600" cy="799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1"/>
          <p:cNvSpPr/>
          <p:nvPr/>
        </p:nvSpPr>
        <p:spPr>
          <a:xfrm>
            <a:off x="4855200" y="2785255"/>
            <a:ext cx="834600" cy="799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Les sujets abordés</a:t>
            </a:r>
            <a:endParaRPr dirty="0"/>
          </a:p>
        </p:txBody>
      </p:sp>
      <p:sp>
        <p:nvSpPr>
          <p:cNvPr id="402" name="Google Shape;402;p41"/>
          <p:cNvSpPr txBox="1">
            <a:spLocks noGrp="1"/>
          </p:cNvSpPr>
          <p:nvPr>
            <p:ph type="subTitle" idx="1"/>
          </p:nvPr>
        </p:nvSpPr>
        <p:spPr>
          <a:xfrm>
            <a:off x="1935199" y="1508200"/>
            <a:ext cx="26124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Le Coran</a:t>
            </a:r>
            <a:endParaRPr dirty="0"/>
          </a:p>
        </p:txBody>
      </p:sp>
      <p:sp>
        <p:nvSpPr>
          <p:cNvPr id="403" name="Google Shape;403;p41"/>
          <p:cNvSpPr txBox="1">
            <a:spLocks noGrp="1"/>
          </p:cNvSpPr>
          <p:nvPr>
            <p:ph type="subTitle" idx="2"/>
          </p:nvPr>
        </p:nvSpPr>
        <p:spPr>
          <a:xfrm>
            <a:off x="5812099" y="1508200"/>
            <a:ext cx="26124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Les </a:t>
            </a:r>
            <a:r>
              <a:rPr lang="fr-FR" dirty="0" err="1" smtClean="0"/>
              <a:t>h’adîth</a:t>
            </a:r>
            <a:r>
              <a:rPr lang="fr-FR" dirty="0" smtClean="0"/>
              <a:t>-s</a:t>
            </a:r>
            <a:endParaRPr dirty="0"/>
          </a:p>
        </p:txBody>
      </p:sp>
      <p:sp>
        <p:nvSpPr>
          <p:cNvPr id="404" name="Google Shape;404;p41"/>
          <p:cNvSpPr txBox="1">
            <a:spLocks noGrp="1"/>
          </p:cNvSpPr>
          <p:nvPr>
            <p:ph type="subTitle" idx="3"/>
          </p:nvPr>
        </p:nvSpPr>
        <p:spPr>
          <a:xfrm>
            <a:off x="1935199" y="2685003"/>
            <a:ext cx="26124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Les actes du Prophète</a:t>
            </a:r>
            <a:endParaRPr dirty="0"/>
          </a:p>
        </p:txBody>
      </p:sp>
      <p:sp>
        <p:nvSpPr>
          <p:cNvPr id="405" name="Google Shape;405;p41"/>
          <p:cNvSpPr txBox="1">
            <a:spLocks noGrp="1"/>
          </p:cNvSpPr>
          <p:nvPr>
            <p:ph type="subTitle" idx="4"/>
          </p:nvPr>
        </p:nvSpPr>
        <p:spPr>
          <a:xfrm>
            <a:off x="5812098" y="2685003"/>
            <a:ext cx="2830379"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Les jurisprudences</a:t>
            </a:r>
            <a:endParaRPr dirty="0"/>
          </a:p>
        </p:txBody>
      </p:sp>
      <p:sp>
        <p:nvSpPr>
          <p:cNvPr id="406" name="Google Shape;406;p41"/>
          <p:cNvSpPr txBox="1">
            <a:spLocks noGrp="1"/>
          </p:cNvSpPr>
          <p:nvPr>
            <p:ph type="subTitle" idx="5"/>
          </p:nvPr>
        </p:nvSpPr>
        <p:spPr>
          <a:xfrm>
            <a:off x="1946450" y="2055389"/>
            <a:ext cx="2612400" cy="572700"/>
          </a:xfrm>
          <a:prstGeom prst="rect">
            <a:avLst/>
          </a:prstGeom>
        </p:spPr>
        <p:txBody>
          <a:bodyPr spcFirstLastPara="1" wrap="square" lIns="91425" tIns="91425" rIns="274300" bIns="91425" anchor="ctr" anchorCtr="0">
            <a:noAutofit/>
          </a:bodyPr>
          <a:lstStyle/>
          <a:p>
            <a:pPr marL="0" lvl="0" indent="0" algn="l" rtl="0">
              <a:spcBef>
                <a:spcPts val="0"/>
              </a:spcBef>
              <a:spcAft>
                <a:spcPts val="0"/>
              </a:spcAft>
              <a:buClr>
                <a:srgbClr val="5F5390"/>
              </a:buClr>
              <a:buSzPts val="1100"/>
              <a:buFont typeface="Arial"/>
              <a:buNone/>
            </a:pPr>
            <a:r>
              <a:rPr lang="fr-FR" dirty="0" smtClean="0"/>
              <a:t>Positions anciennes et le renouvellement des recherches</a:t>
            </a:r>
            <a:endParaRPr dirty="0"/>
          </a:p>
        </p:txBody>
      </p:sp>
      <p:sp>
        <p:nvSpPr>
          <p:cNvPr id="407" name="Google Shape;407;p41"/>
          <p:cNvSpPr txBox="1">
            <a:spLocks noGrp="1"/>
          </p:cNvSpPr>
          <p:nvPr>
            <p:ph type="subTitle" idx="6"/>
          </p:nvPr>
        </p:nvSpPr>
        <p:spPr>
          <a:xfrm>
            <a:off x="5812111" y="1909275"/>
            <a:ext cx="2612400" cy="572700"/>
          </a:xfrm>
          <a:prstGeom prst="rect">
            <a:avLst/>
          </a:prstGeom>
        </p:spPr>
        <p:txBody>
          <a:bodyPr spcFirstLastPara="1" wrap="square" lIns="91425" tIns="91425" rIns="274300" bIns="91425" anchor="ctr" anchorCtr="0">
            <a:noAutofit/>
          </a:bodyPr>
          <a:lstStyle/>
          <a:p>
            <a:pPr marL="0" lvl="0" indent="0" algn="l" rtl="0">
              <a:spcBef>
                <a:spcPts val="0"/>
              </a:spcBef>
              <a:spcAft>
                <a:spcPts val="0"/>
              </a:spcAft>
              <a:buNone/>
            </a:pPr>
            <a:r>
              <a:rPr lang="fr-FR" dirty="0" smtClean="0"/>
              <a:t>Les paroles supposées ou contrôlées du Prophète</a:t>
            </a:r>
            <a:endParaRPr dirty="0"/>
          </a:p>
        </p:txBody>
      </p:sp>
      <p:sp>
        <p:nvSpPr>
          <p:cNvPr id="408" name="Google Shape;408;p41"/>
          <p:cNvSpPr txBox="1">
            <a:spLocks noGrp="1"/>
          </p:cNvSpPr>
          <p:nvPr>
            <p:ph type="subTitle" idx="7"/>
          </p:nvPr>
        </p:nvSpPr>
        <p:spPr>
          <a:xfrm>
            <a:off x="1912734" y="3454155"/>
            <a:ext cx="2638896" cy="738197"/>
          </a:xfrm>
          <a:prstGeom prst="rect">
            <a:avLst/>
          </a:prstGeom>
        </p:spPr>
        <p:txBody>
          <a:bodyPr spcFirstLastPara="1" wrap="square" lIns="91425" tIns="91425" rIns="274300" bIns="91425" anchor="ctr" anchorCtr="0">
            <a:noAutofit/>
          </a:bodyPr>
          <a:lstStyle/>
          <a:p>
            <a:pPr marL="0" lvl="0" indent="0" algn="l" rtl="0">
              <a:spcBef>
                <a:spcPts val="0"/>
              </a:spcBef>
              <a:spcAft>
                <a:spcPts val="0"/>
              </a:spcAft>
              <a:buNone/>
            </a:pPr>
            <a:r>
              <a:rPr lang="fr-FR" dirty="0" smtClean="0"/>
              <a:t>Le troisième élément de la Sunna (</a:t>
            </a:r>
            <a:r>
              <a:rPr lang="fr-FR" dirty="0" err="1" smtClean="0"/>
              <a:t>çah’îh’a</a:t>
            </a:r>
            <a:r>
              <a:rPr lang="fr-FR" dirty="0" smtClean="0"/>
              <a:t>, authentique, ou non)</a:t>
            </a:r>
            <a:endParaRPr dirty="0"/>
          </a:p>
        </p:txBody>
      </p:sp>
      <p:sp>
        <p:nvSpPr>
          <p:cNvPr id="409" name="Google Shape;409;p41"/>
          <p:cNvSpPr txBox="1">
            <a:spLocks noGrp="1"/>
          </p:cNvSpPr>
          <p:nvPr>
            <p:ph type="subTitle" idx="8"/>
          </p:nvPr>
        </p:nvSpPr>
        <p:spPr>
          <a:xfrm>
            <a:off x="5823349" y="3128209"/>
            <a:ext cx="2612400" cy="572700"/>
          </a:xfrm>
          <a:prstGeom prst="rect">
            <a:avLst/>
          </a:prstGeom>
        </p:spPr>
        <p:txBody>
          <a:bodyPr spcFirstLastPara="1" wrap="square" lIns="91425" tIns="91425" rIns="274300" bIns="91425" anchor="ctr" anchorCtr="0">
            <a:noAutofit/>
          </a:bodyPr>
          <a:lstStyle/>
          <a:p>
            <a:pPr marL="0" lvl="0" indent="0" algn="l" rtl="0">
              <a:spcBef>
                <a:spcPts val="0"/>
              </a:spcBef>
              <a:spcAft>
                <a:spcPts val="0"/>
              </a:spcAft>
              <a:buNone/>
            </a:pPr>
            <a:r>
              <a:rPr lang="fr-FR" dirty="0" smtClean="0"/>
              <a:t>Les </a:t>
            </a:r>
            <a:r>
              <a:rPr lang="fr-FR" dirty="0" err="1" smtClean="0"/>
              <a:t>charî‘a</a:t>
            </a:r>
            <a:r>
              <a:rPr lang="fr-FR" dirty="0" smtClean="0"/>
              <a:t>-s successives de l’histoire</a:t>
            </a:r>
            <a:endParaRPr dirty="0"/>
          </a:p>
        </p:txBody>
      </p:sp>
      <p:sp>
        <p:nvSpPr>
          <p:cNvPr id="410" name="Google Shape;410;p41"/>
          <p:cNvSpPr txBox="1">
            <a:spLocks noGrp="1"/>
          </p:cNvSpPr>
          <p:nvPr>
            <p:ph type="title" idx="9"/>
          </p:nvPr>
        </p:nvSpPr>
        <p:spPr>
          <a:xfrm>
            <a:off x="969275" y="1775825"/>
            <a:ext cx="8346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11" name="Google Shape;411;p41"/>
          <p:cNvSpPr txBox="1">
            <a:spLocks noGrp="1"/>
          </p:cNvSpPr>
          <p:nvPr>
            <p:ph type="title" idx="13"/>
          </p:nvPr>
        </p:nvSpPr>
        <p:spPr>
          <a:xfrm>
            <a:off x="4855200" y="1775825"/>
            <a:ext cx="8346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12" name="Google Shape;412;p41"/>
          <p:cNvSpPr txBox="1">
            <a:spLocks noGrp="1"/>
          </p:cNvSpPr>
          <p:nvPr>
            <p:ph type="title" idx="14"/>
          </p:nvPr>
        </p:nvSpPr>
        <p:spPr>
          <a:xfrm>
            <a:off x="969275" y="2949028"/>
            <a:ext cx="8346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13" name="Google Shape;413;p41"/>
          <p:cNvSpPr txBox="1">
            <a:spLocks noGrp="1"/>
          </p:cNvSpPr>
          <p:nvPr>
            <p:ph type="title" idx="15"/>
          </p:nvPr>
        </p:nvSpPr>
        <p:spPr>
          <a:xfrm>
            <a:off x="4855217" y="2949028"/>
            <a:ext cx="8346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44"/>
          <p:cNvSpPr txBox="1">
            <a:spLocks noGrp="1"/>
          </p:cNvSpPr>
          <p:nvPr>
            <p:ph type="title"/>
          </p:nvPr>
        </p:nvSpPr>
        <p:spPr>
          <a:xfrm>
            <a:off x="215796" y="528371"/>
            <a:ext cx="6922973" cy="11034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sz="2800" dirty="0" smtClean="0"/>
              <a:t>Les écoles </a:t>
            </a:r>
            <a:br>
              <a:rPr lang="fr-FR" sz="2800" dirty="0" smtClean="0"/>
            </a:br>
            <a:r>
              <a:rPr lang="fr-FR" sz="2800" dirty="0" smtClean="0"/>
              <a:t>juridiques</a:t>
            </a:r>
            <a:endParaRPr sz="2800" dirty="0"/>
          </a:p>
        </p:txBody>
      </p:sp>
      <p:pic>
        <p:nvPicPr>
          <p:cNvPr id="3" name="Image 2" descr="Capture d’écran 2023-09-14 à 00.07.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692" y="0"/>
            <a:ext cx="6795308" cy="5143500"/>
          </a:xfrm>
          <a:prstGeom prst="rect">
            <a:avLst/>
          </a:prstGeom>
        </p:spPr>
      </p:pic>
      <p:sp>
        <p:nvSpPr>
          <p:cNvPr id="4" name="Sous-titre 3"/>
          <p:cNvSpPr>
            <a:spLocks noGrp="1"/>
          </p:cNvSpPr>
          <p:nvPr>
            <p:ph type="subTitle" idx="1"/>
          </p:nvPr>
        </p:nvSpPr>
        <p:spPr/>
        <p:txBody>
          <a:bodyPr/>
          <a:lstStyle/>
          <a:p>
            <a:endParaRPr lang="fr-FR"/>
          </a:p>
        </p:txBody>
      </p:sp>
    </p:spTree>
    <p:extLst>
      <p:ext uri="{BB962C8B-B14F-4D97-AF65-F5344CB8AC3E}">
        <p14:creationId xmlns:p14="http://schemas.microsoft.com/office/powerpoint/2010/main" val="4262168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44"/>
          <p:cNvSpPr txBox="1">
            <a:spLocks noGrp="1"/>
          </p:cNvSpPr>
          <p:nvPr>
            <p:ph type="title"/>
          </p:nvPr>
        </p:nvSpPr>
        <p:spPr>
          <a:xfrm>
            <a:off x="215796" y="400316"/>
            <a:ext cx="2740595" cy="263029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sz="2800" dirty="0" smtClean="0"/>
              <a:t>Importance de </a:t>
            </a:r>
            <a:br>
              <a:rPr lang="fr-FR" sz="2800" dirty="0" smtClean="0"/>
            </a:br>
            <a:r>
              <a:rPr lang="fr-FR" sz="2800" dirty="0" smtClean="0"/>
              <a:t>la </a:t>
            </a:r>
            <a:r>
              <a:rPr lang="fr-FR" sz="2800" dirty="0" err="1" smtClean="0"/>
              <a:t>chari‘a</a:t>
            </a:r>
            <a:r>
              <a:rPr lang="fr-FR" sz="2800" dirty="0" smtClean="0"/>
              <a:t> dans </a:t>
            </a:r>
            <a:br>
              <a:rPr lang="fr-FR" sz="2800" dirty="0" smtClean="0"/>
            </a:br>
            <a:r>
              <a:rPr lang="fr-FR" sz="2800" dirty="0" smtClean="0"/>
              <a:t>les systèmes</a:t>
            </a:r>
            <a:br>
              <a:rPr lang="fr-FR" sz="2800" dirty="0" smtClean="0"/>
            </a:br>
            <a:r>
              <a:rPr lang="fr-FR" sz="2800" dirty="0" smtClean="0"/>
              <a:t>juridiques</a:t>
            </a:r>
            <a:br>
              <a:rPr lang="fr-FR" sz="2800" dirty="0" smtClean="0"/>
            </a:br>
            <a:r>
              <a:rPr lang="fr-FR" sz="2800" dirty="0" smtClean="0"/>
              <a:t>actuels</a:t>
            </a:r>
            <a:endParaRPr sz="2800" dirty="0"/>
          </a:p>
        </p:txBody>
      </p:sp>
      <p:pic>
        <p:nvPicPr>
          <p:cNvPr id="2" name="Image 1" descr="Capture d’écran 2023-09-14 à 00.1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707" y="0"/>
            <a:ext cx="6243293" cy="3382758"/>
          </a:xfrm>
          <a:prstGeom prst="rect">
            <a:avLst/>
          </a:prstGeom>
        </p:spPr>
      </p:pic>
      <p:pic>
        <p:nvPicPr>
          <p:cNvPr id="5" name="Image 4" descr="Capture d’écran 2023-09-14 à 00.12.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8200"/>
            <a:ext cx="5207000" cy="1765300"/>
          </a:xfrm>
          <a:prstGeom prst="rect">
            <a:avLst/>
          </a:prstGeom>
        </p:spPr>
      </p:pic>
    </p:spTree>
    <p:extLst>
      <p:ext uri="{BB962C8B-B14F-4D97-AF65-F5344CB8AC3E}">
        <p14:creationId xmlns:p14="http://schemas.microsoft.com/office/powerpoint/2010/main" val="359545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Conclusion</a:t>
            </a:r>
            <a:endParaRPr dirty="0"/>
          </a:p>
        </p:txBody>
      </p:sp>
      <p:sp>
        <p:nvSpPr>
          <p:cNvPr id="439" name="Google Shape;439;p45"/>
          <p:cNvSpPr txBox="1">
            <a:spLocks noGrp="1"/>
          </p:cNvSpPr>
          <p:nvPr>
            <p:ph type="subTitle" idx="1"/>
          </p:nvPr>
        </p:nvSpPr>
        <p:spPr>
          <a:xfrm>
            <a:off x="2406000" y="1370700"/>
            <a:ext cx="4337156" cy="27879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1A1A1A"/>
              </a:buClr>
              <a:buSzPts val="1100"/>
              <a:buFont typeface="Arial"/>
              <a:buNone/>
            </a:pPr>
            <a:r>
              <a:rPr lang="fr-FR" dirty="0" smtClean="0">
                <a:solidFill>
                  <a:schemeClr val="lt2"/>
                </a:solidFill>
              </a:rPr>
              <a:t>Il y a un islam dominant : le sunnisme</a:t>
            </a:r>
          </a:p>
          <a:p>
            <a:pPr marL="0" lvl="0" indent="0" algn="l" rtl="0">
              <a:spcBef>
                <a:spcPts val="0"/>
              </a:spcBef>
              <a:spcAft>
                <a:spcPts val="0"/>
              </a:spcAft>
              <a:buClr>
                <a:srgbClr val="1A1A1A"/>
              </a:buClr>
              <a:buSzPts val="1100"/>
              <a:buFont typeface="Arial"/>
              <a:buNone/>
            </a:pPr>
            <a:r>
              <a:rPr lang="fr-FR" dirty="0" smtClean="0">
                <a:solidFill>
                  <a:schemeClr val="lt2"/>
                </a:solidFill>
              </a:rPr>
              <a:t>Il y a un islam minoritaire : le chiisme</a:t>
            </a:r>
          </a:p>
          <a:p>
            <a:pPr marL="0" lvl="0" indent="0" algn="l" rtl="0">
              <a:spcBef>
                <a:spcPts val="0"/>
              </a:spcBef>
              <a:spcAft>
                <a:spcPts val="0"/>
              </a:spcAft>
              <a:buClr>
                <a:srgbClr val="1A1A1A"/>
              </a:buClr>
              <a:buSzPts val="1100"/>
              <a:buFont typeface="Arial"/>
              <a:buNone/>
            </a:pPr>
            <a:r>
              <a:rPr lang="fr-FR" dirty="0" smtClean="0">
                <a:solidFill>
                  <a:schemeClr val="lt2"/>
                </a:solidFill>
              </a:rPr>
              <a:t>D’autres islams ont survécu comme le </a:t>
            </a:r>
            <a:r>
              <a:rPr lang="fr-FR" dirty="0" err="1" smtClean="0">
                <a:solidFill>
                  <a:schemeClr val="lt2"/>
                </a:solidFill>
              </a:rPr>
              <a:t>kharéjisme</a:t>
            </a:r>
            <a:r>
              <a:rPr lang="fr-FR" dirty="0" smtClean="0">
                <a:solidFill>
                  <a:schemeClr val="lt2"/>
                </a:solidFill>
              </a:rPr>
              <a:t>, parfois le </a:t>
            </a:r>
            <a:r>
              <a:rPr lang="fr-FR" dirty="0" err="1" smtClean="0">
                <a:solidFill>
                  <a:schemeClr val="lt2"/>
                </a:solidFill>
              </a:rPr>
              <a:t>mu’tazilisme</a:t>
            </a:r>
            <a:r>
              <a:rPr lang="fr-FR" dirty="0" smtClean="0">
                <a:solidFill>
                  <a:schemeClr val="lt2"/>
                </a:solidFill>
              </a:rPr>
              <a:t>.</a:t>
            </a:r>
          </a:p>
          <a:p>
            <a:pPr marL="0" lvl="0" indent="0" algn="l" rtl="0">
              <a:spcBef>
                <a:spcPts val="0"/>
              </a:spcBef>
              <a:spcAft>
                <a:spcPts val="0"/>
              </a:spcAft>
              <a:buClr>
                <a:srgbClr val="1A1A1A"/>
              </a:buClr>
              <a:buSzPts val="1100"/>
              <a:buFont typeface="Arial"/>
              <a:buNone/>
            </a:pPr>
            <a:endParaRPr lang="fr-FR" dirty="0">
              <a:solidFill>
                <a:schemeClr val="lt2"/>
              </a:solidFill>
            </a:endParaRPr>
          </a:p>
          <a:p>
            <a:pPr marL="0" lvl="0" indent="0" algn="l" rtl="0">
              <a:spcBef>
                <a:spcPts val="0"/>
              </a:spcBef>
              <a:spcAft>
                <a:spcPts val="0"/>
              </a:spcAft>
              <a:buClr>
                <a:srgbClr val="1A1A1A"/>
              </a:buClr>
              <a:buSzPts val="1100"/>
              <a:buFont typeface="Arial"/>
              <a:buNone/>
            </a:pPr>
            <a:r>
              <a:rPr lang="fr-FR" dirty="0" smtClean="0">
                <a:solidFill>
                  <a:schemeClr val="lt2"/>
                </a:solidFill>
              </a:rPr>
              <a:t>Il y a 4 façons d’être sunnite</a:t>
            </a:r>
          </a:p>
          <a:p>
            <a:pPr marL="0" lvl="0" indent="0" algn="l" rtl="0">
              <a:spcBef>
                <a:spcPts val="0"/>
              </a:spcBef>
              <a:spcAft>
                <a:spcPts val="0"/>
              </a:spcAft>
              <a:buClr>
                <a:srgbClr val="1A1A1A"/>
              </a:buClr>
              <a:buSzPts val="1100"/>
              <a:buFont typeface="Arial"/>
              <a:buNone/>
            </a:pPr>
            <a:r>
              <a:rPr lang="fr-FR" dirty="0" smtClean="0">
                <a:solidFill>
                  <a:schemeClr val="lt2"/>
                </a:solidFill>
              </a:rPr>
              <a:t>Il y a deux façons d’être chiite</a:t>
            </a:r>
          </a:p>
          <a:p>
            <a:pPr marL="0" lvl="0" indent="0" algn="l" rtl="0">
              <a:spcBef>
                <a:spcPts val="0"/>
              </a:spcBef>
              <a:spcAft>
                <a:spcPts val="0"/>
              </a:spcAft>
              <a:buClr>
                <a:srgbClr val="1A1A1A"/>
              </a:buClr>
              <a:buSzPts val="1100"/>
              <a:buFont typeface="Arial"/>
              <a:buNone/>
            </a:pPr>
            <a:endParaRPr lang="fr-FR" dirty="0">
              <a:solidFill>
                <a:schemeClr val="lt2"/>
              </a:solidFill>
            </a:endParaRPr>
          </a:p>
          <a:p>
            <a:pPr marL="0" lvl="0" indent="0" algn="l" rtl="0">
              <a:spcBef>
                <a:spcPts val="0"/>
              </a:spcBef>
              <a:spcAft>
                <a:spcPts val="0"/>
              </a:spcAft>
              <a:buClr>
                <a:srgbClr val="1A1A1A"/>
              </a:buClr>
              <a:buSzPts val="1100"/>
              <a:buFont typeface="Arial"/>
              <a:buNone/>
            </a:pPr>
            <a:r>
              <a:rPr lang="fr-FR" dirty="0" smtClean="0">
                <a:solidFill>
                  <a:schemeClr val="lt2"/>
                </a:solidFill>
              </a:rPr>
              <a:t>Les musulmans eux-mêmes ne connaissent pas toujours avec précision ces classements.</a:t>
            </a:r>
            <a:endParaRPr dirty="0">
              <a:solidFill>
                <a:schemeClr val="lt2"/>
              </a:solidFill>
            </a:endParaRPr>
          </a:p>
        </p:txBody>
      </p:sp>
      <p:sp>
        <p:nvSpPr>
          <p:cNvPr id="2" name="ZoneTexte 1"/>
          <p:cNvSpPr txBox="1"/>
          <p:nvPr/>
        </p:nvSpPr>
        <p:spPr>
          <a:xfrm>
            <a:off x="1451514" y="1077787"/>
            <a:ext cx="6870992" cy="307777"/>
          </a:xfrm>
          <a:prstGeom prst="rect">
            <a:avLst/>
          </a:prstGeom>
          <a:noFill/>
        </p:spPr>
        <p:txBody>
          <a:bodyPr wrap="none" rtlCol="0">
            <a:spAutoFit/>
          </a:bodyPr>
          <a:lstStyle/>
          <a:p>
            <a:r>
              <a:rPr lang="fr-FR" dirty="0" smtClean="0">
                <a:solidFill>
                  <a:srgbClr val="FFFFFF"/>
                </a:solidFill>
              </a:rPr>
              <a:t>L’islam a toujours été une réalité complexe, faute d’accord des musulmans entre eux</a:t>
            </a:r>
            <a:endParaRPr lang="fr-FR" dirty="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smtClean="0"/>
              <a:t>Conclusion</a:t>
            </a:r>
            <a:endParaRPr dirty="0"/>
          </a:p>
        </p:txBody>
      </p:sp>
      <p:sp>
        <p:nvSpPr>
          <p:cNvPr id="439" name="Google Shape;439;p45"/>
          <p:cNvSpPr txBox="1">
            <a:spLocks noGrp="1"/>
          </p:cNvSpPr>
          <p:nvPr>
            <p:ph type="subTitle" idx="1"/>
          </p:nvPr>
        </p:nvSpPr>
        <p:spPr>
          <a:xfrm>
            <a:off x="2406000" y="1370700"/>
            <a:ext cx="4337156" cy="27879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1A1A1A"/>
              </a:buClr>
              <a:buSzPts val="1100"/>
              <a:buFont typeface="Arial"/>
              <a:buNone/>
            </a:pPr>
            <a:r>
              <a:rPr lang="fr-FR" dirty="0" smtClean="0">
                <a:solidFill>
                  <a:schemeClr val="lt2"/>
                </a:solidFill>
              </a:rPr>
              <a:t>Il y a un islam dominant : le sunnisme</a:t>
            </a:r>
          </a:p>
          <a:p>
            <a:pPr marL="0" lvl="0" indent="0" algn="l" rtl="0">
              <a:spcBef>
                <a:spcPts val="0"/>
              </a:spcBef>
              <a:spcAft>
                <a:spcPts val="0"/>
              </a:spcAft>
              <a:buClr>
                <a:srgbClr val="1A1A1A"/>
              </a:buClr>
              <a:buSzPts val="1100"/>
              <a:buFont typeface="Arial"/>
              <a:buNone/>
            </a:pPr>
            <a:r>
              <a:rPr lang="fr-FR" dirty="0" smtClean="0">
                <a:solidFill>
                  <a:schemeClr val="lt2"/>
                </a:solidFill>
              </a:rPr>
              <a:t>Il y a un islam minoritaire : le chiisme</a:t>
            </a:r>
          </a:p>
          <a:p>
            <a:pPr marL="0" lvl="0" indent="0" algn="l" rtl="0">
              <a:spcBef>
                <a:spcPts val="0"/>
              </a:spcBef>
              <a:spcAft>
                <a:spcPts val="0"/>
              </a:spcAft>
              <a:buClr>
                <a:srgbClr val="1A1A1A"/>
              </a:buClr>
              <a:buSzPts val="1100"/>
              <a:buFont typeface="Arial"/>
              <a:buNone/>
            </a:pPr>
            <a:r>
              <a:rPr lang="fr-FR" dirty="0" smtClean="0">
                <a:solidFill>
                  <a:schemeClr val="lt2"/>
                </a:solidFill>
              </a:rPr>
              <a:t>D’autres islams ont survécu comme le </a:t>
            </a:r>
            <a:r>
              <a:rPr lang="fr-FR" dirty="0" err="1" smtClean="0">
                <a:solidFill>
                  <a:schemeClr val="lt2"/>
                </a:solidFill>
              </a:rPr>
              <a:t>kharéjisme</a:t>
            </a:r>
            <a:r>
              <a:rPr lang="fr-FR" dirty="0" smtClean="0">
                <a:solidFill>
                  <a:schemeClr val="lt2"/>
                </a:solidFill>
              </a:rPr>
              <a:t>, parfois le </a:t>
            </a:r>
            <a:r>
              <a:rPr lang="fr-FR" dirty="0" err="1" smtClean="0">
                <a:solidFill>
                  <a:schemeClr val="lt2"/>
                </a:solidFill>
              </a:rPr>
              <a:t>mu’tazilisme</a:t>
            </a:r>
            <a:r>
              <a:rPr lang="fr-FR" dirty="0" smtClean="0">
                <a:solidFill>
                  <a:schemeClr val="lt2"/>
                </a:solidFill>
              </a:rPr>
              <a:t>.</a:t>
            </a:r>
          </a:p>
          <a:p>
            <a:pPr marL="0" lvl="0" indent="0" algn="l" rtl="0">
              <a:spcBef>
                <a:spcPts val="0"/>
              </a:spcBef>
              <a:spcAft>
                <a:spcPts val="0"/>
              </a:spcAft>
              <a:buClr>
                <a:srgbClr val="1A1A1A"/>
              </a:buClr>
              <a:buSzPts val="1100"/>
              <a:buFont typeface="Arial"/>
              <a:buNone/>
            </a:pPr>
            <a:endParaRPr lang="fr-FR" dirty="0">
              <a:solidFill>
                <a:schemeClr val="lt2"/>
              </a:solidFill>
            </a:endParaRPr>
          </a:p>
          <a:p>
            <a:pPr marL="0" lvl="0" indent="0" algn="l" rtl="0">
              <a:spcBef>
                <a:spcPts val="0"/>
              </a:spcBef>
              <a:spcAft>
                <a:spcPts val="0"/>
              </a:spcAft>
              <a:buClr>
                <a:srgbClr val="1A1A1A"/>
              </a:buClr>
              <a:buSzPts val="1100"/>
              <a:buFont typeface="Arial"/>
              <a:buNone/>
            </a:pPr>
            <a:r>
              <a:rPr lang="fr-FR" dirty="0" smtClean="0">
                <a:solidFill>
                  <a:schemeClr val="lt2"/>
                </a:solidFill>
              </a:rPr>
              <a:t>Il y a 4 façons d’être sunnite</a:t>
            </a:r>
          </a:p>
          <a:p>
            <a:pPr marL="0" lvl="0" indent="0" algn="l" rtl="0">
              <a:spcBef>
                <a:spcPts val="0"/>
              </a:spcBef>
              <a:spcAft>
                <a:spcPts val="0"/>
              </a:spcAft>
              <a:buClr>
                <a:srgbClr val="1A1A1A"/>
              </a:buClr>
              <a:buSzPts val="1100"/>
              <a:buFont typeface="Arial"/>
              <a:buNone/>
            </a:pPr>
            <a:r>
              <a:rPr lang="fr-FR" dirty="0" smtClean="0">
                <a:solidFill>
                  <a:schemeClr val="lt2"/>
                </a:solidFill>
              </a:rPr>
              <a:t>Il y a deux façons d’être chiite</a:t>
            </a:r>
          </a:p>
          <a:p>
            <a:pPr marL="0" lvl="0" indent="0" algn="l" rtl="0">
              <a:spcBef>
                <a:spcPts val="0"/>
              </a:spcBef>
              <a:spcAft>
                <a:spcPts val="0"/>
              </a:spcAft>
              <a:buClr>
                <a:srgbClr val="1A1A1A"/>
              </a:buClr>
              <a:buSzPts val="1100"/>
              <a:buFont typeface="Arial"/>
              <a:buNone/>
            </a:pPr>
            <a:endParaRPr lang="fr-FR" dirty="0">
              <a:solidFill>
                <a:schemeClr val="lt2"/>
              </a:solidFill>
            </a:endParaRPr>
          </a:p>
          <a:p>
            <a:pPr marL="0" lvl="0" indent="0" algn="l" rtl="0">
              <a:spcBef>
                <a:spcPts val="0"/>
              </a:spcBef>
              <a:spcAft>
                <a:spcPts val="0"/>
              </a:spcAft>
              <a:buClr>
                <a:srgbClr val="1A1A1A"/>
              </a:buClr>
              <a:buSzPts val="1100"/>
              <a:buFont typeface="Arial"/>
              <a:buNone/>
            </a:pPr>
            <a:r>
              <a:rPr lang="fr-FR" dirty="0" smtClean="0">
                <a:solidFill>
                  <a:schemeClr val="lt2"/>
                </a:solidFill>
              </a:rPr>
              <a:t>Les musulmans eux-mêmes ne connaissent pas toujours avec précision ces classements.</a:t>
            </a:r>
            <a:endParaRPr dirty="0">
              <a:solidFill>
                <a:schemeClr val="lt2"/>
              </a:solidFill>
            </a:endParaRPr>
          </a:p>
        </p:txBody>
      </p:sp>
      <p:sp>
        <p:nvSpPr>
          <p:cNvPr id="2" name="ZoneTexte 1"/>
          <p:cNvSpPr txBox="1"/>
          <p:nvPr/>
        </p:nvSpPr>
        <p:spPr>
          <a:xfrm>
            <a:off x="1451514" y="1077787"/>
            <a:ext cx="6870992" cy="307777"/>
          </a:xfrm>
          <a:prstGeom prst="rect">
            <a:avLst/>
          </a:prstGeom>
          <a:noFill/>
        </p:spPr>
        <p:txBody>
          <a:bodyPr wrap="none" rtlCol="0">
            <a:spAutoFit/>
          </a:bodyPr>
          <a:lstStyle/>
          <a:p>
            <a:r>
              <a:rPr lang="fr-FR" dirty="0" smtClean="0">
                <a:solidFill>
                  <a:srgbClr val="FFFFFF"/>
                </a:solidFill>
              </a:rPr>
              <a:t>L’islam a toujours été une réalité complexe, faute d’accord des musulmans entre eux</a:t>
            </a:r>
            <a:endParaRPr lang="fr-FR" dirty="0">
              <a:solidFill>
                <a:srgbClr val="FFFFFF"/>
              </a:solidFill>
            </a:endParaRPr>
          </a:p>
        </p:txBody>
      </p:sp>
      <p:pic>
        <p:nvPicPr>
          <p:cNvPr id="5" name="Image 4" descr="Capture d’écran 2023-09-14 à 00.1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65" y="0"/>
            <a:ext cx="7894035" cy="5143500"/>
          </a:xfrm>
          <a:prstGeom prst="rect">
            <a:avLst/>
          </a:prstGeom>
        </p:spPr>
      </p:pic>
    </p:spTree>
    <p:extLst>
      <p:ext uri="{BB962C8B-B14F-4D97-AF65-F5344CB8AC3E}">
        <p14:creationId xmlns:p14="http://schemas.microsoft.com/office/powerpoint/2010/main" val="3185098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3"/>
          <p:cNvSpPr/>
          <p:nvPr/>
        </p:nvSpPr>
        <p:spPr>
          <a:xfrm>
            <a:off x="2162550" y="995913"/>
            <a:ext cx="1707300" cy="1543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txBox="1">
            <a:spLocks noGrp="1"/>
          </p:cNvSpPr>
          <p:nvPr>
            <p:ph type="title"/>
          </p:nvPr>
        </p:nvSpPr>
        <p:spPr>
          <a:xfrm>
            <a:off x="2503150" y="2577838"/>
            <a:ext cx="5823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Le Coran</a:t>
            </a:r>
            <a:endParaRPr dirty="0"/>
          </a:p>
        </p:txBody>
      </p:sp>
      <p:sp>
        <p:nvSpPr>
          <p:cNvPr id="426" name="Google Shape;426;p43"/>
          <p:cNvSpPr txBox="1">
            <a:spLocks noGrp="1"/>
          </p:cNvSpPr>
          <p:nvPr>
            <p:ph type="subTitle" idx="1"/>
          </p:nvPr>
        </p:nvSpPr>
        <p:spPr>
          <a:xfrm>
            <a:off x="2503149" y="3385538"/>
            <a:ext cx="3408351" cy="14699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L’islam, la seule religion reposant sur un livre déclaré directement divin et non inspiré par Dieu comme l’ancien ou le nouveau Testament</a:t>
            </a:r>
            <a:endParaRPr dirty="0"/>
          </a:p>
        </p:txBody>
      </p:sp>
      <p:sp>
        <p:nvSpPr>
          <p:cNvPr id="427" name="Google Shape;427;p43"/>
          <p:cNvSpPr txBox="1">
            <a:spLocks noGrp="1"/>
          </p:cNvSpPr>
          <p:nvPr>
            <p:ph type="title" idx="2"/>
          </p:nvPr>
        </p:nvSpPr>
        <p:spPr>
          <a:xfrm>
            <a:off x="2503150" y="1254500"/>
            <a:ext cx="19527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pic>
        <p:nvPicPr>
          <p:cNvPr id="3" name="Image 2" descr="Capture d’écran 2023-09-13 à 06.56.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632" y="2029473"/>
            <a:ext cx="1348631" cy="1770078"/>
          </a:xfrm>
          <a:prstGeom prst="rect">
            <a:avLst/>
          </a:prstGeom>
        </p:spPr>
      </p:pic>
      <p:pic>
        <p:nvPicPr>
          <p:cNvPr id="4" name="Image 3" descr="Capture d’écran 2023-09-13 à 06.57.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921" y="3884220"/>
            <a:ext cx="3232499" cy="1090686"/>
          </a:xfrm>
          <a:prstGeom prst="rect">
            <a:avLst/>
          </a:prstGeom>
        </p:spPr>
      </p:pic>
      <p:pic>
        <p:nvPicPr>
          <p:cNvPr id="5" name="Image 4"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9021" y="295367"/>
            <a:ext cx="2961429" cy="1658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2718149" y="2384849"/>
            <a:ext cx="3980051" cy="175130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Un premier problème :</a:t>
            </a:r>
          </a:p>
          <a:p>
            <a:pPr marL="0" lvl="0" indent="0" algn="r" rtl="0">
              <a:spcBef>
                <a:spcPts val="0"/>
              </a:spcBef>
              <a:spcAft>
                <a:spcPts val="0"/>
              </a:spcAft>
              <a:buNone/>
            </a:pPr>
            <a:r>
              <a:rPr lang="fr-FR" dirty="0" smtClean="0"/>
              <a:t>Le Coran a-t-il été écrit par Dieu ?</a:t>
            </a:r>
          </a:p>
          <a:p>
            <a:pPr marL="0" lvl="0" indent="0" algn="r" rtl="0">
              <a:spcBef>
                <a:spcPts val="0"/>
              </a:spcBef>
              <a:spcAft>
                <a:spcPts val="0"/>
              </a:spcAft>
              <a:buNone/>
            </a:pPr>
            <a:r>
              <a:rPr lang="fr-FR" dirty="0" smtClean="0"/>
              <a:t>Est-il donc une créature de Dieu ou au contraire, est-il coéternel à Dieu et donc indépendant de Dieu ?</a:t>
            </a:r>
            <a:endParaRPr dirty="0"/>
          </a:p>
        </p:txBody>
      </p:sp>
      <p:sp>
        <p:nvSpPr>
          <p:cNvPr id="433" name="Google Shape;433;p44"/>
          <p:cNvSpPr txBox="1">
            <a:spLocks noGrp="1"/>
          </p:cNvSpPr>
          <p:nvPr>
            <p:ph type="title"/>
          </p:nvPr>
        </p:nvSpPr>
        <p:spPr>
          <a:xfrm>
            <a:off x="2006700" y="1594038"/>
            <a:ext cx="4594800" cy="790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dirty="0" smtClean="0"/>
              <a:t>Le Coran et Dieu</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955280" y="1371225"/>
            <a:ext cx="6001410" cy="2607576"/>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smtClean="0"/>
              <a:t>Deux thèses existent chez les musulmans :</a:t>
            </a:r>
          </a:p>
          <a:p>
            <a:pPr marL="0" lvl="0" indent="0" algn="r" rtl="0">
              <a:spcBef>
                <a:spcPts val="0"/>
              </a:spcBef>
              <a:spcAft>
                <a:spcPts val="0"/>
              </a:spcAft>
              <a:buNone/>
            </a:pPr>
            <a:endParaRPr lang="fr-FR" dirty="0" smtClean="0"/>
          </a:p>
          <a:p>
            <a:pPr marL="0" lvl="0" indent="0" algn="r" rtl="0">
              <a:spcBef>
                <a:spcPts val="0"/>
              </a:spcBef>
              <a:spcAft>
                <a:spcPts val="0"/>
              </a:spcAft>
              <a:buNone/>
            </a:pPr>
            <a:r>
              <a:rPr lang="fr-FR" dirty="0" smtClean="0"/>
              <a:t>Première thèse : La Vérité de foi est que le Coran est parfait. Il a donc réponse à tout et on ne peut rien lui ajouter d’origine humaine. Tout ce qui s’y oppose (dans la science occidentale) est faux.</a:t>
            </a:r>
          </a:p>
          <a:p>
            <a:pPr marL="0" lvl="0" indent="0" algn="r" rtl="0">
              <a:spcBef>
                <a:spcPts val="0"/>
              </a:spcBef>
              <a:spcAft>
                <a:spcPts val="0"/>
              </a:spcAft>
              <a:buNone/>
            </a:pPr>
            <a:r>
              <a:rPr lang="fr-FR" dirty="0" smtClean="0"/>
              <a:t>Il est donc incréé et il est éternel (hors du temps) comme Dieu.</a:t>
            </a:r>
          </a:p>
          <a:p>
            <a:pPr marL="0" lvl="0" indent="0" algn="r" rtl="0">
              <a:spcBef>
                <a:spcPts val="0"/>
              </a:spcBef>
              <a:spcAft>
                <a:spcPts val="0"/>
              </a:spcAft>
              <a:buNone/>
            </a:pPr>
            <a:r>
              <a:rPr lang="fr-FR" dirty="0" smtClean="0"/>
              <a:t>Il se trouve depuis toujours sur une « table gardée » par quatre anges (dont Gabriel) hors du monde </a:t>
            </a:r>
            <a:r>
              <a:rPr lang="fr-FR" dirty="0" err="1" smtClean="0"/>
              <a:t>créaturiel</a:t>
            </a:r>
            <a:r>
              <a:rPr lang="fr-FR" dirty="0" smtClean="0"/>
              <a:t>.</a:t>
            </a:r>
          </a:p>
          <a:p>
            <a:pPr marL="0" lvl="0" indent="0" algn="r" rtl="0">
              <a:spcBef>
                <a:spcPts val="0"/>
              </a:spcBef>
              <a:spcAft>
                <a:spcPts val="0"/>
              </a:spcAft>
              <a:buNone/>
            </a:pPr>
            <a:endParaRPr lang="fr-FR" dirty="0"/>
          </a:p>
        </p:txBody>
      </p:sp>
      <p:sp>
        <p:nvSpPr>
          <p:cNvPr id="433" name="Google Shape;433;p44"/>
          <p:cNvSpPr txBox="1">
            <a:spLocks noGrp="1"/>
          </p:cNvSpPr>
          <p:nvPr>
            <p:ph type="title"/>
          </p:nvPr>
        </p:nvSpPr>
        <p:spPr>
          <a:xfrm>
            <a:off x="2085371" y="368927"/>
            <a:ext cx="4594800" cy="790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FR" dirty="0" smtClean="0"/>
              <a:t>Le Coran et Dieu</a:t>
            </a:r>
            <a:endParaRPr dirty="0"/>
          </a:p>
        </p:txBody>
      </p:sp>
    </p:spTree>
    <p:extLst>
      <p:ext uri="{BB962C8B-B14F-4D97-AF65-F5344CB8AC3E}">
        <p14:creationId xmlns:p14="http://schemas.microsoft.com/office/powerpoint/2010/main" val="306073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4"/>
          <p:cNvSpPr txBox="1">
            <a:spLocks noGrp="1"/>
          </p:cNvSpPr>
          <p:nvPr>
            <p:ph type="subTitle" idx="1"/>
          </p:nvPr>
        </p:nvSpPr>
        <p:spPr>
          <a:xfrm>
            <a:off x="2865838" y="1708412"/>
            <a:ext cx="4416769" cy="2079318"/>
          </a:xfrm>
          <a:prstGeom prst="rect">
            <a:avLst/>
          </a:prstGeom>
        </p:spPr>
        <p:txBody>
          <a:bodyPr spcFirstLastPara="1" wrap="square" lIns="91425" tIns="91425" rIns="91425" bIns="91425" anchor="t" anchorCtr="0">
            <a:noAutofit/>
          </a:bodyPr>
          <a:lstStyle/>
          <a:p>
            <a:pPr marL="0" lvl="0" indent="0"/>
            <a:r>
              <a:rPr lang="fr-FR" sz="1200" dirty="0" smtClean="0"/>
              <a:t>Il y eut plusieurs dizaines de milliers de prophètes avant Muhammad. </a:t>
            </a:r>
          </a:p>
          <a:p>
            <a:pPr marL="0" lvl="0" indent="0"/>
            <a:r>
              <a:rPr lang="fr-FR" sz="1200" dirty="0" smtClean="0"/>
              <a:t>Toutes </a:t>
            </a:r>
            <a:r>
              <a:rPr lang="fr-FR" sz="1200" dirty="0"/>
              <a:t>les révélations antérieures, initialement impeccables, sont désormais fausses, car </a:t>
            </a:r>
            <a:r>
              <a:rPr lang="fr-FR" sz="1200" dirty="0" smtClean="0"/>
              <a:t>elles ont été déformées </a:t>
            </a:r>
            <a:r>
              <a:rPr lang="fr-FR" sz="1200" dirty="0"/>
              <a:t>par les hommes.</a:t>
            </a:r>
          </a:p>
          <a:p>
            <a:pPr marL="0" lvl="0" indent="0"/>
            <a:r>
              <a:rPr lang="fr-FR" sz="1200" dirty="0"/>
              <a:t>Comme </a:t>
            </a:r>
            <a:r>
              <a:rPr lang="fr-FR" sz="1200" dirty="0" smtClean="0"/>
              <a:t>Adam par le Pacte originel, </a:t>
            </a:r>
            <a:r>
              <a:rPr lang="fr-FR" sz="1200" dirty="0"/>
              <a:t>Abraham fut un des premiers musulmans, mais ce qu’en disent les juifs est fallacieux.</a:t>
            </a:r>
          </a:p>
          <a:p>
            <a:pPr marL="0" lvl="0" indent="0" algn="r" rtl="0">
              <a:spcBef>
                <a:spcPts val="0"/>
              </a:spcBef>
              <a:spcAft>
                <a:spcPts val="0"/>
              </a:spcAft>
              <a:buNone/>
            </a:pPr>
            <a:r>
              <a:rPr lang="fr-FR" sz="1200" dirty="0" smtClean="0"/>
              <a:t>On ne peut se référer qu’à ce que le Coran dit d’Ibrahim.</a:t>
            </a:r>
            <a:endParaRPr lang="fr-FR" sz="1200" dirty="0"/>
          </a:p>
        </p:txBody>
      </p:sp>
      <p:sp>
        <p:nvSpPr>
          <p:cNvPr id="433" name="Google Shape;433;p44"/>
          <p:cNvSpPr txBox="1">
            <a:spLocks noGrp="1"/>
          </p:cNvSpPr>
          <p:nvPr>
            <p:ph type="title"/>
          </p:nvPr>
        </p:nvSpPr>
        <p:spPr>
          <a:xfrm>
            <a:off x="2832125" y="357688"/>
            <a:ext cx="4619061" cy="7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3600" dirty="0" smtClean="0"/>
              <a:t>Le Coran et Dieu</a:t>
            </a:r>
            <a:endParaRPr sz="3600" dirty="0"/>
          </a:p>
        </p:txBody>
      </p:sp>
      <p:pic>
        <p:nvPicPr>
          <p:cNvPr id="3" name="Image 2"/>
          <p:cNvPicPr>
            <a:picLocks noChangeAspect="1"/>
          </p:cNvPicPr>
          <p:nvPr/>
        </p:nvPicPr>
        <p:blipFill>
          <a:blip r:embed="rId3"/>
          <a:stretch>
            <a:fillRect/>
          </a:stretch>
        </p:blipFill>
        <p:spPr>
          <a:xfrm>
            <a:off x="0" y="0"/>
            <a:ext cx="3098494" cy="5143500"/>
          </a:xfrm>
          <a:prstGeom prst="rect">
            <a:avLst/>
          </a:prstGeom>
        </p:spPr>
      </p:pic>
      <p:sp>
        <p:nvSpPr>
          <p:cNvPr id="4" name="ZoneTexte 3"/>
          <p:cNvSpPr txBox="1"/>
          <p:nvPr/>
        </p:nvSpPr>
        <p:spPr>
          <a:xfrm>
            <a:off x="3270429" y="3787728"/>
            <a:ext cx="3989701" cy="1169551"/>
          </a:xfrm>
          <a:prstGeom prst="rect">
            <a:avLst/>
          </a:prstGeom>
          <a:noFill/>
        </p:spPr>
        <p:txBody>
          <a:bodyPr wrap="square" rtlCol="0">
            <a:spAutoFit/>
          </a:bodyPr>
          <a:lstStyle/>
          <a:p>
            <a:r>
              <a:rPr lang="fr-FR" dirty="0" smtClean="0">
                <a:solidFill>
                  <a:schemeClr val="bg1"/>
                </a:solidFill>
              </a:rPr>
              <a:t>Gabriel’ empêche Ibrahim d’égorger son fils. Celui-ci se nomme Ismaël et non Isaac. Ibrahim est un Prophète et non un patriarche. Il transmet le monothéisme originel d’Adam que retrouve </a:t>
            </a:r>
            <a:r>
              <a:rPr lang="fr-FR" dirty="0" err="1" smtClean="0">
                <a:solidFill>
                  <a:schemeClr val="bg1"/>
                </a:solidFill>
              </a:rPr>
              <a:t>Muh’ammad</a:t>
            </a:r>
            <a:r>
              <a:rPr lang="fr-FR" dirty="0" smtClean="0">
                <a:solidFill>
                  <a:schemeClr val="bg1"/>
                </a:solidFill>
              </a:rPr>
              <a:t>.</a:t>
            </a:r>
            <a:endParaRPr lang="fr-FR" dirty="0">
              <a:solidFill>
                <a:schemeClr val="bg1"/>
              </a:solidFill>
            </a:endParaRPr>
          </a:p>
        </p:txBody>
      </p:sp>
    </p:spTree>
    <p:extLst>
      <p:ext uri="{BB962C8B-B14F-4D97-AF65-F5344CB8AC3E}">
        <p14:creationId xmlns:p14="http://schemas.microsoft.com/office/powerpoint/2010/main" val="4276286828"/>
      </p:ext>
    </p:extLst>
  </p:cSld>
  <p:clrMapOvr>
    <a:masterClrMapping/>
  </p:clrMapOvr>
</p:sld>
</file>

<file path=ppt/theme/theme1.xml><?xml version="1.0" encoding="utf-8"?>
<a:theme xmlns:a="http://schemas.openxmlformats.org/drawingml/2006/main" name="Islamic Dietary Laws by Slidesgo">
  <a:themeElements>
    <a:clrScheme name="Simple Light">
      <a:dk1>
        <a:srgbClr val="1A2752"/>
      </a:dk1>
      <a:lt1>
        <a:srgbClr val="FFFFFF"/>
      </a:lt1>
      <a:dk2>
        <a:srgbClr val="B89C76"/>
      </a:dk2>
      <a:lt2>
        <a:srgbClr val="B8B1A1"/>
      </a:lt2>
      <a:accent1>
        <a:srgbClr val="FFFFFF"/>
      </a:accent1>
      <a:accent2>
        <a:srgbClr val="FFFFFF"/>
      </a:accent2>
      <a:accent3>
        <a:srgbClr val="FFFFFF"/>
      </a:accent3>
      <a:accent4>
        <a:srgbClr val="FFFFFF"/>
      </a:accent4>
      <a:accent5>
        <a:srgbClr val="FFFFFF"/>
      </a:accent5>
      <a:accent6>
        <a:srgbClr val="FFFFFF"/>
      </a:accent6>
      <a:hlink>
        <a:srgbClr val="B8B1A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7766</TotalTime>
  <Words>3486</Words>
  <Application>Microsoft Macintosh PowerPoint</Application>
  <PresentationFormat>Présentation à l'écran (16:9)</PresentationFormat>
  <Paragraphs>232</Paragraphs>
  <Slides>53</Slides>
  <Notes>53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53</vt:i4>
      </vt:variant>
    </vt:vector>
  </HeadingPairs>
  <TitlesOfParts>
    <vt:vector size="62" baseType="lpstr">
      <vt:lpstr>Actor</vt:lpstr>
      <vt:lpstr>Alef</vt:lpstr>
      <vt:lpstr>Arial</vt:lpstr>
      <vt:lpstr>Montserrat</vt:lpstr>
      <vt:lpstr>Montserrat Black</vt:lpstr>
      <vt:lpstr>Montserrat ExtraBold</vt:lpstr>
      <vt:lpstr>Nunito</vt:lpstr>
      <vt:lpstr>Roboto Condensed Light</vt:lpstr>
      <vt:lpstr>Islamic Dietary Laws by Slidesgo</vt:lpstr>
      <vt:lpstr>Regards multiples sur des islams multiples</vt:lpstr>
      <vt:lpstr>Introduction : objet ou regards de sujets</vt:lpstr>
      <vt:lpstr>Introduction : foi et/ou raison</vt:lpstr>
      <vt:lpstr>Introduction : méthodologie</vt:lpstr>
      <vt:lpstr>Les sujets abordés</vt:lpstr>
      <vt:lpstr>Le Coran</vt:lpstr>
      <vt:lpstr>Le Coran et Dieu</vt:lpstr>
      <vt:lpstr>Le Coran et Dieu</vt:lpstr>
      <vt:lpstr>Le Coran et Dieu</vt:lpstr>
      <vt:lpstr>Le Coran et Dieu</vt:lpstr>
      <vt:lpstr>Présences de contradictions dans le Coran</vt:lpstr>
      <vt:lpstr>Présences de contradictions dans le Coran</vt:lpstr>
      <vt:lpstr>Le Coran divin et l’homme</vt:lpstr>
      <vt:lpstr>Présentation PowerPoint</vt:lpstr>
      <vt:lpstr>Un homme particulier récepteur du Coran</vt:lpstr>
      <vt:lpstr>Qui est Muh’ammad ?</vt:lpstr>
      <vt:lpstr>Un politicien roué ? Les versets sataniques</vt:lpstr>
      <vt:lpstr>Qui est Muh’ammad ?</vt:lpstr>
      <vt:lpstr>Quand a été écrit le Coran révélé oralement ?</vt:lpstr>
      <vt:lpstr>Le Coran actuel, texte religieux</vt:lpstr>
      <vt:lpstr>Le Coran actuel, texte politique</vt:lpstr>
      <vt:lpstr>Le Coran de ‘Alî</vt:lpstr>
      <vt:lpstr>Nöldeke et la découverte de Corans antérieurs au Coran actuel</vt:lpstr>
      <vt:lpstr>Nöldeke et la découverte de Corans antérieurs au Coran actuel</vt:lpstr>
      <vt:lpstr>Présentation PowerPoint</vt:lpstr>
      <vt:lpstr>Coran des traditionalistes, Coran des historiens</vt:lpstr>
      <vt:lpstr>Le Coran le plus ancien</vt:lpstr>
      <vt:lpstr>Comment lire le Coran ?</vt:lpstr>
      <vt:lpstr>La langue coranique</vt:lpstr>
      <vt:lpstr>Les miracles dans le Coran</vt:lpstr>
      <vt:lpstr>Les lectures du Coran</vt:lpstr>
      <vt:lpstr>Les lectures du Coran</vt:lpstr>
      <vt:lpstr>Les lectures du Coran</vt:lpstr>
      <vt:lpstr>Les interprétations du Coran</vt:lpstr>
      <vt:lpstr>Les interprétations du Coran</vt:lpstr>
      <vt:lpstr>Les traditions prophétiques : 1 -  les h’adîth-s  </vt:lpstr>
      <vt:lpstr>Les dires du Prophète</vt:lpstr>
      <vt:lpstr>Les dires du Prophète</vt:lpstr>
      <vt:lpstr>Les dires du Prophète</vt:lpstr>
      <vt:lpstr>2 - Les actes du Prophète</vt:lpstr>
      <vt:lpstr>Cela peut créer des morales</vt:lpstr>
      <vt:lpstr>Les décisions des jurisprudents</vt:lpstr>
      <vt:lpstr>Pourquoi relire le Coran ?</vt:lpstr>
      <vt:lpstr>Verset abrogeant (nâsikh) – versets abrogés (mansûkh)</vt:lpstr>
      <vt:lpstr>Verset abrogeant (nâsikh) – versets abrogés (mansûkh)</vt:lpstr>
      <vt:lpstr>La fatwa comme proposition d’un individu</vt:lpstr>
      <vt:lpstr>La charî‘a comme choix accepté collectivement</vt:lpstr>
      <vt:lpstr>Les 4 écoles  juridiques</vt:lpstr>
      <vt:lpstr>Les 4 écoles  juridiques</vt:lpstr>
      <vt:lpstr>Les écoles  juridiques</vt:lpstr>
      <vt:lpstr>Importance de  la chari‘a dans  les systèmes juridiques actuels</vt:lpstr>
      <vt:lpstr>Conclusion</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ISLAMIC  DIETARY LAWS</dc:title>
  <cp:lastModifiedBy>Utilisateur de Microsoft Office</cp:lastModifiedBy>
  <cp:revision>58</cp:revision>
  <dcterms:modified xsi:type="dcterms:W3CDTF">2023-10-09T04:58:04Z</dcterms:modified>
</cp:coreProperties>
</file>