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51"/>
  </p:notesMasterIdLst>
  <p:sldIdLst>
    <p:sldId id="256" r:id="rId2"/>
    <p:sldId id="259" r:id="rId3"/>
    <p:sldId id="258" r:id="rId4"/>
    <p:sldId id="260" r:id="rId5"/>
    <p:sldId id="261" r:id="rId6"/>
    <p:sldId id="340" r:id="rId7"/>
    <p:sldId id="339" r:id="rId8"/>
    <p:sldId id="338" r:id="rId9"/>
    <p:sldId id="325" r:id="rId10"/>
    <p:sldId id="327" r:id="rId11"/>
    <p:sldId id="331" r:id="rId12"/>
    <p:sldId id="328" r:id="rId13"/>
    <p:sldId id="329" r:id="rId14"/>
    <p:sldId id="330" r:id="rId15"/>
    <p:sldId id="333" r:id="rId16"/>
    <p:sldId id="332" r:id="rId17"/>
    <p:sldId id="326" r:id="rId18"/>
    <p:sldId id="334" r:id="rId19"/>
    <p:sldId id="266" r:id="rId20"/>
    <p:sldId id="312" r:id="rId21"/>
    <p:sldId id="320" r:id="rId22"/>
    <p:sldId id="314" r:id="rId23"/>
    <p:sldId id="316" r:id="rId24"/>
    <p:sldId id="313" r:id="rId25"/>
    <p:sldId id="323" r:id="rId26"/>
    <p:sldId id="267" r:id="rId27"/>
    <p:sldId id="318" r:id="rId28"/>
    <p:sldId id="315" r:id="rId29"/>
    <p:sldId id="319" r:id="rId30"/>
    <p:sldId id="321" r:id="rId31"/>
    <p:sldId id="322" r:id="rId32"/>
    <p:sldId id="268" r:id="rId33"/>
    <p:sldId id="269" r:id="rId34"/>
    <p:sldId id="272" r:id="rId35"/>
    <p:sldId id="262" r:id="rId36"/>
    <p:sldId id="311" r:id="rId37"/>
    <p:sldId id="275" r:id="rId38"/>
    <p:sldId id="344" r:id="rId39"/>
    <p:sldId id="345" r:id="rId40"/>
    <p:sldId id="347" r:id="rId41"/>
    <p:sldId id="346" r:id="rId42"/>
    <p:sldId id="335" r:id="rId43"/>
    <p:sldId id="279" r:id="rId44"/>
    <p:sldId id="341" r:id="rId45"/>
    <p:sldId id="336" r:id="rId46"/>
    <p:sldId id="348" r:id="rId47"/>
    <p:sldId id="337" r:id="rId48"/>
    <p:sldId id="342" r:id="rId49"/>
    <p:sldId id="343"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481CF60-463D-4832-8E77-993885E824C2}">
  <a:tblStyle styleId="{C481CF60-463D-4832-8E77-993885E82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CD0AAF-CC2C-4802-829C-2ABEB794376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1" d="100"/>
          <a:sy n="91" d="100"/>
        </p:scale>
        <p:origin x="-160" y="-40"/>
      </p:cViewPr>
      <p:guideLst>
        <p:guide orient="horz" pos="1620"/>
        <p:guide pos="2880"/>
      </p:guideLst>
    </p:cSldViewPr>
  </p:slideViewPr>
  <p:notesTextViewPr>
    <p:cViewPr>
      <p:scale>
        <a:sx n="100" d="100"/>
        <a:sy n="100" d="100"/>
      </p:scale>
      <p:origin x="0" y="0"/>
    </p:cViewPr>
  </p:notesTextViewPr>
  <p:sorterViewPr>
    <p:cViewPr>
      <p:scale>
        <a:sx n="163" d="100"/>
        <a:sy n="163" d="100"/>
      </p:scale>
      <p:origin x="0" y="13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08491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0427f7c7c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0427f7c7c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852d9d8d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0852d9d8d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427f7c7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427f7c7c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427f7c7c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427f7c7c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0427f7c7ce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0427f7c7ce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0427f7c7ce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0427f7c7ce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427f7c7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427f7c7c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427f7c7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427f7c7c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427f7c7ce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427f7c7ce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3151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31510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31510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31510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3151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CUSTOM_11">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660350" y="2266938"/>
            <a:ext cx="5823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1" name="Google Shape;151;p17"/>
          <p:cNvSpPr txBox="1">
            <a:spLocks noGrp="1"/>
          </p:cNvSpPr>
          <p:nvPr>
            <p:ph type="subTitle" idx="1"/>
          </p:nvPr>
        </p:nvSpPr>
        <p:spPr>
          <a:xfrm>
            <a:off x="2989945" y="3038963"/>
            <a:ext cx="3164100" cy="72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17"/>
          <p:cNvSpPr txBox="1">
            <a:spLocks noGrp="1"/>
          </p:cNvSpPr>
          <p:nvPr>
            <p:ph type="title" idx="2" hasCustomPrompt="1"/>
          </p:nvPr>
        </p:nvSpPr>
        <p:spPr>
          <a:xfrm>
            <a:off x="3595649" y="949700"/>
            <a:ext cx="1952700" cy="10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900"/>
              <a:buNone/>
              <a:defRPr sz="65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53" name="Google Shape;153;p17"/>
          <p:cNvGrpSpPr/>
          <p:nvPr/>
        </p:nvGrpSpPr>
        <p:grpSpPr>
          <a:xfrm>
            <a:off x="-1658336" y="4257236"/>
            <a:ext cx="10802338" cy="881275"/>
            <a:chOff x="-1658336" y="4257236"/>
            <a:chExt cx="10802338" cy="881275"/>
          </a:xfrm>
        </p:grpSpPr>
        <p:sp>
          <p:nvSpPr>
            <p:cNvPr id="154" name="Google Shape;154;p17"/>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2">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20"/>
          <p:cNvSpPr txBox="1">
            <a:spLocks noGrp="1"/>
          </p:cNvSpPr>
          <p:nvPr>
            <p:ph type="subTitle" idx="1"/>
          </p:nvPr>
        </p:nvSpPr>
        <p:spPr>
          <a:xfrm>
            <a:off x="2406000" y="1370700"/>
            <a:ext cx="4332000" cy="2402100"/>
          </a:xfrm>
          <a:prstGeom prst="rect">
            <a:avLst/>
          </a:prstGeom>
        </p:spPr>
        <p:txBody>
          <a:bodyPr spcFirstLastPara="1" wrap="square" lIns="91425" tIns="91425" rIns="91425" bIns="91425" anchor="t" anchorCtr="0">
            <a:noAutofit/>
          </a:bodyPr>
          <a:lstStyle>
            <a:lvl1pPr lvl="0">
              <a:spcBef>
                <a:spcPts val="0"/>
              </a:spcBef>
              <a:spcAft>
                <a:spcPts val="0"/>
              </a:spcAft>
              <a:buClr>
                <a:srgbClr val="DC3D27"/>
              </a:buClr>
              <a:buSzPts val="1600"/>
              <a:buFont typeface="Actor"/>
              <a:buChar char="●"/>
              <a:defRPr sz="1600"/>
            </a:lvl1pPr>
            <a:lvl2pPr lvl="1">
              <a:spcBef>
                <a:spcPts val="0"/>
              </a:spcBef>
              <a:spcAft>
                <a:spcPts val="0"/>
              </a:spcAft>
              <a:buClr>
                <a:srgbClr val="8E7CC3"/>
              </a:buClr>
              <a:buSzPts val="1600"/>
              <a:buFont typeface="Nunito"/>
              <a:buChar char="○"/>
              <a:defRPr/>
            </a:lvl2pPr>
            <a:lvl3pPr lvl="2">
              <a:spcBef>
                <a:spcPts val="0"/>
              </a:spcBef>
              <a:spcAft>
                <a:spcPts val="0"/>
              </a:spcAft>
              <a:buClr>
                <a:srgbClr val="8E7CC3"/>
              </a:buClr>
              <a:buSzPts val="1600"/>
              <a:buFont typeface="Nunito"/>
              <a:buChar char="■"/>
              <a:defRPr/>
            </a:lvl3pPr>
            <a:lvl4pPr lvl="3">
              <a:spcBef>
                <a:spcPts val="0"/>
              </a:spcBef>
              <a:spcAft>
                <a:spcPts val="0"/>
              </a:spcAft>
              <a:buClr>
                <a:srgbClr val="8E7CC3"/>
              </a:buClr>
              <a:buSzPts val="1600"/>
              <a:buFont typeface="Nunito"/>
              <a:buChar char="●"/>
              <a:defRPr/>
            </a:lvl4pPr>
            <a:lvl5pPr lvl="4">
              <a:spcBef>
                <a:spcPts val="0"/>
              </a:spcBef>
              <a:spcAft>
                <a:spcPts val="0"/>
              </a:spcAft>
              <a:buClr>
                <a:srgbClr val="8E7CC3"/>
              </a:buClr>
              <a:buSzPts val="1600"/>
              <a:buFont typeface="Nunito"/>
              <a:buChar char="○"/>
              <a:defRPr/>
            </a:lvl5pPr>
            <a:lvl6pPr lvl="5">
              <a:spcBef>
                <a:spcPts val="0"/>
              </a:spcBef>
              <a:spcAft>
                <a:spcPts val="0"/>
              </a:spcAft>
              <a:buClr>
                <a:srgbClr val="8E7CC3"/>
              </a:buClr>
              <a:buSzPts val="1600"/>
              <a:buFont typeface="Nunito"/>
              <a:buChar char="■"/>
              <a:defRPr/>
            </a:lvl6pPr>
            <a:lvl7pPr lvl="6">
              <a:spcBef>
                <a:spcPts val="0"/>
              </a:spcBef>
              <a:spcAft>
                <a:spcPts val="0"/>
              </a:spcAft>
              <a:buClr>
                <a:srgbClr val="8E7CC3"/>
              </a:buClr>
              <a:buSzPts val="1600"/>
              <a:buFont typeface="Nunito"/>
              <a:buChar char="●"/>
              <a:defRPr/>
            </a:lvl7pPr>
            <a:lvl8pPr lvl="7">
              <a:spcBef>
                <a:spcPts val="0"/>
              </a:spcBef>
              <a:spcAft>
                <a:spcPts val="0"/>
              </a:spcAft>
              <a:buClr>
                <a:srgbClr val="8E7CC3"/>
              </a:buClr>
              <a:buSzPts val="1600"/>
              <a:buFont typeface="Nunito"/>
              <a:buChar char="○"/>
              <a:defRPr/>
            </a:lvl8pPr>
            <a:lvl9pPr lvl="8">
              <a:spcBef>
                <a:spcPts val="0"/>
              </a:spcBef>
              <a:spcAft>
                <a:spcPts val="0"/>
              </a:spcAft>
              <a:buClr>
                <a:srgbClr val="8E7CC3"/>
              </a:buClr>
              <a:buSzPts val="1600"/>
              <a:buFont typeface="Nunito"/>
              <a:buChar char="■"/>
              <a:defRPr/>
            </a:lvl9pPr>
          </a:lstStyle>
          <a:p>
            <a:endParaRPr/>
          </a:p>
        </p:txBody>
      </p:sp>
      <p:grpSp>
        <p:nvGrpSpPr>
          <p:cNvPr id="192" name="Google Shape;192;p20"/>
          <p:cNvGrpSpPr/>
          <p:nvPr/>
        </p:nvGrpSpPr>
        <p:grpSpPr>
          <a:xfrm>
            <a:off x="-1658336" y="4257236"/>
            <a:ext cx="10802338" cy="881275"/>
            <a:chOff x="-1658336" y="4257236"/>
            <a:chExt cx="10802338" cy="881275"/>
          </a:xfrm>
        </p:grpSpPr>
        <p:sp>
          <p:nvSpPr>
            <p:cNvPr id="193" name="Google Shape;193;p20"/>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2511375" y="445025"/>
            <a:ext cx="591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1" name="Google Shape;241;p25"/>
          <p:cNvGrpSpPr/>
          <p:nvPr/>
        </p:nvGrpSpPr>
        <p:grpSpPr>
          <a:xfrm>
            <a:off x="0" y="-171790"/>
            <a:ext cx="1761359" cy="5484755"/>
            <a:chOff x="0" y="-171790"/>
            <a:chExt cx="1761359" cy="5484755"/>
          </a:xfrm>
        </p:grpSpPr>
        <p:sp>
          <p:nvSpPr>
            <p:cNvPr id="242" name="Google Shape;242;p25"/>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
  <p:cSld name="CUSTOM_5">
    <p:spTree>
      <p:nvGrpSpPr>
        <p:cNvPr id="1" name="Shape 270"/>
        <p:cNvGrpSpPr/>
        <p:nvPr/>
      </p:nvGrpSpPr>
      <p:grpSpPr>
        <a:xfrm>
          <a:off x="0" y="0"/>
          <a:ext cx="0" cy="0"/>
          <a:chOff x="0" y="0"/>
          <a:chExt cx="0" cy="0"/>
        </a:xfrm>
      </p:grpSpPr>
      <p:sp>
        <p:nvSpPr>
          <p:cNvPr id="271" name="Google Shape;271;p2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28"/>
          <p:cNvSpPr txBox="1">
            <a:spLocks noGrp="1"/>
          </p:cNvSpPr>
          <p:nvPr>
            <p:ph type="subTitle" idx="1"/>
          </p:nvPr>
        </p:nvSpPr>
        <p:spPr>
          <a:xfrm>
            <a:off x="2926988" y="1078325"/>
            <a:ext cx="32220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73" name="Google Shape;273;p28"/>
          <p:cNvSpPr txBox="1">
            <a:spLocks noGrp="1"/>
          </p:cNvSpPr>
          <p:nvPr>
            <p:ph type="subTitle" idx="2"/>
          </p:nvPr>
        </p:nvSpPr>
        <p:spPr>
          <a:xfrm>
            <a:off x="2926988" y="2074525"/>
            <a:ext cx="32220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74" name="Google Shape;274;p28"/>
          <p:cNvSpPr txBox="1">
            <a:spLocks noGrp="1"/>
          </p:cNvSpPr>
          <p:nvPr>
            <p:ph type="subTitle" idx="3"/>
          </p:nvPr>
        </p:nvSpPr>
        <p:spPr>
          <a:xfrm>
            <a:off x="2926988" y="1532825"/>
            <a:ext cx="32220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28"/>
          <p:cNvSpPr txBox="1">
            <a:spLocks noGrp="1"/>
          </p:cNvSpPr>
          <p:nvPr>
            <p:ph type="subTitle" idx="4"/>
          </p:nvPr>
        </p:nvSpPr>
        <p:spPr>
          <a:xfrm>
            <a:off x="2926988" y="2529025"/>
            <a:ext cx="32220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6" name="Google Shape;276;p28"/>
          <p:cNvSpPr txBox="1">
            <a:spLocks noGrp="1"/>
          </p:cNvSpPr>
          <p:nvPr>
            <p:ph type="subTitle" idx="5"/>
          </p:nvPr>
        </p:nvSpPr>
        <p:spPr>
          <a:xfrm>
            <a:off x="2926988" y="3070725"/>
            <a:ext cx="32220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77" name="Google Shape;277;p28"/>
          <p:cNvSpPr txBox="1">
            <a:spLocks noGrp="1"/>
          </p:cNvSpPr>
          <p:nvPr>
            <p:ph type="subTitle" idx="6"/>
          </p:nvPr>
        </p:nvSpPr>
        <p:spPr>
          <a:xfrm>
            <a:off x="2926988" y="3525225"/>
            <a:ext cx="32220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78" name="Google Shape;278;p28"/>
          <p:cNvGrpSpPr/>
          <p:nvPr/>
        </p:nvGrpSpPr>
        <p:grpSpPr>
          <a:xfrm>
            <a:off x="-1658336" y="4257236"/>
            <a:ext cx="10802338" cy="881275"/>
            <a:chOff x="-1658336" y="4257236"/>
            <a:chExt cx="10802338" cy="881275"/>
          </a:xfrm>
        </p:grpSpPr>
        <p:sp>
          <p:nvSpPr>
            <p:cNvPr id="279" name="Google Shape;279;p28"/>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7">
    <p:spTree>
      <p:nvGrpSpPr>
        <p:cNvPr id="1" name="Shape 285"/>
        <p:cNvGrpSpPr/>
        <p:nvPr/>
      </p:nvGrpSpPr>
      <p:grpSpPr>
        <a:xfrm>
          <a:off x="0" y="0"/>
          <a:ext cx="0" cy="0"/>
          <a:chOff x="0" y="0"/>
          <a:chExt cx="0" cy="0"/>
        </a:xfrm>
      </p:grpSpPr>
      <p:sp>
        <p:nvSpPr>
          <p:cNvPr id="286" name="Google Shape;286;p29"/>
          <p:cNvSpPr txBox="1">
            <a:spLocks noGrp="1"/>
          </p:cNvSpPr>
          <p:nvPr>
            <p:ph type="title"/>
          </p:nvPr>
        </p:nvSpPr>
        <p:spPr>
          <a:xfrm>
            <a:off x="2529100" y="445025"/>
            <a:ext cx="5901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9"/>
          <p:cNvSpPr txBox="1">
            <a:spLocks noGrp="1"/>
          </p:cNvSpPr>
          <p:nvPr>
            <p:ph type="subTitle" idx="1"/>
          </p:nvPr>
        </p:nvSpPr>
        <p:spPr>
          <a:xfrm>
            <a:off x="2529100" y="1630350"/>
            <a:ext cx="21327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88" name="Google Shape;288;p29"/>
          <p:cNvSpPr txBox="1">
            <a:spLocks noGrp="1"/>
          </p:cNvSpPr>
          <p:nvPr>
            <p:ph type="subTitle" idx="2"/>
          </p:nvPr>
        </p:nvSpPr>
        <p:spPr>
          <a:xfrm>
            <a:off x="5017600" y="1630350"/>
            <a:ext cx="21327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89" name="Google Shape;289;p29"/>
          <p:cNvSpPr txBox="1">
            <a:spLocks noGrp="1"/>
          </p:cNvSpPr>
          <p:nvPr>
            <p:ph type="subTitle" idx="3"/>
          </p:nvPr>
        </p:nvSpPr>
        <p:spPr>
          <a:xfrm>
            <a:off x="2529100" y="2031425"/>
            <a:ext cx="21327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0" name="Google Shape;290;p29"/>
          <p:cNvSpPr txBox="1">
            <a:spLocks noGrp="1"/>
          </p:cNvSpPr>
          <p:nvPr>
            <p:ph type="subTitle" idx="4"/>
          </p:nvPr>
        </p:nvSpPr>
        <p:spPr>
          <a:xfrm>
            <a:off x="5017600" y="2031425"/>
            <a:ext cx="21327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1" name="Google Shape;291;p29"/>
          <p:cNvSpPr txBox="1">
            <a:spLocks noGrp="1"/>
          </p:cNvSpPr>
          <p:nvPr>
            <p:ph type="subTitle" idx="5"/>
          </p:nvPr>
        </p:nvSpPr>
        <p:spPr>
          <a:xfrm>
            <a:off x="2529100" y="3025500"/>
            <a:ext cx="21327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92" name="Google Shape;292;p29"/>
          <p:cNvSpPr txBox="1">
            <a:spLocks noGrp="1"/>
          </p:cNvSpPr>
          <p:nvPr>
            <p:ph type="subTitle" idx="6"/>
          </p:nvPr>
        </p:nvSpPr>
        <p:spPr>
          <a:xfrm>
            <a:off x="5017600" y="3025500"/>
            <a:ext cx="21327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293" name="Google Shape;293;p29"/>
          <p:cNvSpPr txBox="1">
            <a:spLocks noGrp="1"/>
          </p:cNvSpPr>
          <p:nvPr>
            <p:ph type="subTitle" idx="7"/>
          </p:nvPr>
        </p:nvSpPr>
        <p:spPr>
          <a:xfrm>
            <a:off x="2529100" y="3426575"/>
            <a:ext cx="21327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4" name="Google Shape;294;p29"/>
          <p:cNvSpPr txBox="1">
            <a:spLocks noGrp="1"/>
          </p:cNvSpPr>
          <p:nvPr>
            <p:ph type="subTitle" idx="8"/>
          </p:nvPr>
        </p:nvSpPr>
        <p:spPr>
          <a:xfrm>
            <a:off x="5017600" y="3426575"/>
            <a:ext cx="21327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95" name="Google Shape;295;p29"/>
          <p:cNvGrpSpPr/>
          <p:nvPr/>
        </p:nvGrpSpPr>
        <p:grpSpPr>
          <a:xfrm>
            <a:off x="0" y="-171790"/>
            <a:ext cx="1761359" cy="5484755"/>
            <a:chOff x="0" y="-171790"/>
            <a:chExt cx="1761359" cy="5484755"/>
          </a:xfrm>
        </p:grpSpPr>
        <p:sp>
          <p:nvSpPr>
            <p:cNvPr id="296" name="Google Shape;296;p2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980694"/>
            <a:ext cx="9144000" cy="93762"/>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069041"/>
            <a:ext cx="9144000" cy="4074459"/>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6732494" y="4767263"/>
            <a:ext cx="2133600" cy="273844"/>
          </a:xfrm>
          <a:prstGeom prst="rect">
            <a:avLst/>
          </a:prstGeom>
        </p:spPr>
        <p:txBody>
          <a:bodyPr/>
          <a:lstStyle/>
          <a:p>
            <a:fld id="{D85AC8A2-C63C-49A4-89E9-2E4420D2ECA8}" type="datetimeFigureOut">
              <a:rPr lang="en-US" smtClean="0"/>
              <a:t>03/11/23</a:t>
            </a:fld>
            <a:endParaRPr lang="en-US"/>
          </a:p>
        </p:txBody>
      </p:sp>
      <p:sp>
        <p:nvSpPr>
          <p:cNvPr id="5" name="Footer Placeholder 4"/>
          <p:cNvSpPr>
            <a:spLocks noGrp="1"/>
          </p:cNvSpPr>
          <p:nvPr>
            <p:ph type="ftr" sz="quarter" idx="11"/>
          </p:nvPr>
        </p:nvSpPr>
        <p:spPr>
          <a:xfrm>
            <a:off x="242047"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4767263"/>
            <a:ext cx="609600" cy="273844"/>
          </a:xfrm>
          <a:prstGeom prst="rect">
            <a:avLst/>
          </a:prstGeom>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103653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713225" y="1512925"/>
            <a:ext cx="5061600" cy="1753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3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6" name="Google Shape;56;p7"/>
          <p:cNvSpPr txBox="1">
            <a:spLocks noGrp="1"/>
          </p:cNvSpPr>
          <p:nvPr>
            <p:ph type="subTitle" idx="1"/>
          </p:nvPr>
        </p:nvSpPr>
        <p:spPr>
          <a:xfrm>
            <a:off x="713225" y="3342850"/>
            <a:ext cx="5061600" cy="668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7" name="Google Shape;57;p7"/>
          <p:cNvGrpSpPr/>
          <p:nvPr/>
        </p:nvGrpSpPr>
        <p:grpSpPr>
          <a:xfrm>
            <a:off x="-11" y="11"/>
            <a:ext cx="10802338" cy="881275"/>
            <a:chOff x="-11" y="11"/>
            <a:chExt cx="10802338" cy="881275"/>
          </a:xfrm>
        </p:grpSpPr>
        <p:sp>
          <p:nvSpPr>
            <p:cNvPr id="58" name="Google Shape;58;p7"/>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 name="Google Shape;75;p9"/>
          <p:cNvSpPr txBox="1">
            <a:spLocks noGrp="1"/>
          </p:cNvSpPr>
          <p:nvPr>
            <p:ph type="subTitle" idx="1"/>
          </p:nvPr>
        </p:nvSpPr>
        <p:spPr>
          <a:xfrm>
            <a:off x="2718150" y="2384850"/>
            <a:ext cx="3883500" cy="1164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6" name="Google Shape;76;p9"/>
          <p:cNvGrpSpPr/>
          <p:nvPr/>
        </p:nvGrpSpPr>
        <p:grpSpPr>
          <a:xfrm flipH="1">
            <a:off x="7382650" y="-171790"/>
            <a:ext cx="1761359" cy="5484755"/>
            <a:chOff x="0" y="-171790"/>
            <a:chExt cx="1761359" cy="5484755"/>
          </a:xfrm>
        </p:grpSpPr>
        <p:sp>
          <p:nvSpPr>
            <p:cNvPr id="77" name="Google Shape;77;p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713225" y="3224313"/>
            <a:ext cx="4678500" cy="417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9" name="Google Shape;119;p14"/>
          <p:cNvSpPr txBox="1">
            <a:spLocks noGrp="1"/>
          </p:cNvSpPr>
          <p:nvPr>
            <p:ph type="subTitle" idx="1"/>
          </p:nvPr>
        </p:nvSpPr>
        <p:spPr>
          <a:xfrm>
            <a:off x="713225" y="1939200"/>
            <a:ext cx="6080400" cy="1167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1800"/>
              <a:buNone/>
              <a:defRPr sz="2715">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0" name="Google Shape;120;p14"/>
          <p:cNvGrpSpPr/>
          <p:nvPr/>
        </p:nvGrpSpPr>
        <p:grpSpPr>
          <a:xfrm>
            <a:off x="-11" y="11"/>
            <a:ext cx="10802338" cy="881275"/>
            <a:chOff x="-11" y="11"/>
            <a:chExt cx="10802338" cy="881275"/>
          </a:xfrm>
        </p:grpSpPr>
        <p:sp>
          <p:nvSpPr>
            <p:cNvPr id="121" name="Google Shape;121;p14"/>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3966300" y="2121941"/>
            <a:ext cx="3164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9" name="Google Shape;129;p15"/>
          <p:cNvSpPr txBox="1">
            <a:spLocks noGrp="1"/>
          </p:cNvSpPr>
          <p:nvPr>
            <p:ph type="subTitle" idx="1"/>
          </p:nvPr>
        </p:nvSpPr>
        <p:spPr>
          <a:xfrm>
            <a:off x="3966300" y="2893953"/>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5"/>
          <p:cNvSpPr txBox="1">
            <a:spLocks noGrp="1"/>
          </p:cNvSpPr>
          <p:nvPr>
            <p:ph type="title" idx="2" hasCustomPrompt="1"/>
          </p:nvPr>
        </p:nvSpPr>
        <p:spPr>
          <a:xfrm>
            <a:off x="2013599" y="2398216"/>
            <a:ext cx="1952700" cy="10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900"/>
              <a:buNone/>
              <a:defRPr sz="65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31" name="Google Shape;131;p15"/>
          <p:cNvGrpSpPr/>
          <p:nvPr/>
        </p:nvGrpSpPr>
        <p:grpSpPr>
          <a:xfrm>
            <a:off x="-11" y="11"/>
            <a:ext cx="10802338" cy="881275"/>
            <a:chOff x="-11" y="11"/>
            <a:chExt cx="10802338" cy="881275"/>
          </a:xfrm>
        </p:grpSpPr>
        <p:sp>
          <p:nvSpPr>
            <p:cNvPr id="132" name="Google Shape;132;p1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2661650" y="2577850"/>
            <a:ext cx="3945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40" name="Google Shape;140;p16"/>
          <p:cNvSpPr txBox="1">
            <a:spLocks noGrp="1"/>
          </p:cNvSpPr>
          <p:nvPr>
            <p:ph type="subTitle" idx="1"/>
          </p:nvPr>
        </p:nvSpPr>
        <p:spPr>
          <a:xfrm>
            <a:off x="3443425" y="3385538"/>
            <a:ext cx="3164100" cy="72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16"/>
          <p:cNvSpPr txBox="1">
            <a:spLocks noGrp="1"/>
          </p:cNvSpPr>
          <p:nvPr>
            <p:ph type="title" idx="2" hasCustomPrompt="1"/>
          </p:nvPr>
        </p:nvSpPr>
        <p:spPr>
          <a:xfrm>
            <a:off x="4654825" y="1254500"/>
            <a:ext cx="1952700" cy="105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42" name="Google Shape;142;p16"/>
          <p:cNvGrpSpPr/>
          <p:nvPr/>
        </p:nvGrpSpPr>
        <p:grpSpPr>
          <a:xfrm flipH="1">
            <a:off x="7382650" y="-171790"/>
            <a:ext cx="1761359" cy="5484755"/>
            <a:chOff x="0" y="-171790"/>
            <a:chExt cx="1761359" cy="5484755"/>
          </a:xfrm>
        </p:grpSpPr>
        <p:sp>
          <p:nvSpPr>
            <p:cNvPr id="143" name="Google Shape;143;p16"/>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0" r:id="rId7"/>
    <p:sldLayoutId id="2147483661" r:id="rId8"/>
    <p:sldLayoutId id="2147483662" r:id="rId9"/>
    <p:sldLayoutId id="2147483663" r:id="rId10"/>
    <p:sldLayoutId id="2147483666" r:id="rId11"/>
    <p:sldLayoutId id="2147483671" r:id="rId12"/>
    <p:sldLayoutId id="2147483674" r:id="rId13"/>
    <p:sldLayoutId id="2147483675" r:id="rId14"/>
    <p:sldLayoutId id="2147483679" r:id="rId15"/>
    <p:sldLayoutId id="2147483680" r:id="rId16"/>
    <p:sldLayoutId id="2147483681" r:id="rId17"/>
    <p:sldLayoutId id="214748368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2143490" y="3708280"/>
            <a:ext cx="6735485" cy="5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FFC703"/>
              </a:buClr>
              <a:buSzPts val="1100"/>
              <a:buFont typeface="Arial"/>
              <a:buNone/>
            </a:pPr>
            <a:endParaRPr lang="fr-FR" dirty="0" smtClean="0"/>
          </a:p>
        </p:txBody>
      </p:sp>
      <p:sp>
        <p:nvSpPr>
          <p:cNvPr id="386" name="Google Shape;386;p39"/>
          <p:cNvSpPr txBox="1">
            <a:spLocks noGrp="1"/>
          </p:cNvSpPr>
          <p:nvPr>
            <p:ph type="ctrTitle"/>
          </p:nvPr>
        </p:nvSpPr>
        <p:spPr>
          <a:xfrm>
            <a:off x="2077142" y="731903"/>
            <a:ext cx="6640398" cy="24142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L’islam politique ou islamisme : scénarios d’avenir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301347" y="2072715"/>
            <a:ext cx="6920220" cy="2447861"/>
          </a:xfrm>
          <a:prstGeom prst="rect">
            <a:avLst/>
          </a:prstGeom>
        </p:spPr>
        <p:txBody>
          <a:bodyPr spcFirstLastPara="1" wrap="square" lIns="91425" tIns="91425" rIns="91425" bIns="91425" anchor="t" anchorCtr="0">
            <a:noAutofit/>
          </a:bodyPr>
          <a:lstStyle/>
          <a:p>
            <a:r>
              <a:rPr lang="fr-FR" dirty="0" smtClean="0"/>
              <a:t>Les mouvements modérés </a:t>
            </a:r>
            <a:r>
              <a:rPr lang="fr-FR" dirty="0"/>
              <a:t>cherchent à concilier les principes islamiques avec les valeurs démocratiques et les droits de l'homme. Ils se </a:t>
            </a:r>
            <a:r>
              <a:rPr lang="fr-FR" dirty="0" smtClean="0"/>
              <a:t>concentrent, comme le</a:t>
            </a:r>
            <a:r>
              <a:rPr lang="fr-FR" dirty="0"/>
              <a:t> </a:t>
            </a:r>
            <a:r>
              <a:rPr lang="fr-FR" dirty="0" smtClean="0"/>
              <a:t>Parti </a:t>
            </a:r>
            <a:r>
              <a:rPr lang="fr-FR" dirty="0"/>
              <a:t>de la justice et du développement (AKP) en </a:t>
            </a:r>
            <a:r>
              <a:rPr lang="fr-FR" dirty="0" smtClean="0"/>
              <a:t>Turquie, le PJD au Maroc </a:t>
            </a:r>
            <a:r>
              <a:rPr lang="fr-FR" dirty="0"/>
              <a:t>et </a:t>
            </a:r>
            <a:r>
              <a:rPr lang="fr-FR" dirty="0" err="1"/>
              <a:t>Ennahda</a:t>
            </a:r>
            <a:r>
              <a:rPr lang="fr-FR" dirty="0"/>
              <a:t> en Tunisie sont des exemples de mouvements politiques islamistes </a:t>
            </a:r>
            <a:r>
              <a:rPr lang="fr-FR" dirty="0" smtClean="0"/>
              <a:t> fondés sur </a:t>
            </a:r>
            <a:r>
              <a:rPr lang="fr-FR" dirty="0"/>
              <a:t>la participation politique, l'éducation et la réforme sociale, tout en rejetant la violence. Ils sont en faveur d'une interprétation moderne de l'islam et d'une coexistence pacifique avec d'autres groupes religieux et non religieux. </a:t>
            </a:r>
            <a:endParaRPr lang="fr-FR" dirty="0" smtClean="0"/>
          </a:p>
          <a:p>
            <a:r>
              <a:rPr lang="fr-FR" dirty="0" smtClean="0"/>
              <a:t>Les mouvements radicaux veulent établir de leur côté des sociétés musulmanes avec des moyens violents.</a:t>
            </a:r>
            <a:endParaRPr lang="fr-FR" dirty="0"/>
          </a:p>
          <a:p>
            <a:r>
              <a:rPr lang="fr-FR" dirty="0" smtClean="0"/>
              <a:t> </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Mouvements modérés/mouvements radicaux</a:t>
            </a:r>
            <a:endParaRPr dirty="0"/>
          </a:p>
        </p:txBody>
      </p:sp>
    </p:spTree>
    <p:extLst>
      <p:ext uri="{BB962C8B-B14F-4D97-AF65-F5344CB8AC3E}">
        <p14:creationId xmlns:p14="http://schemas.microsoft.com/office/powerpoint/2010/main" val="383946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408971" y="2492482"/>
            <a:ext cx="6758784" cy="2447861"/>
          </a:xfrm>
          <a:prstGeom prst="rect">
            <a:avLst/>
          </a:prstGeom>
        </p:spPr>
        <p:txBody>
          <a:bodyPr spcFirstLastPara="1" wrap="square" lIns="91425" tIns="91425" rIns="91425" bIns="91425" anchor="t" anchorCtr="0">
            <a:noAutofit/>
          </a:bodyPr>
          <a:lstStyle/>
          <a:p>
            <a:r>
              <a:rPr lang="fr-FR" dirty="0"/>
              <a:t>Ce sont des mouvements qui cherchent à réformer </a:t>
            </a:r>
            <a:r>
              <a:rPr lang="fr-FR" dirty="0" smtClean="0"/>
              <a:t>l'islam (ou la culture islamique) </a:t>
            </a:r>
            <a:r>
              <a:rPr lang="fr-FR" dirty="0"/>
              <a:t>de l'intérieur en adaptant ses enseignements aux réalités contemporaines. Ils mettent l'accent sur l'éducation, la promotion des droits de l'homme et la participation </a:t>
            </a:r>
            <a:r>
              <a:rPr lang="fr-FR" dirty="0" smtClean="0"/>
              <a:t>politique tout en acceptant les sciences sociales occidentales.</a:t>
            </a:r>
          </a:p>
          <a:p>
            <a:endParaRPr lang="fr-FR" dirty="0"/>
          </a:p>
          <a:p>
            <a:r>
              <a:rPr lang="fr-FR" dirty="0"/>
              <a:t>Les mouvements politiques : Ce sont des mouvements qui cherchent à obtenir le pouvoir politique en se basant sur une interprétation de </a:t>
            </a:r>
            <a:r>
              <a:rPr lang="fr-FR" dirty="0" smtClean="0"/>
              <a:t>l'islam supposé donner des règles politiques.</a:t>
            </a:r>
            <a:endParaRPr lang="fr-FR" dirty="0"/>
          </a:p>
          <a:p>
            <a:r>
              <a:rPr lang="fr-FR" dirty="0" smtClean="0"/>
              <a:t> </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Mouvements socialement réformistes/mouvements politiques</a:t>
            </a:r>
            <a:endParaRPr dirty="0"/>
          </a:p>
        </p:txBody>
      </p:sp>
    </p:spTree>
    <p:extLst>
      <p:ext uri="{BB962C8B-B14F-4D97-AF65-F5344CB8AC3E}">
        <p14:creationId xmlns:p14="http://schemas.microsoft.com/office/powerpoint/2010/main" val="174351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26010" y="2137294"/>
            <a:ext cx="6963270" cy="2673890"/>
          </a:xfrm>
          <a:prstGeom prst="rect">
            <a:avLst/>
          </a:prstGeom>
        </p:spPr>
        <p:txBody>
          <a:bodyPr spcFirstLastPara="1" wrap="square" lIns="91425" tIns="91425" rIns="91425" bIns="91425" anchor="t" anchorCtr="0">
            <a:noAutofit/>
          </a:bodyPr>
          <a:lstStyle/>
          <a:p>
            <a:r>
              <a:rPr lang="fr-FR" b="1" dirty="0"/>
              <a:t>Mouvements </a:t>
            </a:r>
            <a:r>
              <a:rPr lang="fr-FR" b="1" dirty="0" err="1"/>
              <a:t>salafistes</a:t>
            </a:r>
            <a:r>
              <a:rPr lang="fr-FR" dirty="0"/>
              <a:t>: Les mouvements </a:t>
            </a:r>
            <a:r>
              <a:rPr lang="fr-FR" dirty="0" err="1"/>
              <a:t>salafistes</a:t>
            </a:r>
            <a:r>
              <a:rPr lang="fr-FR" dirty="0"/>
              <a:t> prônent un retour strict aux enseignements et aux pratiques de l'islam à l'époque des premiers musulmans. Ils cherchent à établir un État islamique fondé sur une interprétation littérale du Coran et de la Sunna</a:t>
            </a:r>
            <a:r>
              <a:rPr lang="fr-FR" dirty="0" smtClean="0"/>
              <a:t>.</a:t>
            </a:r>
          </a:p>
          <a:p>
            <a:endParaRPr lang="fr-FR" dirty="0"/>
          </a:p>
          <a:p>
            <a:r>
              <a:rPr lang="fr-FR" b="1" dirty="0" smtClean="0"/>
              <a:t>Frères </a:t>
            </a:r>
            <a:r>
              <a:rPr lang="fr-FR" b="1" dirty="0"/>
              <a:t>musulmans</a:t>
            </a:r>
            <a:r>
              <a:rPr lang="fr-FR" dirty="0"/>
              <a:t>: Les Frères musulmans sont un mouvement islamiste fondé en Égypte en 1928. Ils promeuvent un islam </a:t>
            </a:r>
            <a:r>
              <a:rPr lang="fr-FR" dirty="0" smtClean="0"/>
              <a:t>politique par le bas </a:t>
            </a:r>
            <a:r>
              <a:rPr lang="fr-FR" dirty="0"/>
              <a:t>et cherchent à établir des États islamiques basés sur la charia. Leur approche est souvent décrite comme étant plus pragmatique et participative</a:t>
            </a:r>
            <a:r>
              <a:rPr lang="fr-FR" dirty="0" smtClean="0"/>
              <a:t>. Ce mouvement d’abord non violent est devenu violent.</a:t>
            </a:r>
            <a:endParaRPr lang="fr-FR" dirty="0"/>
          </a:p>
          <a:p>
            <a:r>
              <a:rPr lang="fr-FR" dirty="0" smtClean="0"/>
              <a:t> </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Mouvements non violents/mouvements </a:t>
            </a:r>
            <a:r>
              <a:rPr lang="fr-FR" dirty="0" err="1" smtClean="0"/>
              <a:t>jihadistes</a:t>
            </a:r>
            <a:endParaRPr dirty="0"/>
          </a:p>
        </p:txBody>
      </p:sp>
    </p:spTree>
    <p:extLst>
      <p:ext uri="{BB962C8B-B14F-4D97-AF65-F5344CB8AC3E}">
        <p14:creationId xmlns:p14="http://schemas.microsoft.com/office/powerpoint/2010/main" val="259724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26010" y="2137294"/>
            <a:ext cx="6963270" cy="2673890"/>
          </a:xfrm>
          <a:prstGeom prst="rect">
            <a:avLst/>
          </a:prstGeom>
        </p:spPr>
        <p:txBody>
          <a:bodyPr spcFirstLastPara="1" wrap="square" lIns="91425" tIns="91425" rIns="91425" bIns="91425" anchor="t" anchorCtr="0">
            <a:noAutofit/>
          </a:bodyPr>
          <a:lstStyle/>
          <a:p>
            <a:r>
              <a:rPr lang="fr-FR" dirty="0"/>
              <a:t>Les mouvements </a:t>
            </a:r>
            <a:r>
              <a:rPr lang="fr-FR" dirty="0" smtClean="0"/>
              <a:t>radicaux ou </a:t>
            </a:r>
            <a:r>
              <a:rPr lang="fr-FR" dirty="0" err="1" smtClean="0"/>
              <a:t>jihadistes</a:t>
            </a:r>
            <a:r>
              <a:rPr lang="fr-FR" dirty="0" smtClean="0"/>
              <a:t> </a:t>
            </a:r>
            <a:r>
              <a:rPr lang="fr-FR" dirty="0"/>
              <a:t>: Ce sont des mouvements qui prônent un </a:t>
            </a:r>
            <a:r>
              <a:rPr lang="fr-FR" dirty="0" smtClean="0"/>
              <a:t>« retour » </a:t>
            </a:r>
            <a:r>
              <a:rPr lang="fr-FR" dirty="0"/>
              <a:t>à une interprétation stricte de </a:t>
            </a:r>
            <a:r>
              <a:rPr lang="fr-FR" dirty="0" smtClean="0"/>
              <a:t>l'islam tels qu’ils le comprennent </a:t>
            </a:r>
            <a:r>
              <a:rPr lang="fr-FR" dirty="0"/>
              <a:t>et qui rejettent les influences occidentales ou modernistes. Ils </a:t>
            </a:r>
            <a:r>
              <a:rPr lang="fr-FR" dirty="0" smtClean="0"/>
              <a:t>prônent </a:t>
            </a:r>
            <a:r>
              <a:rPr lang="fr-FR" dirty="0"/>
              <a:t>la lutte </a:t>
            </a:r>
            <a:r>
              <a:rPr lang="fr-FR" dirty="0" smtClean="0"/>
              <a:t>armée ou le terrorisme </a:t>
            </a:r>
            <a:r>
              <a:rPr lang="fr-FR" dirty="0"/>
              <a:t>pour défendre ou étendre </a:t>
            </a:r>
            <a:r>
              <a:rPr lang="fr-FR" dirty="0" smtClean="0"/>
              <a:t>l'islam ou même </a:t>
            </a:r>
            <a:r>
              <a:rPr lang="fr-FR" dirty="0"/>
              <a:t>chercher </a:t>
            </a:r>
            <a:r>
              <a:rPr lang="fr-FR" dirty="0" smtClean="0"/>
              <a:t>parfois à </a:t>
            </a:r>
            <a:r>
              <a:rPr lang="fr-FR" dirty="0"/>
              <a:t>établir un État </a:t>
            </a:r>
            <a:r>
              <a:rPr lang="fr-FR" dirty="0" smtClean="0"/>
              <a:t>islamique ou le califat islamique mondial. </a:t>
            </a:r>
          </a:p>
          <a:p>
            <a:endParaRPr lang="fr-FR" dirty="0"/>
          </a:p>
          <a:p>
            <a:r>
              <a:rPr lang="fr-FR" dirty="0" smtClean="0"/>
              <a:t>Pour ce qui est maintenant des méthodes et des tactiques, d’autres oppositions existent.</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Mouvements non violents/mouvements </a:t>
            </a:r>
            <a:r>
              <a:rPr lang="fr-FR" dirty="0" err="1" smtClean="0"/>
              <a:t>jihadistes</a:t>
            </a:r>
            <a:endParaRPr dirty="0"/>
          </a:p>
        </p:txBody>
      </p:sp>
    </p:spTree>
    <p:extLst>
      <p:ext uri="{BB962C8B-B14F-4D97-AF65-F5344CB8AC3E}">
        <p14:creationId xmlns:p14="http://schemas.microsoft.com/office/powerpoint/2010/main" val="44601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04486" y="2374086"/>
            <a:ext cx="6963270" cy="2673890"/>
          </a:xfrm>
          <a:prstGeom prst="rect">
            <a:avLst/>
          </a:prstGeom>
        </p:spPr>
        <p:txBody>
          <a:bodyPr spcFirstLastPara="1" wrap="square" lIns="91425" tIns="91425" rIns="91425" bIns="91425" anchor="t" anchorCtr="0">
            <a:noAutofit/>
          </a:bodyPr>
          <a:lstStyle/>
          <a:p>
            <a:r>
              <a:rPr lang="fr-FR" dirty="0" smtClean="0"/>
              <a:t>Des groupes </a:t>
            </a:r>
            <a:r>
              <a:rPr lang="fr-FR" dirty="0" err="1"/>
              <a:t>jihadistes</a:t>
            </a:r>
            <a:r>
              <a:rPr lang="fr-FR" dirty="0"/>
              <a:t> </a:t>
            </a:r>
            <a:r>
              <a:rPr lang="fr-FR" dirty="0" smtClean="0"/>
              <a:t>à recrutement exclusivement locaux sont actifs </a:t>
            </a:r>
            <a:r>
              <a:rPr lang="fr-FR" dirty="0"/>
              <a:t>dans différentes régions du monde, tels que </a:t>
            </a:r>
            <a:r>
              <a:rPr lang="fr-FR" dirty="0" err="1"/>
              <a:t>Boko</a:t>
            </a:r>
            <a:r>
              <a:rPr lang="fr-FR" dirty="0"/>
              <a:t> </a:t>
            </a:r>
            <a:r>
              <a:rPr lang="fr-FR" dirty="0" err="1"/>
              <a:t>Haram</a:t>
            </a:r>
            <a:r>
              <a:rPr lang="fr-FR" dirty="0"/>
              <a:t> en Afrique de l'Ouest, les talibans en Afghanistan et au </a:t>
            </a:r>
            <a:r>
              <a:rPr lang="fr-FR" dirty="0" smtClean="0"/>
              <a:t>Pakistan </a:t>
            </a:r>
            <a:r>
              <a:rPr lang="fr-FR" dirty="0"/>
              <a:t>et Al-</a:t>
            </a:r>
            <a:r>
              <a:rPr lang="fr-FR" dirty="0" err="1"/>
              <a:t>Shabaab</a:t>
            </a:r>
            <a:r>
              <a:rPr lang="fr-FR" dirty="0"/>
              <a:t> en Somalie</a:t>
            </a:r>
            <a:r>
              <a:rPr lang="fr-FR" dirty="0" smtClean="0"/>
              <a:t>.</a:t>
            </a:r>
          </a:p>
          <a:p>
            <a:endParaRPr lang="fr-FR" dirty="0" smtClean="0"/>
          </a:p>
          <a:p>
            <a:r>
              <a:rPr lang="fr-FR" dirty="0" smtClean="0"/>
              <a:t>Les mouvements transnationaux cherchent des partisans venus du monde entier.</a:t>
            </a:r>
            <a:endParaRPr lang="fr-FR" dirty="0"/>
          </a:p>
          <a:p>
            <a:endParaRPr lang="fr-FR" dirty="0"/>
          </a:p>
          <a:p>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600" dirty="0" smtClean="0"/>
              <a:t>Mouvements à recrutement locaux</a:t>
            </a:r>
            <a:r>
              <a:rPr lang="fr-FR" dirty="0" smtClean="0"/>
              <a:t>/</a:t>
            </a:r>
            <a:r>
              <a:rPr lang="fr-FR" sz="3600" dirty="0" smtClean="0"/>
              <a:t>mouvements internationalistes</a:t>
            </a:r>
            <a:endParaRPr sz="3600" dirty="0"/>
          </a:p>
        </p:txBody>
      </p:sp>
    </p:spTree>
    <p:extLst>
      <p:ext uri="{BB962C8B-B14F-4D97-AF65-F5344CB8AC3E}">
        <p14:creationId xmlns:p14="http://schemas.microsoft.com/office/powerpoint/2010/main" val="294881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26010" y="2137294"/>
            <a:ext cx="6963270" cy="2673890"/>
          </a:xfrm>
          <a:prstGeom prst="rect">
            <a:avLst/>
          </a:prstGeom>
        </p:spPr>
        <p:txBody>
          <a:bodyPr spcFirstLastPara="1" wrap="square" lIns="91425" tIns="91425" rIns="91425" bIns="91425" anchor="t" anchorCtr="0">
            <a:noAutofit/>
          </a:bodyPr>
          <a:lstStyle/>
          <a:p>
            <a:r>
              <a:rPr lang="fr-FR" b="1" dirty="0" smtClean="0"/>
              <a:t>Insurrection ou guerre </a:t>
            </a:r>
            <a:r>
              <a:rPr lang="fr-FR" b="1" dirty="0"/>
              <a:t>asymétrique </a:t>
            </a:r>
            <a:r>
              <a:rPr lang="fr-FR" b="1" dirty="0" smtClean="0"/>
              <a:t> </a:t>
            </a:r>
            <a:r>
              <a:rPr lang="fr-FR" b="1" dirty="0"/>
              <a:t>:</a:t>
            </a:r>
            <a:r>
              <a:rPr lang="fr-FR" dirty="0"/>
              <a:t> Groupes impliqués dans des opérations militaires et des attaques contre des forces gouvernementales ou des cibles </a:t>
            </a:r>
            <a:r>
              <a:rPr lang="fr-FR" dirty="0" smtClean="0"/>
              <a:t>civiles en utilisant des </a:t>
            </a:r>
            <a:r>
              <a:rPr lang="fr-FR" dirty="0"/>
              <a:t>tactiques de guérilla et d'autres formes de lutte non conventionnelles pour affaiblir les forces gouvernementales</a:t>
            </a:r>
            <a:r>
              <a:rPr lang="fr-FR" dirty="0" smtClean="0"/>
              <a:t>.</a:t>
            </a:r>
            <a:endParaRPr lang="fr-FR" dirty="0"/>
          </a:p>
          <a:p>
            <a:endParaRPr lang="fr-FR" dirty="0"/>
          </a:p>
          <a:p>
            <a:r>
              <a:rPr lang="fr-FR" b="1" dirty="0"/>
              <a:t>Terrorisme :</a:t>
            </a:r>
            <a:r>
              <a:rPr lang="fr-FR" dirty="0"/>
              <a:t> Groupes utilisant des tactiques </a:t>
            </a:r>
            <a:r>
              <a:rPr lang="fr-FR" dirty="0" smtClean="0"/>
              <a:t>terroristes contre les sociétés civiles locales ou éloignées, </a:t>
            </a:r>
            <a:r>
              <a:rPr lang="fr-FR" dirty="0"/>
              <a:t>y compris des attentats-suicides et des attaques visant à semer la terreur parmi </a:t>
            </a:r>
            <a:r>
              <a:rPr lang="fr-FR" dirty="0" smtClean="0"/>
              <a:t>les populations civiles sans respect du droit international de la guerre.</a:t>
            </a:r>
          </a:p>
          <a:p>
            <a:endParaRPr lang="fr-FR" dirty="0"/>
          </a:p>
          <a:p>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600" dirty="0" smtClean="0"/>
              <a:t>Mouvements insurrectionnels</a:t>
            </a:r>
            <a:r>
              <a:rPr lang="fr-FR" dirty="0" smtClean="0"/>
              <a:t>/mouvements terroristes</a:t>
            </a:r>
            <a:endParaRPr dirty="0"/>
          </a:p>
        </p:txBody>
      </p:sp>
    </p:spTree>
    <p:extLst>
      <p:ext uri="{BB962C8B-B14F-4D97-AF65-F5344CB8AC3E}">
        <p14:creationId xmlns:p14="http://schemas.microsoft.com/office/powerpoint/2010/main" val="416978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36772" y="2384849"/>
            <a:ext cx="6963270" cy="2673890"/>
          </a:xfrm>
          <a:prstGeom prst="rect">
            <a:avLst/>
          </a:prstGeom>
        </p:spPr>
        <p:txBody>
          <a:bodyPr spcFirstLastPara="1" wrap="square" lIns="91425" tIns="91425" rIns="91425" bIns="91425" anchor="t" anchorCtr="0">
            <a:noAutofit/>
          </a:bodyPr>
          <a:lstStyle/>
          <a:p>
            <a:r>
              <a:rPr lang="fr-FR" dirty="0" smtClean="0"/>
              <a:t>Les mouvements </a:t>
            </a:r>
            <a:r>
              <a:rPr lang="fr-FR" dirty="0" err="1"/>
              <a:t>jihadistes</a:t>
            </a:r>
            <a:r>
              <a:rPr lang="fr-FR" dirty="0"/>
              <a:t> </a:t>
            </a:r>
            <a:r>
              <a:rPr lang="fr-FR" dirty="0" smtClean="0"/>
              <a:t>transnationaux ou globaux qui </a:t>
            </a:r>
            <a:r>
              <a:rPr lang="fr-FR" dirty="0"/>
              <a:t>qui opèrent à travers les frontières </a:t>
            </a:r>
            <a:r>
              <a:rPr lang="fr-FR" dirty="0" smtClean="0"/>
              <a:t>ou </a:t>
            </a:r>
            <a:r>
              <a:rPr lang="fr-FR" dirty="0"/>
              <a:t>cherchent à établir un État islamique à l'échelle </a:t>
            </a:r>
            <a:r>
              <a:rPr lang="fr-FR" dirty="0" smtClean="0"/>
              <a:t>mondiale (Al-Qaïda ou Daech) ont besoin de relais ou simplement de groupes qui se revendiquent de leur image.</a:t>
            </a:r>
            <a:endParaRPr lang="fr-FR" dirty="0"/>
          </a:p>
          <a:p>
            <a:r>
              <a:rPr lang="fr-FR" dirty="0"/>
              <a:t>Il s'agit de groupes qui ont prêté allégeance à Al-</a:t>
            </a:r>
            <a:r>
              <a:rPr lang="fr-FR" dirty="0" smtClean="0"/>
              <a:t>Qaïda ou à Daech en disant partager leur vision </a:t>
            </a:r>
            <a:r>
              <a:rPr lang="fr-FR" dirty="0"/>
              <a:t>du jihad mondial. Ils incluent des groupes tels que Al-Qaïda au Maghreb islamique (AQMI), Al-Qaïda dans la péninsule arabique (AQPA</a:t>
            </a:r>
            <a:r>
              <a:rPr lang="fr-FR" dirty="0" smtClean="0"/>
              <a:t>) au Yémen </a:t>
            </a:r>
            <a:r>
              <a:rPr lang="fr-FR" dirty="0"/>
              <a:t>et Al-</a:t>
            </a:r>
            <a:r>
              <a:rPr lang="fr-FR" dirty="0" err="1" smtClean="0"/>
              <a:t>Shabaab</a:t>
            </a:r>
            <a:r>
              <a:rPr lang="fr-FR" dirty="0" smtClean="0"/>
              <a:t> en Somalie.</a:t>
            </a:r>
          </a:p>
          <a:p>
            <a:r>
              <a:rPr lang="fr-FR" dirty="0" smtClean="0"/>
              <a:t>Ailleurs, les autres groupes sont indépendants dans leurs croyances et leurs actes.</a:t>
            </a:r>
            <a:endParaRPr lang="fr-FR" dirty="0"/>
          </a:p>
          <a:p>
            <a:r>
              <a:rPr lang="fr-FR" dirty="0" smtClean="0"/>
              <a:t> </a:t>
            </a:r>
            <a:endParaRPr lang="fr-FR" dirty="0"/>
          </a:p>
          <a:p>
            <a:endParaRPr lang="fr-FR" dirty="0"/>
          </a:p>
        </p:txBody>
      </p:sp>
      <p:sp>
        <p:nvSpPr>
          <p:cNvPr id="433" name="Google Shape;433;p44"/>
          <p:cNvSpPr txBox="1">
            <a:spLocks noGrp="1"/>
          </p:cNvSpPr>
          <p:nvPr>
            <p:ph type="title"/>
          </p:nvPr>
        </p:nvSpPr>
        <p:spPr>
          <a:xfrm>
            <a:off x="215247" y="139923"/>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600" dirty="0" smtClean="0"/>
              <a:t>Mouvements dépositaires de marques</a:t>
            </a:r>
            <a:r>
              <a:rPr lang="fr-FR" dirty="0"/>
              <a:t> </a:t>
            </a:r>
            <a:r>
              <a:rPr lang="fr-FR" dirty="0" smtClean="0"/>
              <a:t>et </a:t>
            </a:r>
            <a:r>
              <a:rPr lang="fr-FR" sz="3600" dirty="0" smtClean="0"/>
              <a:t>mouvements affiliés/mouvements indépendants</a:t>
            </a:r>
            <a:endParaRPr sz="3600" dirty="0"/>
          </a:p>
        </p:txBody>
      </p:sp>
    </p:spTree>
    <p:extLst>
      <p:ext uri="{BB962C8B-B14F-4D97-AF65-F5344CB8AC3E}">
        <p14:creationId xmlns:p14="http://schemas.microsoft.com/office/powerpoint/2010/main" val="232973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398209" y="2244927"/>
            <a:ext cx="6758784" cy="2447861"/>
          </a:xfrm>
          <a:prstGeom prst="rect">
            <a:avLst/>
          </a:prstGeom>
        </p:spPr>
        <p:txBody>
          <a:bodyPr spcFirstLastPara="1" wrap="square" lIns="91425" tIns="91425" rIns="91425" bIns="91425" anchor="t" anchorCtr="0">
            <a:noAutofit/>
          </a:bodyPr>
          <a:lstStyle/>
          <a:p>
            <a:r>
              <a:rPr lang="fr-FR" dirty="0" smtClean="0"/>
              <a:t>Une opposition majeure peut être faite entre</a:t>
            </a:r>
          </a:p>
          <a:p>
            <a:r>
              <a:rPr lang="fr-FR" b="1" dirty="0" smtClean="0"/>
              <a:t>Le </a:t>
            </a:r>
            <a:r>
              <a:rPr lang="fr-FR" b="1" dirty="0" err="1" smtClean="0"/>
              <a:t>jihadisme</a:t>
            </a:r>
            <a:r>
              <a:rPr lang="fr-FR" b="1" dirty="0" smtClean="0"/>
              <a:t> </a:t>
            </a:r>
            <a:r>
              <a:rPr lang="fr-FR" b="1" dirty="0"/>
              <a:t>global :</a:t>
            </a:r>
            <a:r>
              <a:rPr lang="fr-FR" dirty="0"/>
              <a:t> </a:t>
            </a:r>
            <a:r>
              <a:rPr lang="fr-FR" dirty="0" smtClean="0"/>
              <a:t>Groupe transnational opérant au-delà de frontières nationales et </a:t>
            </a:r>
            <a:r>
              <a:rPr lang="fr-FR" dirty="0"/>
              <a:t>cherchant à établir un califat islamique mondial </a:t>
            </a:r>
            <a:r>
              <a:rPr lang="fr-FR" dirty="0" smtClean="0"/>
              <a:t>en luttant contre </a:t>
            </a:r>
            <a:r>
              <a:rPr lang="fr-FR" dirty="0"/>
              <a:t>les intérêts occidentaux à l'échelle mondiale. Exemple : Al-</a:t>
            </a:r>
            <a:r>
              <a:rPr lang="fr-FR" dirty="0" smtClean="0"/>
              <a:t>Qaïda.</a:t>
            </a:r>
          </a:p>
          <a:p>
            <a:endParaRPr lang="fr-FR" dirty="0"/>
          </a:p>
          <a:p>
            <a:r>
              <a:rPr lang="fr-FR" b="1" dirty="0" smtClean="0"/>
              <a:t>Les </a:t>
            </a:r>
            <a:r>
              <a:rPr lang="fr-FR" b="1" dirty="0" err="1" smtClean="0"/>
              <a:t>jihadismes</a:t>
            </a:r>
            <a:r>
              <a:rPr lang="fr-FR" b="1" dirty="0" smtClean="0"/>
              <a:t> nationaux ou régionaux </a:t>
            </a:r>
            <a:r>
              <a:rPr lang="fr-FR" b="1" dirty="0"/>
              <a:t>:</a:t>
            </a:r>
            <a:r>
              <a:rPr lang="fr-FR" dirty="0"/>
              <a:t> Groupes se concentrant sur la création d'États islamiques dans des régions spécifiques. Exemple : I</a:t>
            </a:r>
            <a:r>
              <a:rPr lang="fr-FR" dirty="0" smtClean="0"/>
              <a:t>ran ou État islamique avec le califat créé en 2014 (Daech, IS, ISIS</a:t>
            </a:r>
            <a:r>
              <a:rPr lang="fr-FR" dirty="0"/>
              <a:t>/ISIL</a:t>
            </a:r>
            <a:r>
              <a:rPr lang="fr-FR" dirty="0" smtClean="0"/>
              <a:t>) ou les talibans d’Afghanistan.</a:t>
            </a:r>
            <a:endParaRPr lang="fr-FR" dirty="0"/>
          </a:p>
          <a:p>
            <a:r>
              <a:rPr lang="fr-FR" dirty="0" smtClean="0"/>
              <a:t> </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Mouvements mondialistes/mouvements </a:t>
            </a:r>
            <a:r>
              <a:rPr lang="fr-FR" dirty="0" err="1" smtClean="0"/>
              <a:t>localistes</a:t>
            </a:r>
            <a:endParaRPr dirty="0"/>
          </a:p>
        </p:txBody>
      </p:sp>
    </p:spTree>
    <p:extLst>
      <p:ext uri="{BB962C8B-B14F-4D97-AF65-F5344CB8AC3E}">
        <p14:creationId xmlns:p14="http://schemas.microsoft.com/office/powerpoint/2010/main" val="70712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398209" y="2244927"/>
            <a:ext cx="6758784" cy="2447861"/>
          </a:xfrm>
          <a:prstGeom prst="rect">
            <a:avLst/>
          </a:prstGeom>
        </p:spPr>
        <p:txBody>
          <a:bodyPr spcFirstLastPara="1" wrap="square" lIns="91425" tIns="91425" rIns="91425" bIns="91425" anchor="t" anchorCtr="0">
            <a:noAutofit/>
          </a:bodyPr>
          <a:lstStyle/>
          <a:p>
            <a:r>
              <a:rPr lang="fr-FR" dirty="0" smtClean="0"/>
              <a:t>Ces classifications ne sont pas exhaustives. </a:t>
            </a:r>
            <a:r>
              <a:rPr lang="fr-FR" dirty="0"/>
              <a:t>L</a:t>
            </a:r>
            <a:r>
              <a:rPr lang="fr-FR" dirty="0" smtClean="0"/>
              <a:t>a </a:t>
            </a:r>
            <a:r>
              <a:rPr lang="fr-FR" dirty="0"/>
              <a:t>situation des mouvements </a:t>
            </a:r>
            <a:r>
              <a:rPr lang="fr-FR" dirty="0" err="1"/>
              <a:t>jihadistes</a:t>
            </a:r>
            <a:r>
              <a:rPr lang="fr-FR" dirty="0"/>
              <a:t> est en constante évolution. </a:t>
            </a:r>
            <a:r>
              <a:rPr lang="fr-FR" dirty="0" smtClean="0"/>
              <a:t>On voit </a:t>
            </a:r>
            <a:r>
              <a:rPr lang="fr-FR" dirty="0"/>
              <a:t>que tous les groupes </a:t>
            </a:r>
            <a:r>
              <a:rPr lang="fr-FR" dirty="0" smtClean="0"/>
              <a:t>radicaux ne </a:t>
            </a:r>
            <a:r>
              <a:rPr lang="fr-FR" dirty="0"/>
              <a:t>sont pas nécessairement engagés dans des </a:t>
            </a:r>
            <a:r>
              <a:rPr lang="fr-FR" dirty="0" smtClean="0"/>
              <a:t>activités violentes, voire </a:t>
            </a:r>
            <a:r>
              <a:rPr lang="fr-FR" dirty="0"/>
              <a:t>terroristes, bien que bon nombre d'entre eux le soient.</a:t>
            </a:r>
          </a:p>
          <a:p>
            <a:r>
              <a:rPr lang="fr-FR" dirty="0" smtClean="0"/>
              <a:t> </a:t>
            </a:r>
            <a:endParaRPr lang="fr-FR" dirty="0"/>
          </a:p>
        </p:txBody>
      </p:sp>
      <p:sp>
        <p:nvSpPr>
          <p:cNvPr id="433" name="Google Shape;433;p44"/>
          <p:cNvSpPr txBox="1">
            <a:spLocks noGrp="1"/>
          </p:cNvSpPr>
          <p:nvPr>
            <p:ph type="title"/>
          </p:nvPr>
        </p:nvSpPr>
        <p:spPr>
          <a:xfrm>
            <a:off x="236772" y="398241"/>
            <a:ext cx="7049369" cy="195430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Remarques sur ces classifications</a:t>
            </a:r>
            <a:endParaRPr dirty="0"/>
          </a:p>
        </p:txBody>
      </p:sp>
    </p:spTree>
    <p:extLst>
      <p:ext uri="{BB962C8B-B14F-4D97-AF65-F5344CB8AC3E}">
        <p14:creationId xmlns:p14="http://schemas.microsoft.com/office/powerpoint/2010/main" val="72537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9"/>
          <p:cNvSpPr/>
          <p:nvPr/>
        </p:nvSpPr>
        <p:spPr>
          <a:xfrm>
            <a:off x="2189594" y="2139628"/>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9"/>
          <p:cNvSpPr txBox="1">
            <a:spLocks noGrp="1"/>
          </p:cNvSpPr>
          <p:nvPr>
            <p:ph type="title"/>
          </p:nvPr>
        </p:nvSpPr>
        <p:spPr>
          <a:xfrm>
            <a:off x="3955158" y="1720932"/>
            <a:ext cx="440061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11 Scénarios possibles</a:t>
            </a:r>
            <a:endParaRPr dirty="0"/>
          </a:p>
        </p:txBody>
      </p:sp>
      <p:sp>
        <p:nvSpPr>
          <p:cNvPr id="466" name="Google Shape;466;p49"/>
          <p:cNvSpPr txBox="1">
            <a:spLocks noGrp="1"/>
          </p:cNvSpPr>
          <p:nvPr>
            <p:ph type="subTitle" idx="1"/>
          </p:nvPr>
        </p:nvSpPr>
        <p:spPr>
          <a:xfrm>
            <a:off x="3966300" y="3105597"/>
            <a:ext cx="31641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Quels futuribles sont actuellement pensables ?</a:t>
            </a:r>
            <a:endParaRPr dirty="0"/>
          </a:p>
        </p:txBody>
      </p:sp>
      <p:sp>
        <p:nvSpPr>
          <p:cNvPr id="467" name="Google Shape;467;p49"/>
          <p:cNvSpPr txBox="1">
            <a:spLocks noGrp="1"/>
          </p:cNvSpPr>
          <p:nvPr>
            <p:ph type="title" idx="2"/>
          </p:nvPr>
        </p:nvSpPr>
        <p:spPr>
          <a:xfrm>
            <a:off x="2013599" y="2398216"/>
            <a:ext cx="1952700" cy="10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42"/>
          <p:cNvSpPr txBox="1">
            <a:spLocks noGrp="1"/>
          </p:cNvSpPr>
          <p:nvPr>
            <p:ph type="subTitle" idx="1"/>
          </p:nvPr>
        </p:nvSpPr>
        <p:spPr>
          <a:xfrm>
            <a:off x="668660" y="1025790"/>
            <a:ext cx="6773548" cy="3919990"/>
          </a:xfrm>
          <a:prstGeom prst="rect">
            <a:avLst/>
          </a:prstGeom>
        </p:spPr>
        <p:txBody>
          <a:bodyPr spcFirstLastPara="1" wrap="square" lIns="91425" tIns="91425" rIns="91425" bIns="91425" anchor="t" anchorCtr="0">
            <a:noAutofit/>
          </a:bodyPr>
          <a:lstStyle/>
          <a:p>
            <a:pPr marL="0" lvl="0" indent="0">
              <a:spcAft>
                <a:spcPts val="1600"/>
              </a:spcAft>
              <a:buClr>
                <a:srgbClr val="000000"/>
              </a:buClr>
              <a:buSzPts val="935"/>
            </a:pPr>
            <a:r>
              <a:rPr lang="fr-FR" dirty="0" smtClean="0"/>
              <a:t>Les mouvements islamistes, ceux qui veulent mêler islam et politique, ont des </a:t>
            </a:r>
            <a:r>
              <a:rPr lang="fr-FR" dirty="0"/>
              <a:t>objectifs, le plus souvent </a:t>
            </a:r>
            <a:r>
              <a:rPr lang="fr-FR" dirty="0" smtClean="0"/>
              <a:t>contradictoires</a:t>
            </a:r>
            <a:r>
              <a:rPr lang="fr-FR" dirty="0"/>
              <a:t> </a:t>
            </a:r>
            <a:r>
              <a:rPr lang="fr-FR" dirty="0" smtClean="0"/>
              <a:t>qui correspondent à des situations spécifiques</a:t>
            </a:r>
            <a:r>
              <a:rPr lang="fr-FR" dirty="0"/>
              <a:t> </a:t>
            </a:r>
            <a:r>
              <a:rPr lang="fr-FR" dirty="0" smtClean="0"/>
              <a:t>très diverses.</a:t>
            </a:r>
          </a:p>
          <a:p>
            <a:pPr marL="0" lvl="0" indent="0" algn="l" rtl="0">
              <a:spcBef>
                <a:spcPts val="0"/>
              </a:spcBef>
              <a:spcAft>
                <a:spcPts val="1600"/>
              </a:spcAft>
              <a:buClr>
                <a:srgbClr val="000000"/>
              </a:buClr>
              <a:buSzPts val="935"/>
              <a:buFont typeface="Arial"/>
              <a:buNone/>
            </a:pPr>
            <a:r>
              <a:rPr lang="fr-FR" dirty="0" smtClean="0"/>
              <a:t>Ces militants se créent donc des ennemis particuliers, le plus souvent musulmans puisque leurs principales victimes sont musulmanes.</a:t>
            </a:r>
          </a:p>
          <a:p>
            <a:pPr marL="0" lvl="0" indent="0" algn="l" rtl="0">
              <a:spcBef>
                <a:spcPts val="0"/>
              </a:spcBef>
              <a:spcAft>
                <a:spcPts val="1600"/>
              </a:spcAft>
              <a:buClr>
                <a:srgbClr val="000000"/>
              </a:buClr>
              <a:buSzPts val="935"/>
              <a:buFont typeface="Arial"/>
              <a:buNone/>
            </a:pPr>
            <a:r>
              <a:rPr lang="fr-FR" dirty="0" smtClean="0"/>
              <a:t>Vers quels avenirs vont-ils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 classement des futuribles</a:t>
            </a:r>
            <a:endParaRPr dirty="0"/>
          </a:p>
        </p:txBody>
      </p:sp>
      <p:sp>
        <p:nvSpPr>
          <p:cNvPr id="439" name="Google Shape;439;p45"/>
          <p:cNvSpPr txBox="1">
            <a:spLocks noGrp="1"/>
          </p:cNvSpPr>
          <p:nvPr>
            <p:ph type="subTitle" idx="1"/>
          </p:nvPr>
        </p:nvSpPr>
        <p:spPr>
          <a:xfrm>
            <a:off x="1459475" y="1370699"/>
            <a:ext cx="6305823" cy="2761923"/>
          </a:xfrm>
          <a:prstGeom prst="rect">
            <a:avLst/>
          </a:prstGeom>
        </p:spPr>
        <p:txBody>
          <a:bodyPr spcFirstLastPara="1" wrap="square" lIns="91425" tIns="91425" rIns="91425" bIns="91425" anchor="t" anchorCtr="0">
            <a:noAutofit/>
          </a:bodyPr>
          <a:lstStyle/>
          <a:p>
            <a:r>
              <a:rPr lang="fr-FR" dirty="0" smtClean="0"/>
              <a:t>Selon la capacité de puissance des mouvements islamistes et selon la volonté de leurs dirigeants, on peut voir se développer dans le futur des conquêtes d’Etat (comme en </a:t>
            </a:r>
            <a:r>
              <a:rPr lang="fr-FR" dirty="0"/>
              <a:t>I</a:t>
            </a:r>
            <a:r>
              <a:rPr lang="fr-FR" dirty="0" smtClean="0"/>
              <a:t>ran ou au Soudan), des conquêtes de fiefs (comme en Syrie), des présences locales violentes avec ou sans enracinement territorial, mais aussi des intégrations dans des jeux politiques démocratiques ou des retraits dans les domaines de la charité ou des médias. On peut enfin imaginer la disparition de ces mouvements alors que les islamistes pensent l’inverse.</a:t>
            </a:r>
            <a:endParaRPr lang="fr-FR" dirty="0"/>
          </a:p>
          <a:p>
            <a:r>
              <a:rPr lang="fr-FR" dirty="0" smtClean="0"/>
              <a:t>Ceci permet d’élaborer 11 principaux scénarios ou futuribles allant des plus violents aux moins violents</a:t>
            </a:r>
            <a:r>
              <a:rPr lang="fr-FR" dirty="0"/>
              <a:t> :</a:t>
            </a:r>
          </a:p>
          <a:p>
            <a:pPr marL="0" lvl="0" indent="0" algn="l" rtl="0">
              <a:spcBef>
                <a:spcPts val="0"/>
              </a:spcBef>
              <a:spcAft>
                <a:spcPts val="0"/>
              </a:spcAft>
              <a:buClr>
                <a:srgbClr val="1A1A1A"/>
              </a:buClr>
              <a:buSzPts val="1100"/>
              <a:buFont typeface="Arial"/>
              <a:buNone/>
            </a:pPr>
            <a:endParaRPr dirty="0">
              <a:solidFill>
                <a:schemeClr val="lt2"/>
              </a:solidFill>
            </a:endParaRPr>
          </a:p>
        </p:txBody>
      </p:sp>
    </p:spTree>
    <p:extLst>
      <p:ext uri="{BB962C8B-B14F-4D97-AF65-F5344CB8AC3E}">
        <p14:creationId xmlns:p14="http://schemas.microsoft.com/office/powerpoint/2010/main" val="359182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1</a:t>
            </a:r>
            <a:endParaRPr dirty="0"/>
          </a:p>
        </p:txBody>
      </p:sp>
      <p:sp>
        <p:nvSpPr>
          <p:cNvPr id="473" name="Google Shape;473;p50"/>
          <p:cNvSpPr txBox="1">
            <a:spLocks noGrp="1"/>
          </p:cNvSpPr>
          <p:nvPr>
            <p:ph type="subTitle" idx="1"/>
          </p:nvPr>
        </p:nvSpPr>
        <p:spPr>
          <a:xfrm>
            <a:off x="1336924" y="1256551"/>
            <a:ext cx="671804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La création d’une Internationale islamiste</a:t>
            </a:r>
            <a:endParaRPr dirty="0"/>
          </a:p>
        </p:txBody>
      </p:sp>
      <p:sp>
        <p:nvSpPr>
          <p:cNvPr id="474" name="Google Shape;474;p50"/>
          <p:cNvSpPr txBox="1">
            <a:spLocks noGrp="1"/>
          </p:cNvSpPr>
          <p:nvPr>
            <p:ph type="subTitle" idx="2"/>
          </p:nvPr>
        </p:nvSpPr>
        <p:spPr>
          <a:xfrm>
            <a:off x="1102962" y="2430978"/>
            <a:ext cx="725281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Des liens peuvent se nouer avec des mouvements</a:t>
            </a:r>
            <a:endParaRPr dirty="0"/>
          </a:p>
        </p:txBody>
      </p:sp>
      <p:sp>
        <p:nvSpPr>
          <p:cNvPr id="475" name="Google Shape;475;p50"/>
          <p:cNvSpPr txBox="1">
            <a:spLocks noGrp="1"/>
          </p:cNvSpPr>
          <p:nvPr>
            <p:ph type="subTitle" idx="3"/>
          </p:nvPr>
        </p:nvSpPr>
        <p:spPr>
          <a:xfrm>
            <a:off x="924704" y="1978391"/>
            <a:ext cx="788784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Certains mouvements, comme jadis al-Qaïda, constatant que les stratégies locales ou nationales échouent, peuvent chercher à étendre leur influence au-delà des frontières</a:t>
            </a:r>
            <a:endParaRPr dirty="0"/>
          </a:p>
        </p:txBody>
      </p:sp>
      <p:sp>
        <p:nvSpPr>
          <p:cNvPr id="476" name="Google Shape;476;p50"/>
          <p:cNvSpPr txBox="1">
            <a:spLocks noGrp="1"/>
          </p:cNvSpPr>
          <p:nvPr>
            <p:ph type="subTitle" idx="4"/>
          </p:nvPr>
        </p:nvSpPr>
        <p:spPr>
          <a:xfrm>
            <a:off x="1335314" y="2785226"/>
            <a:ext cx="668382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a:t>
            </a:r>
            <a:r>
              <a:rPr lang="fr-FR" dirty="0" smtClean="0"/>
              <a:t>onsidérés comme « analogues » attirant des militants venus du monde entier</a:t>
            </a:r>
            <a:endParaRPr dirty="0"/>
          </a:p>
        </p:txBody>
      </p:sp>
      <p:sp>
        <p:nvSpPr>
          <p:cNvPr id="477" name="Google Shape;477;p50"/>
          <p:cNvSpPr txBox="1">
            <a:spLocks noGrp="1"/>
          </p:cNvSpPr>
          <p:nvPr>
            <p:ph type="subTitle" idx="5"/>
          </p:nvPr>
        </p:nvSpPr>
        <p:spPr>
          <a:xfrm>
            <a:off x="2960411" y="3126420"/>
            <a:ext cx="32220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Il en résulterait</a:t>
            </a:r>
            <a:endParaRPr dirty="0"/>
          </a:p>
        </p:txBody>
      </p:sp>
      <p:sp>
        <p:nvSpPr>
          <p:cNvPr id="478" name="Google Shape;478;p50"/>
          <p:cNvSpPr txBox="1">
            <a:spLocks noGrp="1"/>
          </p:cNvSpPr>
          <p:nvPr>
            <p:ph type="subTitle" idx="6"/>
          </p:nvPr>
        </p:nvSpPr>
        <p:spPr>
          <a:xfrm>
            <a:off x="1069540" y="3592060"/>
            <a:ext cx="735307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d</a:t>
            </a:r>
            <a:r>
              <a:rPr lang="fr-FR" dirty="0" smtClean="0"/>
              <a:t>es collaborations transnationales ou des coordinations d’action à l’échelle planétaire de tous les musulmans chiites ou sunnites (hanafites, malékites, chaféites, etc.)</a:t>
            </a:r>
            <a:endParaRPr dirty="0"/>
          </a:p>
        </p:txBody>
      </p:sp>
    </p:spTree>
    <p:extLst>
      <p:ext uri="{BB962C8B-B14F-4D97-AF65-F5344CB8AC3E}">
        <p14:creationId xmlns:p14="http://schemas.microsoft.com/office/powerpoint/2010/main" val="345044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2</a:t>
            </a:r>
            <a:endParaRPr dirty="0"/>
          </a:p>
        </p:txBody>
      </p:sp>
      <p:sp>
        <p:nvSpPr>
          <p:cNvPr id="473" name="Google Shape;473;p50"/>
          <p:cNvSpPr txBox="1">
            <a:spLocks noGrp="1"/>
          </p:cNvSpPr>
          <p:nvPr>
            <p:ph type="subTitle" idx="1"/>
          </p:nvPr>
        </p:nvSpPr>
        <p:spPr>
          <a:xfrm>
            <a:off x="846718" y="1078325"/>
            <a:ext cx="7698452"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radicalisation accrue face à des cadres étatiques</a:t>
            </a:r>
            <a:endParaRPr dirty="0"/>
          </a:p>
        </p:txBody>
      </p:sp>
      <p:sp>
        <p:nvSpPr>
          <p:cNvPr id="474" name="Google Shape;474;p50"/>
          <p:cNvSpPr txBox="1">
            <a:spLocks noGrp="1"/>
          </p:cNvSpPr>
          <p:nvPr>
            <p:ph type="subTitle" idx="2"/>
          </p:nvPr>
        </p:nvSpPr>
        <p:spPr>
          <a:xfrm>
            <a:off x="902423" y="2074525"/>
            <a:ext cx="7743016"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Des mouvements peuvent alors choisir la stratégie d’une plus grande violence contre les gouvernements</a:t>
            </a:r>
            <a:endParaRPr dirty="0"/>
          </a:p>
        </p:txBody>
      </p:sp>
      <p:sp>
        <p:nvSpPr>
          <p:cNvPr id="475" name="Google Shape;475;p50"/>
          <p:cNvSpPr txBox="1">
            <a:spLocks noGrp="1"/>
          </p:cNvSpPr>
          <p:nvPr>
            <p:ph type="subTitle" idx="3"/>
          </p:nvPr>
        </p:nvSpPr>
        <p:spPr>
          <a:xfrm>
            <a:off x="841829" y="1655355"/>
            <a:ext cx="777239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Dans des situations de crise (Etats faillis ou absents) ou de faiblesse persistante des Etats (qui doivent aussi financer la transition écologique), ces mouvements peuvent gagner en popularité.</a:t>
            </a:r>
            <a:endParaRPr dirty="0"/>
          </a:p>
        </p:txBody>
      </p:sp>
      <p:sp>
        <p:nvSpPr>
          <p:cNvPr id="476" name="Google Shape;476;p50"/>
          <p:cNvSpPr txBox="1">
            <a:spLocks noGrp="1"/>
          </p:cNvSpPr>
          <p:nvPr>
            <p:ph type="subTitle" idx="4"/>
          </p:nvPr>
        </p:nvSpPr>
        <p:spPr>
          <a:xfrm>
            <a:off x="580572" y="2891722"/>
            <a:ext cx="8200571"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Cela peut aussi résulter d’une augmentation de la répression sans négociation, sans proposer de projet politique, d’une instabilité politique ou économique ou de conflits régionaux ou de modes de vie</a:t>
            </a:r>
            <a:endParaRPr dirty="0"/>
          </a:p>
        </p:txBody>
      </p:sp>
      <p:sp>
        <p:nvSpPr>
          <p:cNvPr id="477" name="Google Shape;477;p50"/>
          <p:cNvSpPr txBox="1">
            <a:spLocks noGrp="1"/>
          </p:cNvSpPr>
          <p:nvPr>
            <p:ph type="subTitle" idx="5"/>
          </p:nvPr>
        </p:nvSpPr>
        <p:spPr>
          <a:xfrm>
            <a:off x="1080680" y="3226673"/>
            <a:ext cx="7308515"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On verra alors des formes de violence plus fortes</a:t>
            </a:r>
            <a:endParaRPr dirty="0"/>
          </a:p>
        </p:txBody>
      </p:sp>
      <p:sp>
        <p:nvSpPr>
          <p:cNvPr id="478" name="Google Shape;478;p50"/>
          <p:cNvSpPr txBox="1">
            <a:spLocks noGrp="1"/>
          </p:cNvSpPr>
          <p:nvPr>
            <p:ph type="subTitle" idx="6"/>
          </p:nvPr>
        </p:nvSpPr>
        <p:spPr>
          <a:xfrm>
            <a:off x="268514" y="3711722"/>
            <a:ext cx="8679543"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Cela pourrait aller jusqu’aux crimes de guerre, aux tentatives de coup d’Etat, voire de suicides collectifs.</a:t>
            </a:r>
            <a:endParaRPr dirty="0"/>
          </a:p>
        </p:txBody>
      </p:sp>
    </p:spTree>
    <p:extLst>
      <p:ext uri="{BB962C8B-B14F-4D97-AF65-F5344CB8AC3E}">
        <p14:creationId xmlns:p14="http://schemas.microsoft.com/office/powerpoint/2010/main" val="48199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3</a:t>
            </a:r>
            <a:endParaRPr dirty="0"/>
          </a:p>
        </p:txBody>
      </p:sp>
      <p:sp>
        <p:nvSpPr>
          <p:cNvPr id="473" name="Google Shape;473;p50"/>
          <p:cNvSpPr txBox="1">
            <a:spLocks noGrp="1"/>
          </p:cNvSpPr>
          <p:nvPr>
            <p:ph type="subTitle" idx="1"/>
          </p:nvPr>
        </p:nvSpPr>
        <p:spPr>
          <a:xfrm>
            <a:off x="646179" y="1078325"/>
            <a:ext cx="7976978"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 choix stratégique lié aux seuls conflits locaux</a:t>
            </a:r>
            <a:endParaRPr dirty="0"/>
          </a:p>
        </p:txBody>
      </p:sp>
      <p:sp>
        <p:nvSpPr>
          <p:cNvPr id="474" name="Google Shape;474;p50"/>
          <p:cNvSpPr txBox="1">
            <a:spLocks noGrp="1"/>
          </p:cNvSpPr>
          <p:nvPr>
            <p:ph type="subTitle" idx="2"/>
          </p:nvPr>
        </p:nvSpPr>
        <p:spPr>
          <a:xfrm>
            <a:off x="1893975" y="2074525"/>
            <a:ext cx="5615079"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En optant pour les uns contre les autres</a:t>
            </a:r>
            <a:endParaRPr dirty="0"/>
          </a:p>
        </p:txBody>
      </p:sp>
      <p:sp>
        <p:nvSpPr>
          <p:cNvPr id="475" name="Google Shape;475;p50"/>
          <p:cNvSpPr txBox="1">
            <a:spLocks noGrp="1"/>
          </p:cNvSpPr>
          <p:nvPr>
            <p:ph type="subTitle" idx="3"/>
          </p:nvPr>
        </p:nvSpPr>
        <p:spPr>
          <a:xfrm>
            <a:off x="980410" y="1655355"/>
            <a:ext cx="756475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Les mouvements islamistes peuvent se focaliser sur les zones où existent des tensions ethniques, religieuses ou de modes de vie (nomades face à des cultivateurs sédentaires)</a:t>
            </a:r>
            <a:endParaRPr dirty="0"/>
          </a:p>
        </p:txBody>
      </p:sp>
      <p:sp>
        <p:nvSpPr>
          <p:cNvPr id="476" name="Google Shape;476;p50"/>
          <p:cNvSpPr txBox="1">
            <a:spLocks noGrp="1"/>
          </p:cNvSpPr>
          <p:nvPr>
            <p:ph type="subTitle" idx="4"/>
          </p:nvPr>
        </p:nvSpPr>
        <p:spPr>
          <a:xfrm>
            <a:off x="1381488" y="2529025"/>
            <a:ext cx="680716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Ces mouvements peuvent exploiter ces conflits (cas de l’Afrique sahélienne)</a:t>
            </a:r>
            <a:endParaRPr dirty="0"/>
          </a:p>
        </p:txBody>
      </p:sp>
      <p:sp>
        <p:nvSpPr>
          <p:cNvPr id="477" name="Google Shape;477;p50"/>
          <p:cNvSpPr txBox="1">
            <a:spLocks noGrp="1"/>
          </p:cNvSpPr>
          <p:nvPr>
            <p:ph type="subTitle" idx="5"/>
          </p:nvPr>
        </p:nvSpPr>
        <p:spPr>
          <a:xfrm>
            <a:off x="2949270" y="2970472"/>
            <a:ext cx="32220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En conséquence</a:t>
            </a:r>
            <a:endParaRPr dirty="0"/>
          </a:p>
        </p:txBody>
      </p:sp>
      <p:sp>
        <p:nvSpPr>
          <p:cNvPr id="478" name="Google Shape;478;p50"/>
          <p:cNvSpPr txBox="1">
            <a:spLocks noGrp="1"/>
          </p:cNvSpPr>
          <p:nvPr>
            <p:ph type="subTitle" idx="6"/>
          </p:nvPr>
        </p:nvSpPr>
        <p:spPr>
          <a:xfrm>
            <a:off x="1069540" y="3592060"/>
            <a:ext cx="735307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De tels mouvements islamistes peuvent espérer motiver leurs partisans, leur faire accepter la mort, accroître leur influence, éventuellement réaliser un jour leurs objectifs.</a:t>
            </a:r>
            <a:endParaRPr dirty="0"/>
          </a:p>
        </p:txBody>
      </p:sp>
    </p:spTree>
    <p:extLst>
      <p:ext uri="{BB962C8B-B14F-4D97-AF65-F5344CB8AC3E}">
        <p14:creationId xmlns:p14="http://schemas.microsoft.com/office/powerpoint/2010/main" val="82609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4</a:t>
            </a:r>
            <a:endParaRPr dirty="0"/>
          </a:p>
        </p:txBody>
      </p:sp>
      <p:sp>
        <p:nvSpPr>
          <p:cNvPr id="473" name="Google Shape;473;p50"/>
          <p:cNvSpPr txBox="1">
            <a:spLocks noGrp="1"/>
          </p:cNvSpPr>
          <p:nvPr>
            <p:ph type="subTitle" idx="1"/>
          </p:nvPr>
        </p:nvSpPr>
        <p:spPr>
          <a:xfrm>
            <a:off x="701886" y="1078325"/>
            <a:ext cx="8032682"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opposition politique non violente hors système</a:t>
            </a:r>
            <a:endParaRPr dirty="0"/>
          </a:p>
        </p:txBody>
      </p:sp>
      <p:sp>
        <p:nvSpPr>
          <p:cNvPr id="474" name="Google Shape;474;p50"/>
          <p:cNvSpPr txBox="1">
            <a:spLocks noGrp="1"/>
          </p:cNvSpPr>
          <p:nvPr>
            <p:ph type="subTitle" idx="2"/>
          </p:nvPr>
        </p:nvSpPr>
        <p:spPr>
          <a:xfrm>
            <a:off x="902423" y="2074525"/>
            <a:ext cx="7743016"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Divers outils peuv</a:t>
            </a:r>
            <a:r>
              <a:rPr lang="fr-FR" dirty="0"/>
              <a:t>e</a:t>
            </a:r>
            <a:r>
              <a:rPr lang="fr-FR" dirty="0" smtClean="0"/>
              <a:t>nt alors être choisis</a:t>
            </a:r>
            <a:endParaRPr dirty="0"/>
          </a:p>
        </p:txBody>
      </p:sp>
      <p:sp>
        <p:nvSpPr>
          <p:cNvPr id="475" name="Google Shape;475;p50"/>
          <p:cNvSpPr txBox="1">
            <a:spLocks noGrp="1"/>
          </p:cNvSpPr>
          <p:nvPr>
            <p:ph type="subTitle" idx="3"/>
          </p:nvPr>
        </p:nvSpPr>
        <p:spPr>
          <a:xfrm>
            <a:off x="1336924" y="1655355"/>
            <a:ext cx="6896297"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 choix est de s’opposer aux systèmes établis en fonction d’un islam politique idéal.</a:t>
            </a:r>
            <a:endParaRPr dirty="0"/>
          </a:p>
        </p:txBody>
      </p:sp>
      <p:sp>
        <p:nvSpPr>
          <p:cNvPr id="476" name="Google Shape;476;p50"/>
          <p:cNvSpPr txBox="1">
            <a:spLocks noGrp="1"/>
          </p:cNvSpPr>
          <p:nvPr>
            <p:ph type="subTitle" idx="4"/>
          </p:nvPr>
        </p:nvSpPr>
        <p:spPr>
          <a:xfrm>
            <a:off x="1192091" y="2607000"/>
            <a:ext cx="7085694"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Par la manifestation, la grève, des formes de contestation</a:t>
            </a:r>
            <a:endParaRPr dirty="0"/>
          </a:p>
        </p:txBody>
      </p:sp>
      <p:sp>
        <p:nvSpPr>
          <p:cNvPr id="477" name="Google Shape;477;p50"/>
          <p:cNvSpPr txBox="1">
            <a:spLocks noGrp="1"/>
          </p:cNvSpPr>
          <p:nvPr>
            <p:ph type="subTitle" idx="5"/>
          </p:nvPr>
        </p:nvSpPr>
        <p:spPr>
          <a:xfrm>
            <a:off x="1091821" y="3070725"/>
            <a:ext cx="7308515"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On exprime ainsi des mécontentements</a:t>
            </a:r>
            <a:endParaRPr dirty="0"/>
          </a:p>
        </p:txBody>
      </p:sp>
      <p:sp>
        <p:nvSpPr>
          <p:cNvPr id="478" name="Google Shape;478;p50"/>
          <p:cNvSpPr txBox="1">
            <a:spLocks noGrp="1"/>
          </p:cNvSpPr>
          <p:nvPr>
            <p:ph type="subTitle" idx="6"/>
          </p:nvPr>
        </p:nvSpPr>
        <p:spPr>
          <a:xfrm>
            <a:off x="1403770" y="3592060"/>
            <a:ext cx="679602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A cette occasion des programmes politiques alternatifs peuvent apparaître</a:t>
            </a:r>
            <a:endParaRPr dirty="0"/>
          </a:p>
        </p:txBody>
      </p:sp>
    </p:spTree>
    <p:extLst>
      <p:ext uri="{BB962C8B-B14F-4D97-AF65-F5344CB8AC3E}">
        <p14:creationId xmlns:p14="http://schemas.microsoft.com/office/powerpoint/2010/main" val="425573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5</a:t>
            </a:r>
            <a:endParaRPr dirty="0"/>
          </a:p>
        </p:txBody>
      </p:sp>
      <p:sp>
        <p:nvSpPr>
          <p:cNvPr id="473" name="Google Shape;473;p50"/>
          <p:cNvSpPr txBox="1">
            <a:spLocks noGrp="1"/>
          </p:cNvSpPr>
          <p:nvPr>
            <p:ph type="subTitle" idx="1"/>
          </p:nvPr>
        </p:nvSpPr>
        <p:spPr>
          <a:xfrm>
            <a:off x="1080680" y="1078325"/>
            <a:ext cx="7653887"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simple collaboration avec des gouvernements</a:t>
            </a:r>
            <a:endParaRPr dirty="0"/>
          </a:p>
        </p:txBody>
      </p:sp>
      <p:sp>
        <p:nvSpPr>
          <p:cNvPr id="474" name="Google Shape;474;p50"/>
          <p:cNvSpPr txBox="1">
            <a:spLocks noGrp="1"/>
          </p:cNvSpPr>
          <p:nvPr>
            <p:ph type="subTitle" idx="2"/>
          </p:nvPr>
        </p:nvSpPr>
        <p:spPr>
          <a:xfrm>
            <a:off x="902423" y="2074525"/>
            <a:ext cx="7743016"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Il peut être choisi des formules d’armistice</a:t>
            </a:r>
            <a:endParaRPr dirty="0"/>
          </a:p>
        </p:txBody>
      </p:sp>
      <p:sp>
        <p:nvSpPr>
          <p:cNvPr id="475" name="Google Shape;475;p50"/>
          <p:cNvSpPr txBox="1">
            <a:spLocks noGrp="1"/>
          </p:cNvSpPr>
          <p:nvPr>
            <p:ph type="subTitle" idx="3"/>
          </p:nvPr>
        </p:nvSpPr>
        <p:spPr>
          <a:xfrm>
            <a:off x="907144" y="1655355"/>
            <a:ext cx="732607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Pour éviter la confrontation directe qui amène des mesures de répression, voire la mort</a:t>
            </a:r>
            <a:endParaRPr dirty="0"/>
          </a:p>
        </p:txBody>
      </p:sp>
      <p:sp>
        <p:nvSpPr>
          <p:cNvPr id="476" name="Google Shape;476;p50"/>
          <p:cNvSpPr txBox="1">
            <a:spLocks noGrp="1"/>
          </p:cNvSpPr>
          <p:nvPr>
            <p:ph type="subTitle" idx="4"/>
          </p:nvPr>
        </p:nvSpPr>
        <p:spPr>
          <a:xfrm>
            <a:off x="449944" y="2607000"/>
            <a:ext cx="825137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Des formes diverses de coopération ou d’associations aux pouvoirs établis peuvent exister face à des ennemis communs (les mouvements modernistes de l’islam critique, les laïques, voire les athées</a:t>
            </a:r>
            <a:endParaRPr dirty="0"/>
          </a:p>
        </p:txBody>
      </p:sp>
      <p:sp>
        <p:nvSpPr>
          <p:cNvPr id="477" name="Google Shape;477;p50"/>
          <p:cNvSpPr txBox="1">
            <a:spLocks noGrp="1"/>
          </p:cNvSpPr>
          <p:nvPr>
            <p:ph type="subTitle" idx="5"/>
          </p:nvPr>
        </p:nvSpPr>
        <p:spPr>
          <a:xfrm>
            <a:off x="1091821" y="3070725"/>
            <a:ext cx="7308515"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L’Etat tolère éventuellement des fiefs islamistes</a:t>
            </a:r>
            <a:endParaRPr dirty="0"/>
          </a:p>
        </p:txBody>
      </p:sp>
      <p:sp>
        <p:nvSpPr>
          <p:cNvPr id="478" name="Google Shape;478;p50"/>
          <p:cNvSpPr txBox="1">
            <a:spLocks noGrp="1"/>
          </p:cNvSpPr>
          <p:nvPr>
            <p:ph type="subTitle" idx="6"/>
          </p:nvPr>
        </p:nvSpPr>
        <p:spPr>
          <a:xfrm>
            <a:off x="805543" y="3606574"/>
            <a:ext cx="7822427"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Les islamistes existent alors dans le cadre des institutions politiques pluralistes où existent des oppositions. Ils font entendre leur voix (islamiser la modernité pour éviter de moderniser l’islam).</a:t>
            </a:r>
            <a:endParaRPr dirty="0"/>
          </a:p>
        </p:txBody>
      </p:sp>
    </p:spTree>
    <p:extLst>
      <p:ext uri="{BB962C8B-B14F-4D97-AF65-F5344CB8AC3E}">
        <p14:creationId xmlns:p14="http://schemas.microsoft.com/office/powerpoint/2010/main" val="109026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6</a:t>
            </a:r>
            <a:endParaRPr dirty="0"/>
          </a:p>
        </p:txBody>
      </p:sp>
      <p:sp>
        <p:nvSpPr>
          <p:cNvPr id="473" name="Google Shape;473;p50"/>
          <p:cNvSpPr txBox="1">
            <a:spLocks noGrp="1"/>
          </p:cNvSpPr>
          <p:nvPr>
            <p:ph type="subTitle" idx="1"/>
          </p:nvPr>
        </p:nvSpPr>
        <p:spPr>
          <a:xfrm>
            <a:off x="1158667" y="1078325"/>
            <a:ext cx="702999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Scission des groupes islamistes existant</a:t>
            </a:r>
            <a:endParaRPr dirty="0"/>
          </a:p>
        </p:txBody>
      </p:sp>
      <p:sp>
        <p:nvSpPr>
          <p:cNvPr id="474" name="Google Shape;474;p50"/>
          <p:cNvSpPr txBox="1">
            <a:spLocks noGrp="1"/>
          </p:cNvSpPr>
          <p:nvPr>
            <p:ph type="subTitle" idx="2"/>
          </p:nvPr>
        </p:nvSpPr>
        <p:spPr>
          <a:xfrm>
            <a:off x="1893975" y="2074525"/>
            <a:ext cx="5615079"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Des divisions sont alors possibles</a:t>
            </a:r>
            <a:endParaRPr dirty="0"/>
          </a:p>
        </p:txBody>
      </p:sp>
      <p:sp>
        <p:nvSpPr>
          <p:cNvPr id="475" name="Google Shape;475;p50"/>
          <p:cNvSpPr txBox="1">
            <a:spLocks noGrp="1"/>
          </p:cNvSpPr>
          <p:nvPr>
            <p:ph type="subTitle" idx="3"/>
          </p:nvPr>
        </p:nvSpPr>
        <p:spPr>
          <a:xfrm>
            <a:off x="1715719" y="1655355"/>
            <a:ext cx="6216694"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Ce qui caractérise tous les groupes actuels sont des désaccords idéologiques (pas d’objectifs communs) ou stratégiques. </a:t>
            </a:r>
            <a:endParaRPr dirty="0"/>
          </a:p>
        </p:txBody>
      </p:sp>
      <p:sp>
        <p:nvSpPr>
          <p:cNvPr id="476" name="Google Shape;476;p50"/>
          <p:cNvSpPr txBox="1">
            <a:spLocks noGrp="1"/>
          </p:cNvSpPr>
          <p:nvPr>
            <p:ph type="subTitle" idx="4"/>
          </p:nvPr>
        </p:nvSpPr>
        <p:spPr>
          <a:xfrm>
            <a:off x="2127937" y="2529025"/>
            <a:ext cx="5247425"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Elles peuvent être naturelles (réactions à des catastrophes, défis internes, compétitions d’egos) ou provoquées</a:t>
            </a:r>
            <a:endParaRPr dirty="0"/>
          </a:p>
        </p:txBody>
      </p:sp>
      <p:sp>
        <p:nvSpPr>
          <p:cNvPr id="477" name="Google Shape;477;p50"/>
          <p:cNvSpPr txBox="1">
            <a:spLocks noGrp="1"/>
          </p:cNvSpPr>
          <p:nvPr>
            <p:ph type="subTitle" idx="5"/>
          </p:nvPr>
        </p:nvSpPr>
        <p:spPr>
          <a:xfrm>
            <a:off x="2949270" y="2970472"/>
            <a:ext cx="32220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En conséquence</a:t>
            </a:r>
            <a:endParaRPr dirty="0"/>
          </a:p>
        </p:txBody>
      </p:sp>
      <p:sp>
        <p:nvSpPr>
          <p:cNvPr id="478" name="Google Shape;478;p50"/>
          <p:cNvSpPr txBox="1">
            <a:spLocks noGrp="1"/>
          </p:cNvSpPr>
          <p:nvPr>
            <p:ph type="subTitle" idx="6"/>
          </p:nvPr>
        </p:nvSpPr>
        <p:spPr>
          <a:xfrm>
            <a:off x="297543" y="3592060"/>
            <a:ext cx="8505371"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De nouveaux groupes peuvent apparaître plus violents ou plus modérés que les groupes d’aujourd’hui, mais plus restreints. Des conflits peuvent se développer entre mouvements islamistes.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7</a:t>
            </a:r>
            <a:endParaRPr dirty="0"/>
          </a:p>
        </p:txBody>
      </p:sp>
      <p:sp>
        <p:nvSpPr>
          <p:cNvPr id="473" name="Google Shape;473;p50"/>
          <p:cNvSpPr txBox="1">
            <a:spLocks noGrp="1"/>
          </p:cNvSpPr>
          <p:nvPr>
            <p:ph type="subTitle" idx="1"/>
          </p:nvPr>
        </p:nvSpPr>
        <p:spPr>
          <a:xfrm>
            <a:off x="389936" y="1078325"/>
            <a:ext cx="8244361"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L’intégration politique, les islamistes formant des partis</a:t>
            </a:r>
            <a:endParaRPr dirty="0"/>
          </a:p>
        </p:txBody>
      </p:sp>
      <p:sp>
        <p:nvSpPr>
          <p:cNvPr id="474" name="Google Shape;474;p50"/>
          <p:cNvSpPr txBox="1">
            <a:spLocks noGrp="1"/>
          </p:cNvSpPr>
          <p:nvPr>
            <p:ph type="subTitle" idx="2"/>
          </p:nvPr>
        </p:nvSpPr>
        <p:spPr>
          <a:xfrm>
            <a:off x="902423" y="2074525"/>
            <a:ext cx="7743016"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Ceci impose d’adopter des positions plus pragmatiques</a:t>
            </a:r>
            <a:endParaRPr dirty="0"/>
          </a:p>
        </p:txBody>
      </p:sp>
      <p:sp>
        <p:nvSpPr>
          <p:cNvPr id="475" name="Google Shape;475;p50"/>
          <p:cNvSpPr txBox="1">
            <a:spLocks noGrp="1"/>
          </p:cNvSpPr>
          <p:nvPr>
            <p:ph type="subTitle" idx="3"/>
          </p:nvPr>
        </p:nvSpPr>
        <p:spPr>
          <a:xfrm>
            <a:off x="880141" y="1655355"/>
            <a:ext cx="767616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Des Etats peuvent être tentés de faire ce choix sur le modèle marocain (le PJD). Les islamistes vont alors participer aux processus électoraux démocratiques.</a:t>
            </a:r>
            <a:endParaRPr dirty="0"/>
          </a:p>
        </p:txBody>
      </p:sp>
      <p:sp>
        <p:nvSpPr>
          <p:cNvPr id="476" name="Google Shape;476;p50"/>
          <p:cNvSpPr txBox="1">
            <a:spLocks noGrp="1"/>
          </p:cNvSpPr>
          <p:nvPr>
            <p:ph type="subTitle" idx="4"/>
          </p:nvPr>
        </p:nvSpPr>
        <p:spPr>
          <a:xfrm>
            <a:off x="412218" y="2607000"/>
            <a:ext cx="854517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En échange du « pouvoir », les leaders, peu à peu plus âgés,  adopteront alors des positions plus modérées ou plus réalistes en proposant des mesures basées sur des valeurs qu’ils croient musulmanes</a:t>
            </a:r>
            <a:endParaRPr dirty="0"/>
          </a:p>
        </p:txBody>
      </p:sp>
      <p:sp>
        <p:nvSpPr>
          <p:cNvPr id="477" name="Google Shape;477;p50"/>
          <p:cNvSpPr txBox="1">
            <a:spLocks noGrp="1"/>
          </p:cNvSpPr>
          <p:nvPr>
            <p:ph type="subTitle" idx="5"/>
          </p:nvPr>
        </p:nvSpPr>
        <p:spPr>
          <a:xfrm>
            <a:off x="1091821" y="3070725"/>
            <a:ext cx="7308515"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On aura des réformes sociales plus conservatrices</a:t>
            </a:r>
            <a:endParaRPr dirty="0"/>
          </a:p>
        </p:txBody>
      </p:sp>
      <p:sp>
        <p:nvSpPr>
          <p:cNvPr id="478" name="Google Shape;478;p50"/>
          <p:cNvSpPr txBox="1">
            <a:spLocks noGrp="1"/>
          </p:cNvSpPr>
          <p:nvPr>
            <p:ph type="subTitle" idx="6"/>
          </p:nvPr>
        </p:nvSpPr>
        <p:spPr>
          <a:xfrm>
            <a:off x="1403770" y="3592060"/>
            <a:ext cx="679602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Les lois sur les femmes ou sur l’apostasie changent les rapports sociaux. Mais dans le cadre des institutions politiques pluralistes où existent des oppositions.</a:t>
            </a:r>
            <a:endParaRPr dirty="0"/>
          </a:p>
        </p:txBody>
      </p:sp>
    </p:spTree>
    <p:extLst>
      <p:ext uri="{BB962C8B-B14F-4D97-AF65-F5344CB8AC3E}">
        <p14:creationId xmlns:p14="http://schemas.microsoft.com/office/powerpoint/2010/main" val="236616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8</a:t>
            </a:r>
            <a:endParaRPr dirty="0"/>
          </a:p>
        </p:txBody>
      </p:sp>
      <p:sp>
        <p:nvSpPr>
          <p:cNvPr id="473" name="Google Shape;473;p50"/>
          <p:cNvSpPr txBox="1">
            <a:spLocks noGrp="1"/>
          </p:cNvSpPr>
          <p:nvPr>
            <p:ph type="subTitle" idx="1"/>
          </p:nvPr>
        </p:nvSpPr>
        <p:spPr>
          <a:xfrm>
            <a:off x="355599" y="1078325"/>
            <a:ext cx="8606971"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évolution vers des pratiques sociales ou charitables</a:t>
            </a:r>
            <a:endParaRPr dirty="0"/>
          </a:p>
        </p:txBody>
      </p:sp>
      <p:sp>
        <p:nvSpPr>
          <p:cNvPr id="474" name="Google Shape;474;p50"/>
          <p:cNvSpPr txBox="1">
            <a:spLocks noGrp="1"/>
          </p:cNvSpPr>
          <p:nvPr>
            <p:ph type="subTitle" idx="2"/>
          </p:nvPr>
        </p:nvSpPr>
        <p:spPr>
          <a:xfrm>
            <a:off x="1893975" y="2074525"/>
            <a:ext cx="5615079"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L’influence sociale et l’éducation</a:t>
            </a:r>
            <a:endParaRPr dirty="0"/>
          </a:p>
        </p:txBody>
      </p:sp>
      <p:sp>
        <p:nvSpPr>
          <p:cNvPr id="475" name="Google Shape;475;p50"/>
          <p:cNvSpPr txBox="1">
            <a:spLocks noGrp="1"/>
          </p:cNvSpPr>
          <p:nvPr>
            <p:ph type="subTitle" idx="3"/>
          </p:nvPr>
        </p:nvSpPr>
        <p:spPr>
          <a:xfrm>
            <a:off x="1715719" y="1655355"/>
            <a:ext cx="6216694"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Pour islamiser la société par le bas et non par le haut (par la conquête de l’Etat, il peut être choisi de mettre l’accent sur</a:t>
            </a:r>
            <a:endParaRPr dirty="0"/>
          </a:p>
        </p:txBody>
      </p:sp>
      <p:sp>
        <p:nvSpPr>
          <p:cNvPr id="476" name="Google Shape;476;p50"/>
          <p:cNvSpPr txBox="1">
            <a:spLocks noGrp="1"/>
          </p:cNvSpPr>
          <p:nvPr>
            <p:ph type="subTitle" idx="4"/>
          </p:nvPr>
        </p:nvSpPr>
        <p:spPr>
          <a:xfrm>
            <a:off x="834571" y="2529025"/>
            <a:ext cx="7859486" cy="454500"/>
          </a:xfrm>
          <a:prstGeom prst="rect">
            <a:avLst/>
          </a:prstGeom>
        </p:spPr>
        <p:txBody>
          <a:bodyPr spcFirstLastPara="1" wrap="square" lIns="91425" tIns="91425" rIns="91425" bIns="91425" anchor="ctr" anchorCtr="0">
            <a:noAutofit/>
          </a:bodyPr>
          <a:lstStyle/>
          <a:p>
            <a:pPr marL="0" lvl="0" indent="0"/>
            <a:r>
              <a:rPr lang="fr-FR" dirty="0" smtClean="0"/>
              <a:t>Il s’agit alors de fournir </a:t>
            </a:r>
            <a:r>
              <a:rPr lang="fr-FR" dirty="0"/>
              <a:t>des services sociaux, tels que des soins de santé, de l'éducation et de l'aide humanitaire </a:t>
            </a:r>
            <a:r>
              <a:rPr lang="fr-FR" dirty="0" smtClean="0"/>
              <a:t>en se « substituant » à l’Etat-providence absent</a:t>
            </a:r>
            <a:endParaRPr dirty="0"/>
          </a:p>
        </p:txBody>
      </p:sp>
      <p:sp>
        <p:nvSpPr>
          <p:cNvPr id="477" name="Google Shape;477;p50"/>
          <p:cNvSpPr txBox="1">
            <a:spLocks noGrp="1"/>
          </p:cNvSpPr>
          <p:nvPr>
            <p:ph type="subTitle" idx="5"/>
          </p:nvPr>
        </p:nvSpPr>
        <p:spPr>
          <a:xfrm>
            <a:off x="2949270" y="2970472"/>
            <a:ext cx="32220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En conséquence</a:t>
            </a:r>
            <a:endParaRPr dirty="0"/>
          </a:p>
        </p:txBody>
      </p:sp>
      <p:sp>
        <p:nvSpPr>
          <p:cNvPr id="478" name="Google Shape;478;p50"/>
          <p:cNvSpPr txBox="1">
            <a:spLocks noGrp="1"/>
          </p:cNvSpPr>
          <p:nvPr>
            <p:ph type="subTitle" idx="6"/>
          </p:nvPr>
        </p:nvSpPr>
        <p:spPr>
          <a:xfrm>
            <a:off x="217713" y="3592060"/>
            <a:ext cx="8752115"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L’espoir est d’accroître une base sociale, ultérieurement parfois politique, de gagner le soutien d’une population, en répondant aux besoins des plus pauvres. Les islamistes forment une ONG parmi d’autres.</a:t>
            </a:r>
            <a:endParaRPr dirty="0"/>
          </a:p>
        </p:txBody>
      </p:sp>
    </p:spTree>
    <p:extLst>
      <p:ext uri="{BB962C8B-B14F-4D97-AF65-F5344CB8AC3E}">
        <p14:creationId xmlns:p14="http://schemas.microsoft.com/office/powerpoint/2010/main" val="94604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9</a:t>
            </a:r>
            <a:endParaRPr dirty="0"/>
          </a:p>
        </p:txBody>
      </p:sp>
      <p:sp>
        <p:nvSpPr>
          <p:cNvPr id="473" name="Google Shape;473;p50"/>
          <p:cNvSpPr txBox="1">
            <a:spLocks noGrp="1"/>
          </p:cNvSpPr>
          <p:nvPr>
            <p:ph type="subTitle" idx="1"/>
          </p:nvPr>
        </p:nvSpPr>
        <p:spPr>
          <a:xfrm>
            <a:off x="667657" y="1078325"/>
            <a:ext cx="7910286" cy="8303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Les pratiques militantes des islamistes se réduisent à une propagande sur les réseaux sociaux</a:t>
            </a:r>
            <a:endParaRPr dirty="0"/>
          </a:p>
        </p:txBody>
      </p:sp>
      <p:sp>
        <p:nvSpPr>
          <p:cNvPr id="474" name="Google Shape;474;p50"/>
          <p:cNvSpPr txBox="1">
            <a:spLocks noGrp="1"/>
          </p:cNvSpPr>
          <p:nvPr>
            <p:ph type="subTitle" idx="2"/>
          </p:nvPr>
        </p:nvSpPr>
        <p:spPr>
          <a:xfrm>
            <a:off x="478971" y="2430978"/>
            <a:ext cx="7876801"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La seule diffusion de messages transmettant des idées</a:t>
            </a:r>
            <a:endParaRPr dirty="0"/>
          </a:p>
        </p:txBody>
      </p:sp>
      <p:sp>
        <p:nvSpPr>
          <p:cNvPr id="475" name="Google Shape;475;p50"/>
          <p:cNvSpPr txBox="1">
            <a:spLocks noGrp="1"/>
          </p:cNvSpPr>
          <p:nvPr>
            <p:ph type="subTitle" idx="3"/>
          </p:nvPr>
        </p:nvSpPr>
        <p:spPr>
          <a:xfrm>
            <a:off x="406400" y="1978391"/>
            <a:ext cx="8418286"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Si la faiblesse des mouvements islamistes, en raison de politiques efficaces, s’accentue, « l’action » peut se réduire à</a:t>
            </a:r>
            <a:endParaRPr dirty="0"/>
          </a:p>
        </p:txBody>
      </p:sp>
      <p:sp>
        <p:nvSpPr>
          <p:cNvPr id="476" name="Google Shape;476;p50"/>
          <p:cNvSpPr txBox="1">
            <a:spLocks noGrp="1"/>
          </p:cNvSpPr>
          <p:nvPr>
            <p:ph type="subTitle" idx="4"/>
          </p:nvPr>
        </p:nvSpPr>
        <p:spPr>
          <a:xfrm>
            <a:off x="2116796" y="2785226"/>
            <a:ext cx="5247425"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p</a:t>
            </a:r>
            <a:r>
              <a:rPr lang="fr-FR" dirty="0" smtClean="0"/>
              <a:t>résentées comme « islamiques »</a:t>
            </a:r>
            <a:endParaRPr dirty="0"/>
          </a:p>
        </p:txBody>
      </p:sp>
      <p:sp>
        <p:nvSpPr>
          <p:cNvPr id="477" name="Google Shape;477;p50"/>
          <p:cNvSpPr txBox="1">
            <a:spLocks noGrp="1"/>
          </p:cNvSpPr>
          <p:nvPr>
            <p:ph type="subTitle" idx="5"/>
          </p:nvPr>
        </p:nvSpPr>
        <p:spPr>
          <a:xfrm>
            <a:off x="2960411" y="3126420"/>
            <a:ext cx="32220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Mais les plateformes</a:t>
            </a:r>
            <a:endParaRPr dirty="0"/>
          </a:p>
        </p:txBody>
      </p:sp>
      <p:sp>
        <p:nvSpPr>
          <p:cNvPr id="478" name="Google Shape;478;p50"/>
          <p:cNvSpPr txBox="1">
            <a:spLocks noGrp="1"/>
          </p:cNvSpPr>
          <p:nvPr>
            <p:ph type="subTitle" idx="6"/>
          </p:nvPr>
        </p:nvSpPr>
        <p:spPr>
          <a:xfrm>
            <a:off x="1069540" y="3592060"/>
            <a:ext cx="7353078"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p</a:t>
            </a:r>
            <a:r>
              <a:rPr lang="fr-FR" dirty="0" smtClean="0"/>
              <a:t>euvent aussi parfois permettre de continuer à recruter et mobiliser des partisans alimentant les plateformes, visibles p</a:t>
            </a:r>
            <a:r>
              <a:rPr lang="fr-FR" dirty="0"/>
              <a:t>a</a:t>
            </a:r>
            <a:r>
              <a:rPr lang="fr-FR" dirty="0" smtClean="0"/>
              <a:t>rfois dans la vie « réelle ».</a:t>
            </a:r>
            <a:endParaRPr dirty="0"/>
          </a:p>
        </p:txBody>
      </p:sp>
    </p:spTree>
    <p:extLst>
      <p:ext uri="{BB962C8B-B14F-4D97-AF65-F5344CB8AC3E}">
        <p14:creationId xmlns:p14="http://schemas.microsoft.com/office/powerpoint/2010/main" val="383481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4855200" y="2785255"/>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 plan proposé</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Introduction</a:t>
            </a:r>
            <a:endParaRPr dirty="0"/>
          </a:p>
        </p:txBody>
      </p:sp>
      <p:sp>
        <p:nvSpPr>
          <p:cNvPr id="403" name="Google Shape;403;p41"/>
          <p:cNvSpPr txBox="1">
            <a:spLocks noGrp="1"/>
          </p:cNvSpPr>
          <p:nvPr>
            <p:ph type="subTitle" idx="2"/>
          </p:nvPr>
        </p:nvSpPr>
        <p:spPr>
          <a:xfrm>
            <a:off x="5812098" y="1508200"/>
            <a:ext cx="2911327"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Scénarios possibles</a:t>
            </a:r>
            <a:endParaRPr dirty="0"/>
          </a:p>
        </p:txBody>
      </p:sp>
      <p:sp>
        <p:nvSpPr>
          <p:cNvPr id="404" name="Google Shape;404;p41"/>
          <p:cNvSpPr txBox="1">
            <a:spLocks noGrp="1"/>
          </p:cNvSpPr>
          <p:nvPr>
            <p:ph type="subTitle" idx="3"/>
          </p:nvPr>
        </p:nvSpPr>
        <p:spPr>
          <a:xfrm>
            <a:off x="1935199" y="268500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Probabilités</a:t>
            </a:r>
            <a:endParaRPr dirty="0"/>
          </a:p>
        </p:txBody>
      </p:sp>
      <p:sp>
        <p:nvSpPr>
          <p:cNvPr id="405" name="Google Shape;405;p41"/>
          <p:cNvSpPr txBox="1">
            <a:spLocks noGrp="1"/>
          </p:cNvSpPr>
          <p:nvPr>
            <p:ph type="subTitle" idx="4"/>
          </p:nvPr>
        </p:nvSpPr>
        <p:spPr>
          <a:xfrm>
            <a:off x="5812099" y="268500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Conclusion</a:t>
            </a:r>
            <a:endParaRPr dirty="0"/>
          </a:p>
        </p:txBody>
      </p:sp>
      <p:sp>
        <p:nvSpPr>
          <p:cNvPr id="406" name="Google Shape;406;p41"/>
          <p:cNvSpPr txBox="1">
            <a:spLocks noGrp="1"/>
          </p:cNvSpPr>
          <p:nvPr>
            <p:ph type="subTitle" idx="5"/>
          </p:nvPr>
        </p:nvSpPr>
        <p:spPr>
          <a:xfrm>
            <a:off x="1935211" y="1909275"/>
            <a:ext cx="2612400" cy="572700"/>
          </a:xfrm>
          <a:prstGeom prst="rect">
            <a:avLst/>
          </a:prstGeom>
        </p:spPr>
        <p:txBody>
          <a:bodyPr spcFirstLastPara="1" wrap="square" lIns="91425" tIns="91425" rIns="274300" bIns="91425" anchor="ctr" anchorCtr="0">
            <a:noAutofit/>
          </a:bodyPr>
          <a:lstStyle/>
          <a:p>
            <a:pPr marL="0" lvl="0" indent="0" algn="l" rtl="0">
              <a:spcBef>
                <a:spcPts val="0"/>
              </a:spcBef>
              <a:spcAft>
                <a:spcPts val="0"/>
              </a:spcAft>
              <a:buClr>
                <a:srgbClr val="5F5390"/>
              </a:buClr>
              <a:buSzPts val="1100"/>
              <a:buFont typeface="Arial"/>
              <a:buNone/>
            </a:pPr>
            <a:r>
              <a:rPr lang="fr-FR" dirty="0" smtClean="0"/>
              <a:t>Les formes actuelles des islams politiques</a:t>
            </a:r>
            <a:endParaRPr dirty="0"/>
          </a:p>
        </p:txBody>
      </p:sp>
      <p:sp>
        <p:nvSpPr>
          <p:cNvPr id="407" name="Google Shape;407;p41"/>
          <p:cNvSpPr txBox="1">
            <a:spLocks noGrp="1"/>
          </p:cNvSpPr>
          <p:nvPr>
            <p:ph type="subTitle" idx="6"/>
          </p:nvPr>
        </p:nvSpPr>
        <p:spPr>
          <a:xfrm>
            <a:off x="5812111" y="1909275"/>
            <a:ext cx="2612400" cy="572700"/>
          </a:xfrm>
          <a:prstGeom prst="rect">
            <a:avLst/>
          </a:prstGeom>
        </p:spPr>
        <p:txBody>
          <a:bodyPr spcFirstLastPara="1" wrap="square" lIns="91425" tIns="91425" rIns="274300" bIns="91425" anchor="ctr" anchorCtr="0">
            <a:noAutofit/>
          </a:bodyPr>
          <a:lstStyle/>
          <a:p>
            <a:pPr marL="0" lvl="0" indent="0" algn="l" rtl="0">
              <a:spcBef>
                <a:spcPts val="0"/>
              </a:spcBef>
              <a:spcAft>
                <a:spcPts val="0"/>
              </a:spcAft>
              <a:buNone/>
            </a:pPr>
            <a:r>
              <a:rPr lang="fr-FR" dirty="0" smtClean="0"/>
              <a:t>Quels futuribles sont pensables actuellement ?</a:t>
            </a:r>
            <a:endParaRPr dirty="0"/>
          </a:p>
        </p:txBody>
      </p:sp>
      <p:sp>
        <p:nvSpPr>
          <p:cNvPr id="408" name="Google Shape;408;p41"/>
          <p:cNvSpPr txBox="1">
            <a:spLocks noGrp="1"/>
          </p:cNvSpPr>
          <p:nvPr>
            <p:ph type="subTitle" idx="7"/>
          </p:nvPr>
        </p:nvSpPr>
        <p:spPr>
          <a:xfrm>
            <a:off x="1935211" y="3083250"/>
            <a:ext cx="2612400" cy="572700"/>
          </a:xfrm>
          <a:prstGeom prst="rect">
            <a:avLst/>
          </a:prstGeom>
        </p:spPr>
        <p:txBody>
          <a:bodyPr spcFirstLastPara="1" wrap="square" lIns="91425" tIns="91425" rIns="274300" bIns="91425" anchor="ctr" anchorCtr="0">
            <a:noAutofit/>
          </a:bodyPr>
          <a:lstStyle/>
          <a:p>
            <a:pPr marL="0" lvl="0" indent="0" algn="l" rtl="0">
              <a:spcBef>
                <a:spcPts val="0"/>
              </a:spcBef>
              <a:spcAft>
                <a:spcPts val="0"/>
              </a:spcAft>
              <a:buNone/>
            </a:pPr>
            <a:r>
              <a:rPr lang="fr-FR" dirty="0" smtClean="0"/>
              <a:t>Comment classer ces scénarios ?</a:t>
            </a:r>
            <a:endParaRPr dirty="0"/>
          </a:p>
        </p:txBody>
      </p:sp>
      <p:sp>
        <p:nvSpPr>
          <p:cNvPr id="409" name="Google Shape;409;p41"/>
          <p:cNvSpPr txBox="1">
            <a:spLocks noGrp="1"/>
          </p:cNvSpPr>
          <p:nvPr>
            <p:ph type="subTitle" idx="8"/>
          </p:nvPr>
        </p:nvSpPr>
        <p:spPr>
          <a:xfrm>
            <a:off x="5834393" y="3183503"/>
            <a:ext cx="2612400" cy="572700"/>
          </a:xfrm>
          <a:prstGeom prst="rect">
            <a:avLst/>
          </a:prstGeom>
        </p:spPr>
        <p:txBody>
          <a:bodyPr spcFirstLastPara="1" wrap="square" lIns="91425" tIns="91425" rIns="274300" bIns="91425" anchor="ctr" anchorCtr="0">
            <a:noAutofit/>
          </a:bodyPr>
          <a:lstStyle/>
          <a:p>
            <a:pPr marL="0" lvl="0" indent="0" algn="l" rtl="0">
              <a:spcBef>
                <a:spcPts val="0"/>
              </a:spcBef>
              <a:spcAft>
                <a:spcPts val="0"/>
              </a:spcAft>
              <a:buNone/>
            </a:pPr>
            <a:r>
              <a:rPr lang="fr-FR" dirty="0" smtClean="0"/>
              <a:t>Les principales causes de complexité, donc de perplexité</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13" name="Google Shape;413;p41"/>
          <p:cNvSpPr txBox="1">
            <a:spLocks noGrp="1"/>
          </p:cNvSpPr>
          <p:nvPr>
            <p:ph type="title" idx="15"/>
          </p:nvPr>
        </p:nvSpPr>
        <p:spPr>
          <a:xfrm>
            <a:off x="4855217"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10</a:t>
            </a:r>
            <a:endParaRPr dirty="0"/>
          </a:p>
        </p:txBody>
      </p:sp>
      <p:sp>
        <p:nvSpPr>
          <p:cNvPr id="473" name="Google Shape;473;p50"/>
          <p:cNvSpPr txBox="1">
            <a:spLocks noGrp="1"/>
          </p:cNvSpPr>
          <p:nvPr>
            <p:ph type="subTitle" idx="1"/>
          </p:nvPr>
        </p:nvSpPr>
        <p:spPr>
          <a:xfrm>
            <a:off x="232229" y="1256551"/>
            <a:ext cx="8715828"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De rapides évolutions idéologiques changent ces mouvements</a:t>
            </a:r>
            <a:endParaRPr dirty="0"/>
          </a:p>
        </p:txBody>
      </p:sp>
      <p:sp>
        <p:nvSpPr>
          <p:cNvPr id="474" name="Google Shape;474;p50"/>
          <p:cNvSpPr txBox="1">
            <a:spLocks noGrp="1"/>
          </p:cNvSpPr>
          <p:nvPr>
            <p:ph type="subTitle" idx="2"/>
          </p:nvPr>
        </p:nvSpPr>
        <p:spPr>
          <a:xfrm>
            <a:off x="668461" y="2430978"/>
            <a:ext cx="7910131"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va avoir des conséquences gravissimes au XXI siècle</a:t>
            </a:r>
            <a:endParaRPr dirty="0"/>
          </a:p>
        </p:txBody>
      </p:sp>
      <p:sp>
        <p:nvSpPr>
          <p:cNvPr id="475" name="Google Shape;475;p50"/>
          <p:cNvSpPr txBox="1">
            <a:spLocks noGrp="1"/>
          </p:cNvSpPr>
          <p:nvPr>
            <p:ph type="subTitle" idx="3"/>
          </p:nvPr>
        </p:nvSpPr>
        <p:spPr>
          <a:xfrm>
            <a:off x="924704" y="1978391"/>
            <a:ext cx="788784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La remise en cause, qui est en cours, des bases mêmes de l’islam par divers historiens (depuis </a:t>
            </a:r>
            <a:r>
              <a:rPr lang="fr-FR" dirty="0" err="1" smtClean="0"/>
              <a:t>Theodor</a:t>
            </a:r>
            <a:r>
              <a:rPr lang="fr-FR" dirty="0" smtClean="0"/>
              <a:t> </a:t>
            </a:r>
            <a:r>
              <a:rPr lang="fr-FR" dirty="0" err="1" smtClean="0"/>
              <a:t>Nöldeke</a:t>
            </a:r>
            <a:r>
              <a:rPr lang="fr-FR" dirty="0" smtClean="0"/>
              <a:t>), en supprimant l’idée de vérité révélée</a:t>
            </a:r>
            <a:endParaRPr dirty="0"/>
          </a:p>
        </p:txBody>
      </p:sp>
      <p:sp>
        <p:nvSpPr>
          <p:cNvPr id="476" name="Google Shape;476;p50"/>
          <p:cNvSpPr txBox="1">
            <a:spLocks noGrp="1"/>
          </p:cNvSpPr>
          <p:nvPr>
            <p:ph type="subTitle" idx="4"/>
          </p:nvPr>
        </p:nvSpPr>
        <p:spPr>
          <a:xfrm>
            <a:off x="2094514" y="2874339"/>
            <a:ext cx="5247425"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Les mouvements islamistes vont devoir réagir</a:t>
            </a:r>
            <a:endParaRPr dirty="0"/>
          </a:p>
        </p:txBody>
      </p:sp>
      <p:sp>
        <p:nvSpPr>
          <p:cNvPr id="477" name="Google Shape;477;p50"/>
          <p:cNvSpPr txBox="1">
            <a:spLocks noGrp="1"/>
          </p:cNvSpPr>
          <p:nvPr>
            <p:ph type="subTitle" idx="5"/>
          </p:nvPr>
        </p:nvSpPr>
        <p:spPr>
          <a:xfrm>
            <a:off x="857859" y="3248951"/>
            <a:ext cx="7832144"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La notion même d’islam va rapidement changer</a:t>
            </a:r>
            <a:endParaRPr dirty="0"/>
          </a:p>
        </p:txBody>
      </p:sp>
      <p:sp>
        <p:nvSpPr>
          <p:cNvPr id="478" name="Google Shape;478;p50"/>
          <p:cNvSpPr txBox="1">
            <a:spLocks noGrp="1"/>
          </p:cNvSpPr>
          <p:nvPr>
            <p:ph type="subTitle" idx="6"/>
          </p:nvPr>
        </p:nvSpPr>
        <p:spPr>
          <a:xfrm>
            <a:off x="224971" y="3703452"/>
            <a:ext cx="861422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À la limite, elle cessera d’être religieuse ou politique et religieuse, pour devenir seulement sociale, acceptant à nouveau la critique rationnelle (Abed </a:t>
            </a:r>
            <a:r>
              <a:rPr lang="fr-FR" dirty="0" err="1" smtClean="0"/>
              <a:t>Jabri</a:t>
            </a:r>
            <a:r>
              <a:rPr lang="fr-FR" dirty="0" smtClean="0"/>
              <a:t>).</a:t>
            </a:r>
            <a:endParaRPr dirty="0"/>
          </a:p>
        </p:txBody>
      </p:sp>
    </p:spTree>
    <p:extLst>
      <p:ext uri="{BB962C8B-B14F-4D97-AF65-F5344CB8AC3E}">
        <p14:creationId xmlns:p14="http://schemas.microsoft.com/office/powerpoint/2010/main" val="249661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Hypothèse n° 11</a:t>
            </a:r>
            <a:endParaRPr dirty="0"/>
          </a:p>
        </p:txBody>
      </p:sp>
      <p:sp>
        <p:nvSpPr>
          <p:cNvPr id="473" name="Google Shape;473;p50"/>
          <p:cNvSpPr txBox="1">
            <a:spLocks noGrp="1"/>
          </p:cNvSpPr>
          <p:nvPr>
            <p:ph type="subTitle" idx="1"/>
          </p:nvPr>
        </p:nvSpPr>
        <p:spPr>
          <a:xfrm>
            <a:off x="333829" y="1256550"/>
            <a:ext cx="8672285" cy="8262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a:t>
            </a:r>
            <a:r>
              <a:rPr lang="fr-FR" dirty="0" err="1" smtClean="0"/>
              <a:t>déradicalisation</a:t>
            </a:r>
            <a:r>
              <a:rPr lang="fr-FR" dirty="0" smtClean="0"/>
              <a:t> progressive, plus ou moins rapide et plus ou moins profonde, associée à une </a:t>
            </a:r>
            <a:r>
              <a:rPr lang="fr-FR" dirty="0" err="1" smtClean="0"/>
              <a:t>désislamisation</a:t>
            </a:r>
            <a:endParaRPr dirty="0"/>
          </a:p>
        </p:txBody>
      </p:sp>
      <p:sp>
        <p:nvSpPr>
          <p:cNvPr id="474" name="Google Shape;474;p50"/>
          <p:cNvSpPr txBox="1">
            <a:spLocks noGrp="1"/>
          </p:cNvSpPr>
          <p:nvPr>
            <p:ph type="subTitle" idx="2"/>
          </p:nvPr>
        </p:nvSpPr>
        <p:spPr>
          <a:xfrm>
            <a:off x="412219" y="2430978"/>
            <a:ext cx="8300066" cy="45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Les programmes de violence peuvent ne plus être légitimes</a:t>
            </a:r>
            <a:endParaRPr dirty="0"/>
          </a:p>
        </p:txBody>
      </p:sp>
      <p:sp>
        <p:nvSpPr>
          <p:cNvPr id="475" name="Google Shape;475;p50"/>
          <p:cNvSpPr txBox="1">
            <a:spLocks noGrp="1"/>
          </p:cNvSpPr>
          <p:nvPr>
            <p:ph type="subTitle" idx="3"/>
          </p:nvPr>
        </p:nvSpPr>
        <p:spPr>
          <a:xfrm>
            <a:off x="924704" y="1978391"/>
            <a:ext cx="7887849"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Dans de nouveaux contextes liés à la crise climatique, les priorités mondiales changeront</a:t>
            </a:r>
            <a:endParaRPr dirty="0"/>
          </a:p>
        </p:txBody>
      </p:sp>
      <p:sp>
        <p:nvSpPr>
          <p:cNvPr id="476" name="Google Shape;476;p50"/>
          <p:cNvSpPr txBox="1">
            <a:spLocks noGrp="1"/>
          </p:cNvSpPr>
          <p:nvPr>
            <p:ph type="subTitle" idx="4"/>
          </p:nvPr>
        </p:nvSpPr>
        <p:spPr>
          <a:xfrm>
            <a:off x="2094514" y="2874339"/>
            <a:ext cx="5247425"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Il y aura d’autres priorités, la survie avant l’identité religieuse</a:t>
            </a:r>
            <a:endParaRPr dirty="0"/>
          </a:p>
        </p:txBody>
      </p:sp>
      <p:sp>
        <p:nvSpPr>
          <p:cNvPr id="477" name="Google Shape;477;p50"/>
          <p:cNvSpPr txBox="1">
            <a:spLocks noGrp="1"/>
          </p:cNvSpPr>
          <p:nvPr>
            <p:ph type="subTitle" idx="5"/>
          </p:nvPr>
        </p:nvSpPr>
        <p:spPr>
          <a:xfrm>
            <a:off x="857858" y="3248951"/>
            <a:ext cx="7945055" cy="938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Sans compter avec la prise de conscience que l’islamisme est aussi un athéisme tout à fait radical</a:t>
            </a:r>
            <a:endParaRPr dirty="0"/>
          </a:p>
        </p:txBody>
      </p:sp>
    </p:spTree>
    <p:extLst>
      <p:ext uri="{BB962C8B-B14F-4D97-AF65-F5344CB8AC3E}">
        <p14:creationId xmlns:p14="http://schemas.microsoft.com/office/powerpoint/2010/main" val="1180824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1"/>
          <p:cNvSpPr txBox="1">
            <a:spLocks noGrp="1"/>
          </p:cNvSpPr>
          <p:nvPr>
            <p:ph type="title"/>
          </p:nvPr>
        </p:nvSpPr>
        <p:spPr>
          <a:xfrm>
            <a:off x="2529100" y="445025"/>
            <a:ext cx="590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Remarque</a:t>
            </a:r>
            <a:endParaRPr dirty="0"/>
          </a:p>
        </p:txBody>
      </p:sp>
      <p:sp>
        <p:nvSpPr>
          <p:cNvPr id="484" name="Google Shape;484;p51"/>
          <p:cNvSpPr txBox="1">
            <a:spLocks noGrp="1"/>
          </p:cNvSpPr>
          <p:nvPr>
            <p:ph type="subTitle" idx="1"/>
          </p:nvPr>
        </p:nvSpPr>
        <p:spPr>
          <a:xfrm>
            <a:off x="2046514" y="1124475"/>
            <a:ext cx="6789412" cy="36113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Ces scénarios peuvent, parfois et pour partie, se combiner entre eux.</a:t>
            </a:r>
          </a:p>
          <a:p>
            <a:pPr marL="0" lvl="0" indent="0" algn="l" rtl="0">
              <a:spcBef>
                <a:spcPts val="0"/>
              </a:spcBef>
              <a:spcAft>
                <a:spcPts val="0"/>
              </a:spcAft>
              <a:buNone/>
            </a:pPr>
            <a:r>
              <a:rPr lang="fr-FR" dirty="0" smtClean="0"/>
              <a:t>Ensuite, il n’y a pas un seul scénario global envisageable puisque chaque groupe islamiste évoluera selon son contexte local, national, </a:t>
            </a:r>
            <a:r>
              <a:rPr lang="fr-FR" dirty="0"/>
              <a:t>é</a:t>
            </a:r>
            <a:r>
              <a:rPr lang="fr-FR" dirty="0" smtClean="0"/>
              <a:t>galement international.</a:t>
            </a:r>
          </a:p>
          <a:p>
            <a:pPr marL="0" lvl="0" indent="0" algn="l" rtl="0">
              <a:spcBef>
                <a:spcPts val="0"/>
              </a:spcBef>
              <a:spcAft>
                <a:spcPts val="0"/>
              </a:spcAft>
              <a:buNone/>
            </a:pPr>
            <a:r>
              <a:rPr lang="fr-FR" dirty="0" smtClean="0"/>
              <a:t>D’autres scénarios, encore impensables, pourraient surgir, l’islam lui-même né d’une crise climatique, pouvant avoir du mal à survivre dans un contexte d’une autre crise climatique globale.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2"/>
          <p:cNvSpPr txBox="1">
            <a:spLocks noGrp="1"/>
          </p:cNvSpPr>
          <p:nvPr>
            <p:ph type="title"/>
          </p:nvPr>
        </p:nvSpPr>
        <p:spPr>
          <a:xfrm>
            <a:off x="378795" y="1379254"/>
            <a:ext cx="5659643" cy="3611083"/>
          </a:xfrm>
          <a:prstGeom prst="rect">
            <a:avLst/>
          </a:prstGeom>
        </p:spPr>
        <p:txBody>
          <a:bodyPr spcFirstLastPara="1" wrap="square" lIns="91425" tIns="91425" rIns="91425" bIns="91425" anchor="b" anchorCtr="0">
            <a:noAutofit/>
          </a:bodyPr>
          <a:lstStyle/>
          <a:p>
            <a:pPr lvl="0"/>
            <a:r>
              <a:rPr lang="fr-FR" sz="1800" dirty="0"/>
              <a:t>Ce sont essentiellement des facteurs culturels, politiques, économiques, sociaux, religieux, parfois même démographiques qui formeront ces </a:t>
            </a:r>
            <a:r>
              <a:rPr lang="fr-FR" sz="1800" dirty="0" smtClean="0"/>
              <a:t>contextes.</a:t>
            </a:r>
            <a:br>
              <a:rPr lang="fr-FR" sz="1800" dirty="0" smtClean="0"/>
            </a:br>
            <a:r>
              <a:rPr lang="fr-FR" sz="1800" dirty="0" smtClean="0"/>
              <a:t>Mais ces causes sont elles-mêmes complexes. Ainsi </a:t>
            </a:r>
            <a:r>
              <a:rPr lang="fr-FR" sz="1800" dirty="0"/>
              <a:t>c</a:t>
            </a:r>
            <a:r>
              <a:rPr lang="fr-FR" sz="1800" dirty="0" smtClean="0"/>
              <a:t>es mouvements déclineront si les </a:t>
            </a:r>
            <a:r>
              <a:rPr lang="fr-FR" sz="1800" dirty="0"/>
              <a:t>gouvernements sont en mesure de répondre aux besoins économiques et sociaux des citoyens, si les mouvements islamistes ne sont pas capables de s'adapter aux nouvelles réalités politiques et sociales et si les mouvements islamistes ne sont pas capables de prévenir </a:t>
            </a:r>
            <a:r>
              <a:rPr lang="fr-FR" sz="1800" dirty="0" smtClean="0"/>
              <a:t>en eux-mêmes les </a:t>
            </a:r>
            <a:r>
              <a:rPr lang="fr-FR" sz="1800" dirty="0"/>
              <a:t>excès de violence et d'extrémisme.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5"/>
          <p:cNvSpPr/>
          <p:nvPr/>
        </p:nvSpPr>
        <p:spPr>
          <a:xfrm>
            <a:off x="5203175"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5"/>
          <p:cNvSpPr txBox="1">
            <a:spLocks noGrp="1"/>
          </p:cNvSpPr>
          <p:nvPr>
            <p:ph type="title"/>
          </p:nvPr>
        </p:nvSpPr>
        <p:spPr>
          <a:xfrm>
            <a:off x="2335440" y="2577850"/>
            <a:ext cx="427211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Probabilités</a:t>
            </a:r>
            <a:endParaRPr dirty="0"/>
          </a:p>
        </p:txBody>
      </p:sp>
      <p:sp>
        <p:nvSpPr>
          <p:cNvPr id="529" name="Google Shape;529;p55"/>
          <p:cNvSpPr txBox="1">
            <a:spLocks noGrp="1"/>
          </p:cNvSpPr>
          <p:nvPr>
            <p:ph type="subTitle" idx="1"/>
          </p:nvPr>
        </p:nvSpPr>
        <p:spPr>
          <a:xfrm>
            <a:off x="2163241" y="3665383"/>
            <a:ext cx="4433522" cy="726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Comment classer ces scénarios, que le regard se porte à l’échelle mondiale ou seulement sur les effets des réseaux dit « intégristes » ou « terroristes » à l’échelle française ?</a:t>
            </a:r>
            <a:endParaRPr dirty="0"/>
          </a:p>
        </p:txBody>
      </p:sp>
      <p:sp>
        <p:nvSpPr>
          <p:cNvPr id="530" name="Google Shape;530;p55"/>
          <p:cNvSpPr txBox="1">
            <a:spLocks noGrp="1"/>
          </p:cNvSpPr>
          <p:nvPr>
            <p:ph type="title" idx="2"/>
          </p:nvPr>
        </p:nvSpPr>
        <p:spPr>
          <a:xfrm>
            <a:off x="4654825" y="1254500"/>
            <a:ext cx="1952700" cy="105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observation préalable</a:t>
            </a:r>
            <a:endParaRPr dirty="0"/>
          </a:p>
        </p:txBody>
      </p:sp>
      <p:sp>
        <p:nvSpPr>
          <p:cNvPr id="439" name="Google Shape;439;p45"/>
          <p:cNvSpPr txBox="1">
            <a:spLocks noGrp="1"/>
          </p:cNvSpPr>
          <p:nvPr>
            <p:ph type="subTitle" idx="1"/>
          </p:nvPr>
        </p:nvSpPr>
        <p:spPr>
          <a:xfrm>
            <a:off x="749689" y="1370700"/>
            <a:ext cx="8018301" cy="2795340"/>
          </a:xfrm>
          <a:prstGeom prst="rect">
            <a:avLst/>
          </a:prstGeom>
        </p:spPr>
        <p:txBody>
          <a:bodyPr spcFirstLastPara="1" wrap="square" lIns="91425" tIns="91425" rIns="91425" bIns="91425" anchor="t" anchorCtr="0">
            <a:noAutofit/>
          </a:bodyPr>
          <a:lstStyle/>
          <a:p>
            <a:pPr marL="0" lvl="0" indent="0">
              <a:buClr>
                <a:srgbClr val="1A1A1A"/>
              </a:buClr>
              <a:buSzPts val="1100"/>
              <a:buNone/>
            </a:pPr>
            <a:r>
              <a:rPr lang="fr-FR" dirty="0"/>
              <a:t>Les mouvements islamistes ont connu un certain succès ces dernières années, </a:t>
            </a:r>
            <a:r>
              <a:rPr lang="fr-FR" dirty="0" smtClean="0"/>
              <a:t>notamment en Afghanistan, </a:t>
            </a:r>
            <a:r>
              <a:rPr lang="fr-FR" dirty="0"/>
              <a:t>au Moyen-Orient et en Afrique du </a:t>
            </a:r>
            <a:r>
              <a:rPr lang="fr-FR" dirty="0" smtClean="0"/>
              <a:t>Nord, en Israël, au Sahel également. </a:t>
            </a:r>
            <a:r>
              <a:rPr lang="fr-FR" dirty="0"/>
              <a:t>Ils ont été capables </a:t>
            </a:r>
            <a:r>
              <a:rPr lang="fr-FR" dirty="0" smtClean="0"/>
              <a:t>de supprimer les élections ou de </a:t>
            </a:r>
            <a:r>
              <a:rPr lang="fr-FR" dirty="0"/>
              <a:t>mobiliser les électeurs en s'appuyant sur l'identité religieuse et en </a:t>
            </a:r>
            <a:r>
              <a:rPr lang="fr-FR" dirty="0" smtClean="0"/>
              <a:t>promettant ou bien une utopie de résurrection de la grandeur du passé ou bien une idéologie conservatrice permettant de </a:t>
            </a:r>
            <a:r>
              <a:rPr lang="fr-FR" dirty="0"/>
              <a:t>résoudre </a:t>
            </a:r>
            <a:r>
              <a:rPr lang="fr-FR" dirty="0" smtClean="0"/>
              <a:t>des </a:t>
            </a:r>
            <a:r>
              <a:rPr lang="fr-FR" dirty="0"/>
              <a:t>problèmes économiques et </a:t>
            </a:r>
            <a:r>
              <a:rPr lang="fr-FR" dirty="0" smtClean="0"/>
              <a:t>sociaux actuels. </a:t>
            </a:r>
            <a:r>
              <a:rPr lang="fr-FR" dirty="0"/>
              <a:t>Cependant, ils ont également été accusés d'être autoritaires et d'opprimer les </a:t>
            </a:r>
            <a:r>
              <a:rPr lang="fr-FR" dirty="0" smtClean="0"/>
              <a:t>minorités, surtout de ne pas donner de solutions aux questions pour lesquelles ils avaient été choisis et soutenus.</a:t>
            </a:r>
          </a:p>
          <a:p>
            <a:pPr marL="0" indent="0">
              <a:buClr>
                <a:srgbClr val="1A1A1A"/>
              </a:buClr>
              <a:buSzPts val="1100"/>
              <a:buNone/>
            </a:pPr>
            <a:r>
              <a:rPr lang="fr-FR" dirty="0" smtClean="0"/>
              <a:t>Aussi l'avenir </a:t>
            </a:r>
            <a:r>
              <a:rPr lang="fr-FR" dirty="0"/>
              <a:t>des mouvements islamistes </a:t>
            </a:r>
            <a:r>
              <a:rPr lang="fr-FR" dirty="0" smtClean="0"/>
              <a:t>est-il très incertain</a:t>
            </a:r>
            <a:r>
              <a:rPr lang="fr-FR" dirty="0"/>
              <a:t>. Certains experts pensent qu'ils continueront à gagner en popularité dans les années à venir, tandis que d'autres pensent qu'ils </a:t>
            </a:r>
            <a:r>
              <a:rPr lang="fr-FR" dirty="0" smtClean="0"/>
              <a:t>déclineront, voire disparaîtront rapidement.</a:t>
            </a:r>
            <a:endParaRPr lang="fr-FR" dirty="0"/>
          </a:p>
          <a:p>
            <a:pPr marL="0" lvl="0" indent="0">
              <a:buClr>
                <a:srgbClr val="1A1A1A"/>
              </a:buClr>
              <a:buSzPts val="1100"/>
              <a:buNone/>
            </a:pPr>
            <a:r>
              <a:rPr lang="fr-FR" dirty="0" smtClean="0"/>
              <a:t> </a:t>
            </a:r>
            <a:endParaRPr dirty="0">
              <a:solidFill>
                <a:schemeClr val="lt2"/>
              </a:solidFill>
            </a:endParaRPr>
          </a:p>
          <a:p>
            <a:pPr marL="0" lvl="0" indent="0" algn="l" rtl="0">
              <a:spcBef>
                <a:spcPts val="0"/>
              </a:spcBef>
              <a:spcAft>
                <a:spcPts val="0"/>
              </a:spcAft>
              <a:buClr>
                <a:srgbClr val="1A1A1A"/>
              </a:buClr>
              <a:buSzPts val="1100"/>
              <a:buFont typeface="Arial"/>
              <a:buNone/>
            </a:pPr>
            <a:endParaRPr dirty="0">
              <a:solidFill>
                <a:schemeClr val="l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Une observation préalable</a:t>
            </a:r>
            <a:endParaRPr dirty="0"/>
          </a:p>
        </p:txBody>
      </p:sp>
      <p:sp>
        <p:nvSpPr>
          <p:cNvPr id="439" name="Google Shape;439;p45"/>
          <p:cNvSpPr txBox="1">
            <a:spLocks noGrp="1"/>
          </p:cNvSpPr>
          <p:nvPr>
            <p:ph type="subTitle" idx="1"/>
          </p:nvPr>
        </p:nvSpPr>
        <p:spPr>
          <a:xfrm>
            <a:off x="1448333" y="1248169"/>
            <a:ext cx="6929721" cy="2906731"/>
          </a:xfrm>
          <a:prstGeom prst="rect">
            <a:avLst/>
          </a:prstGeom>
        </p:spPr>
        <p:txBody>
          <a:bodyPr spcFirstLastPara="1" wrap="square" lIns="91425" tIns="91425" rIns="91425" bIns="91425" anchor="t" anchorCtr="0">
            <a:noAutofit/>
          </a:bodyPr>
          <a:lstStyle/>
          <a:p>
            <a:r>
              <a:rPr lang="fr-FR" sz="1800" dirty="0"/>
              <a:t>Le succès </a:t>
            </a:r>
            <a:r>
              <a:rPr lang="fr-FR" sz="1800" dirty="0" smtClean="0"/>
              <a:t>de tels </a:t>
            </a:r>
            <a:r>
              <a:rPr lang="fr-FR" sz="1800" dirty="0"/>
              <a:t>mouvements </a:t>
            </a:r>
            <a:r>
              <a:rPr lang="fr-FR" sz="1800" dirty="0" smtClean="0"/>
              <a:t>islamistes peut dépendre de causes multiples internes ou externes, par exemple </a:t>
            </a:r>
            <a:r>
              <a:rPr lang="fr-FR" sz="1800" dirty="0"/>
              <a:t>de la </a:t>
            </a:r>
            <a:r>
              <a:rPr lang="fr-FR" sz="1800" dirty="0" smtClean="0"/>
              <a:t>capacité à </a:t>
            </a:r>
            <a:r>
              <a:rPr lang="fr-FR" sz="1800" dirty="0"/>
              <a:t>s'adapter aux nouvelles réalités politiques et </a:t>
            </a:r>
            <a:r>
              <a:rPr lang="fr-FR" sz="1800" dirty="0" smtClean="0"/>
              <a:t>sociales, également à prévenir leurs propres excès </a:t>
            </a:r>
            <a:r>
              <a:rPr lang="fr-FR" sz="1800" dirty="0"/>
              <a:t>de </a:t>
            </a:r>
            <a:r>
              <a:rPr lang="fr-FR" sz="1800" dirty="0" smtClean="0"/>
              <a:t>violence, ce  qui peut créer des oppositions.</a:t>
            </a:r>
            <a:endParaRPr lang="fr-FR" sz="1800" dirty="0"/>
          </a:p>
          <a:p>
            <a:r>
              <a:rPr lang="fr-FR" sz="1800" dirty="0" smtClean="0"/>
              <a:t>Mais il dépendra surtout </a:t>
            </a:r>
            <a:r>
              <a:rPr lang="fr-FR" sz="1800" dirty="0"/>
              <a:t>d'un certain nombre de </a:t>
            </a:r>
            <a:r>
              <a:rPr lang="fr-FR" sz="1800" dirty="0" smtClean="0"/>
              <a:t>facteurs externes, </a:t>
            </a:r>
            <a:r>
              <a:rPr lang="fr-FR" sz="1800" dirty="0"/>
              <a:t>notamment de la capacité des gouvernements à répondre aux besoins économiques et sociaux des </a:t>
            </a:r>
            <a:r>
              <a:rPr lang="fr-FR" sz="1800" dirty="0" smtClean="0"/>
              <a:t>citoyens qui deviendraient alors inattentifs aux propositions des militants islamistes. </a:t>
            </a:r>
            <a:endParaRPr dirty="0">
              <a:solidFill>
                <a:schemeClr val="lt2"/>
              </a:solidFill>
            </a:endParaRPr>
          </a:p>
        </p:txBody>
      </p:sp>
    </p:spTree>
    <p:extLst>
      <p:ext uri="{BB962C8B-B14F-4D97-AF65-F5344CB8AC3E}">
        <p14:creationId xmlns:p14="http://schemas.microsoft.com/office/powerpoint/2010/main" val="344083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8"/>
          <p:cNvSpPr txBox="1">
            <a:spLocks noGrp="1"/>
          </p:cNvSpPr>
          <p:nvPr>
            <p:ph type="title"/>
          </p:nvPr>
        </p:nvSpPr>
        <p:spPr>
          <a:xfrm>
            <a:off x="1969518" y="445025"/>
            <a:ext cx="6461157" cy="572700"/>
          </a:xfrm>
          <a:prstGeom prst="rect">
            <a:avLst/>
          </a:prstGeom>
        </p:spPr>
        <p:txBody>
          <a:bodyPr spcFirstLastPara="1" wrap="square" lIns="91425" tIns="91425" rIns="91425" bIns="91425" anchor="t" anchorCtr="0">
            <a:noAutofit/>
          </a:bodyPr>
          <a:lstStyle/>
          <a:p>
            <a:pPr lvl="0" algn="ctr"/>
            <a:r>
              <a:rPr lang="fr-FR" dirty="0" smtClean="0"/>
              <a:t>Les facteurs </a:t>
            </a:r>
            <a:r>
              <a:rPr lang="fr-FR" dirty="0" err="1" smtClean="0"/>
              <a:t>intraétatiques</a:t>
            </a:r>
            <a:endParaRPr dirty="0"/>
          </a:p>
        </p:txBody>
      </p:sp>
      <p:sp>
        <p:nvSpPr>
          <p:cNvPr id="2" name="ZoneTexte 1"/>
          <p:cNvSpPr txBox="1"/>
          <p:nvPr/>
        </p:nvSpPr>
        <p:spPr>
          <a:xfrm>
            <a:off x="2119085" y="1335314"/>
            <a:ext cx="6487886" cy="2246769"/>
          </a:xfrm>
          <a:prstGeom prst="rect">
            <a:avLst/>
          </a:prstGeom>
          <a:noFill/>
        </p:spPr>
        <p:txBody>
          <a:bodyPr wrap="square" rtlCol="0">
            <a:spAutoFit/>
          </a:bodyPr>
          <a:lstStyle/>
          <a:p>
            <a:r>
              <a:rPr lang="fr-FR" dirty="0" smtClean="0">
                <a:solidFill>
                  <a:schemeClr val="bg2">
                    <a:lumMod val="60000"/>
                    <a:lumOff val="40000"/>
                  </a:schemeClr>
                </a:solidFill>
              </a:rPr>
              <a:t>Cela dépend des capacités internes des Etats qui disposent de nombreux moyens d’action : législations antérieures sur la violence, nouvelles lois sur le terrorisme, censure des journaux ou des livres, interdictions d’associations hostiles, contrôle des réseaux sur Internet, contrôle des prônes des imams dans les mosquées, sélections ou expulsions des prêcheurs qui refusent, par exemple, les textes venus des ministères des Affaires religieuses ou qui violent l’ordre public, services anciens de renseignements, surtout les outils nouveaux comme </a:t>
            </a:r>
            <a:r>
              <a:rPr lang="fr-FR" dirty="0" err="1" smtClean="0">
                <a:solidFill>
                  <a:schemeClr val="bg2">
                    <a:lumMod val="60000"/>
                    <a:lumOff val="40000"/>
                  </a:schemeClr>
                </a:solidFill>
              </a:rPr>
              <a:t>Palantir</a:t>
            </a:r>
            <a:r>
              <a:rPr lang="fr-FR" dirty="0" smtClean="0">
                <a:solidFill>
                  <a:schemeClr val="bg2">
                    <a:lumMod val="60000"/>
                    <a:lumOff val="40000"/>
                  </a:schemeClr>
                </a:solidFill>
              </a:rPr>
              <a:t> ou Pegasus et ceux qui vont prochainement les remplacer. Il y a aussi, outre l’incarcération des militants, l’assassinat préventif des leaders ou des idéologues islamistes.</a:t>
            </a:r>
            <a:endParaRPr lang="fr-FR" dirty="0">
              <a:solidFill>
                <a:schemeClr val="bg2">
                  <a:lumMod val="60000"/>
                  <a:lumOff val="4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Un exemple : Arabie saoudite et France</a:t>
            </a:r>
            <a:endParaRPr lang="fr-FR" sz="1800" dirty="0"/>
          </a:p>
        </p:txBody>
      </p:sp>
      <p:pic>
        <p:nvPicPr>
          <p:cNvPr id="3" name="Espace réservé du contenu 3" descr="Capture d’écran 2018-11-03 à 23.38.50.png"/>
          <p:cNvPicPr>
            <a:picLocks noGrp="1" noChangeAspect="1"/>
          </p:cNvPicPr>
          <p:nvPr/>
        </p:nvPicPr>
        <p:blipFill>
          <a:blip r:embed="rId2">
            <a:extLst>
              <a:ext uri="{28A0092B-C50C-407E-A947-70E740481C1C}">
                <a14:useLocalDpi xmlns:a14="http://schemas.microsoft.com/office/drawing/2010/main" val="0"/>
              </a:ext>
            </a:extLst>
          </a:blip>
          <a:srcRect t="7210" b="7210"/>
          <a:stretch>
            <a:fillRect/>
          </a:stretch>
        </p:blipFill>
        <p:spPr>
          <a:xfrm>
            <a:off x="2329542" y="1159218"/>
            <a:ext cx="6350001" cy="3827082"/>
          </a:xfrm>
          <a:prstGeom prst="rect">
            <a:avLst/>
          </a:prstGeom>
        </p:spPr>
      </p:pic>
    </p:spTree>
    <p:extLst>
      <p:ext uri="{BB962C8B-B14F-4D97-AF65-F5344CB8AC3E}">
        <p14:creationId xmlns:p14="http://schemas.microsoft.com/office/powerpoint/2010/main" val="206409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517" y="227310"/>
            <a:ext cx="6995483" cy="636290"/>
          </a:xfrm>
        </p:spPr>
        <p:txBody>
          <a:bodyPr/>
          <a:lstStyle/>
          <a:p>
            <a:r>
              <a:rPr lang="fr-FR" sz="1600" dirty="0" smtClean="0"/>
              <a:t>Un exemple : 6 agents d’influence (cinq hommes et une femme), relais secondaires et destinataires finaux du radicalisme wahhabite</a:t>
            </a:r>
            <a:endParaRPr lang="fr-FR" sz="1600" dirty="0"/>
          </a:p>
        </p:txBody>
      </p:sp>
      <p:pic>
        <p:nvPicPr>
          <p:cNvPr id="4" name="Espace réservé du contenu 4" descr="Capture d’écran 2018-11-03 à 23.41.57.png"/>
          <p:cNvPicPr>
            <a:picLocks noGrp="1" noChangeAspect="1"/>
          </p:cNvPicPr>
          <p:nvPr/>
        </p:nvPicPr>
        <p:blipFill>
          <a:blip r:embed="rId2">
            <a:extLst>
              <a:ext uri="{28A0092B-C50C-407E-A947-70E740481C1C}">
                <a14:useLocalDpi xmlns:a14="http://schemas.microsoft.com/office/drawing/2010/main" val="0"/>
              </a:ext>
            </a:extLst>
          </a:blip>
          <a:srcRect t="9668" b="9668"/>
          <a:stretch>
            <a:fillRect/>
          </a:stretch>
        </p:blipFill>
        <p:spPr>
          <a:xfrm>
            <a:off x="2088652" y="1074057"/>
            <a:ext cx="6835503" cy="3873500"/>
          </a:xfrm>
          <a:prstGeom prst="rect">
            <a:avLst/>
          </a:prstGeom>
        </p:spPr>
      </p:pic>
    </p:spTree>
    <p:extLst>
      <p:ext uri="{BB962C8B-B14F-4D97-AF65-F5344CB8AC3E}">
        <p14:creationId xmlns:p14="http://schemas.microsoft.com/office/powerpoint/2010/main" val="100377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a:t>
            </a:r>
            <a:endParaRPr/>
          </a:p>
        </p:txBody>
      </p:sp>
      <p:sp>
        <p:nvSpPr>
          <p:cNvPr id="426" name="Google Shape;426;p43"/>
          <p:cNvSpPr txBox="1">
            <a:spLocks noGrp="1"/>
          </p:cNvSpPr>
          <p:nvPr>
            <p:ph type="subTitle" idx="1"/>
          </p:nvPr>
        </p:nvSpPr>
        <p:spPr>
          <a:xfrm>
            <a:off x="2503150" y="3385538"/>
            <a:ext cx="3211682" cy="15117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formes actuelles des islams politiques. Quelles sont les clés pertinentes pour comprendre les faits islamistes existant à l’échelle mondiale ?</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5900" y="445025"/>
            <a:ext cx="8314100" cy="572700"/>
          </a:xfrm>
        </p:spPr>
        <p:txBody>
          <a:bodyPr/>
          <a:lstStyle/>
          <a:p>
            <a:r>
              <a:rPr lang="fr-FR" sz="1400" dirty="0" smtClean="0"/>
              <a:t>Les outils récents montrent la photo, l’identité, le numéro de fixe, les numéros de portables de l’agent d’influence qui émet avec les contenus (même cryptés) par médias de ses messages.</a:t>
            </a:r>
            <a:endParaRPr lang="fr-FR" sz="1400" dirty="0"/>
          </a:p>
        </p:txBody>
      </p:sp>
      <p:sp>
        <p:nvSpPr>
          <p:cNvPr id="7" name="ZoneTexte 6"/>
          <p:cNvSpPr txBox="1"/>
          <p:nvPr/>
        </p:nvSpPr>
        <p:spPr>
          <a:xfrm>
            <a:off x="240393" y="4324715"/>
            <a:ext cx="8313210" cy="738664"/>
          </a:xfrm>
          <a:prstGeom prst="rect">
            <a:avLst/>
          </a:prstGeom>
          <a:noFill/>
        </p:spPr>
        <p:txBody>
          <a:bodyPr wrap="square" rtlCol="0">
            <a:spAutoFit/>
          </a:bodyPr>
          <a:lstStyle/>
          <a:p>
            <a:r>
              <a:rPr lang="fr-FR" dirty="0" smtClean="0"/>
              <a:t>Par les têtes de réseaux circulent surtout des idées que l’on peut désormais suivre en temps réel à la trace depuis leur origine jusqu’aux consommateurs. L’ordinateur quantique, sans doute dès 2025) et l’IA (dès maintenant) vont révolutionner ces techniques. </a:t>
            </a:r>
            <a:endParaRPr lang="fr-FR" dirty="0"/>
          </a:p>
        </p:txBody>
      </p:sp>
      <p:pic>
        <p:nvPicPr>
          <p:cNvPr id="4" name="Espace réservé du contenu 3" descr="Capture d’écran 2018-11-04 à 09.19.26.png"/>
          <p:cNvPicPr>
            <a:picLocks noGrp="1" noChangeAspect="1"/>
          </p:cNvPicPr>
          <p:nvPr>
            <p:ph idx="1"/>
          </p:nvPr>
        </p:nvPicPr>
        <p:blipFill>
          <a:blip r:embed="rId2">
            <a:extLst>
              <a:ext uri="{28A0092B-C50C-407E-A947-70E740481C1C}">
                <a14:useLocalDpi xmlns:a14="http://schemas.microsoft.com/office/drawing/2010/main" val="0"/>
              </a:ext>
            </a:extLst>
          </a:blip>
          <a:srcRect l="-26456" r="-26456"/>
          <a:stretch>
            <a:fillRect/>
          </a:stretch>
        </p:blipFill>
        <p:spPr>
          <a:xfrm>
            <a:off x="777680" y="1110343"/>
            <a:ext cx="7698663" cy="3271972"/>
          </a:xfrm>
        </p:spPr>
      </p:pic>
    </p:spTree>
    <p:extLst>
      <p:ext uri="{BB962C8B-B14F-4D97-AF65-F5344CB8AC3E}">
        <p14:creationId xmlns:p14="http://schemas.microsoft.com/office/powerpoint/2010/main" val="110740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517" y="227310"/>
            <a:ext cx="6661653" cy="636290"/>
          </a:xfrm>
        </p:spPr>
        <p:txBody>
          <a:bodyPr/>
          <a:lstStyle/>
          <a:p>
            <a:r>
              <a:rPr lang="fr-FR" sz="1800" dirty="0" smtClean="0"/>
              <a:t>Un exemple : les relais secondaires et leurs réseaux propres</a:t>
            </a:r>
            <a:endParaRPr lang="fr-FR" sz="1800" dirty="0"/>
          </a:p>
        </p:txBody>
      </p:sp>
      <p:pic>
        <p:nvPicPr>
          <p:cNvPr id="5" name="Espace réservé du contenu 4" descr="Capture d’écran 2018-11-03 à 23.39.47.png"/>
          <p:cNvPicPr>
            <a:picLocks noGrp="1" noChangeAspect="1"/>
          </p:cNvPicPr>
          <p:nvPr/>
        </p:nvPicPr>
        <p:blipFill>
          <a:blip r:embed="rId2">
            <a:extLst>
              <a:ext uri="{28A0092B-C50C-407E-A947-70E740481C1C}">
                <a14:useLocalDpi xmlns:a14="http://schemas.microsoft.com/office/drawing/2010/main" val="0"/>
              </a:ext>
            </a:extLst>
          </a:blip>
          <a:srcRect t="6928" b="6928"/>
          <a:stretch>
            <a:fillRect/>
          </a:stretch>
        </p:blipFill>
        <p:spPr>
          <a:xfrm>
            <a:off x="2322286" y="1220881"/>
            <a:ext cx="6707673" cy="3801062"/>
          </a:xfrm>
          <a:prstGeom prst="rect">
            <a:avLst/>
          </a:prstGeom>
        </p:spPr>
      </p:pic>
    </p:spTree>
    <p:extLst>
      <p:ext uri="{BB962C8B-B14F-4D97-AF65-F5344CB8AC3E}">
        <p14:creationId xmlns:p14="http://schemas.microsoft.com/office/powerpoint/2010/main" val="4286241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657" y="451257"/>
            <a:ext cx="6945086" cy="841800"/>
          </a:xfrm>
        </p:spPr>
        <p:txBody>
          <a:bodyPr/>
          <a:lstStyle/>
          <a:p>
            <a:r>
              <a:rPr lang="fr-FR" sz="3600" dirty="0" smtClean="0"/>
              <a:t>Les facteurs géopolitiques</a:t>
            </a:r>
            <a:endParaRPr lang="fr-FR" sz="3600" dirty="0"/>
          </a:p>
        </p:txBody>
      </p:sp>
      <p:sp>
        <p:nvSpPr>
          <p:cNvPr id="3" name="Sous-titre 2"/>
          <p:cNvSpPr>
            <a:spLocks noGrp="1"/>
          </p:cNvSpPr>
          <p:nvPr>
            <p:ph type="subTitle" idx="1"/>
          </p:nvPr>
        </p:nvSpPr>
        <p:spPr>
          <a:xfrm>
            <a:off x="312056" y="1388511"/>
            <a:ext cx="8309429" cy="2706812"/>
          </a:xfrm>
        </p:spPr>
        <p:txBody>
          <a:bodyPr/>
          <a:lstStyle/>
          <a:p>
            <a:r>
              <a:rPr lang="fr-FR" dirty="0" smtClean="0"/>
              <a:t>La situation </a:t>
            </a:r>
            <a:r>
              <a:rPr lang="fr-FR" dirty="0"/>
              <a:t>géopolitique, les alliances changeantes, les développements internes et externes ainsi que d'autres facteurs peuvent influencer la dynamique et l'évolution des </a:t>
            </a:r>
            <a:r>
              <a:rPr lang="fr-FR" dirty="0" smtClean="0"/>
              <a:t>mouvements islamistes, plus particulièrement des mouvements </a:t>
            </a:r>
            <a:r>
              <a:rPr lang="fr-FR" dirty="0" err="1"/>
              <a:t>jihadistes</a:t>
            </a:r>
            <a:r>
              <a:rPr lang="fr-FR" dirty="0"/>
              <a:t>. En raison de la complexité de ces </a:t>
            </a:r>
            <a:r>
              <a:rPr lang="fr-FR" dirty="0" smtClean="0"/>
              <a:t>groupes et surtout de leurs relations à leur environnement qui peut ne pas être inerte, en raison de l’apparition de nouveaux mouvements qui se penseraient comme des solutions aux échecs des mouvements actuels, </a:t>
            </a:r>
          </a:p>
          <a:p>
            <a:endParaRPr lang="fr-FR" dirty="0" smtClean="0"/>
          </a:p>
          <a:p>
            <a:r>
              <a:rPr lang="fr-FR" b="1" dirty="0" smtClean="0">
                <a:solidFill>
                  <a:schemeClr val="bg1"/>
                </a:solidFill>
              </a:rPr>
              <a:t>il </a:t>
            </a:r>
            <a:r>
              <a:rPr lang="fr-FR" b="1" dirty="0">
                <a:solidFill>
                  <a:schemeClr val="bg1"/>
                </a:solidFill>
              </a:rPr>
              <a:t>peut être difficile </a:t>
            </a:r>
            <a:r>
              <a:rPr lang="fr-FR" b="1" dirty="0" smtClean="0">
                <a:solidFill>
                  <a:schemeClr val="bg1"/>
                </a:solidFill>
              </a:rPr>
              <a:t>de produire des futuribles certains. On ne peut à partir du passé prévoir l’avenir (l’échec de </a:t>
            </a:r>
            <a:r>
              <a:rPr lang="fr-FR" b="1" dirty="0" err="1" smtClean="0">
                <a:solidFill>
                  <a:schemeClr val="bg1"/>
                </a:solidFill>
              </a:rPr>
              <a:t>Daech</a:t>
            </a:r>
            <a:r>
              <a:rPr lang="fr-FR" b="1" dirty="0" smtClean="0">
                <a:solidFill>
                  <a:schemeClr val="bg1"/>
                </a:solidFill>
              </a:rPr>
              <a:t> n’apporte aucun combattant au Sahel).</a:t>
            </a:r>
            <a:endParaRPr lang="fr-FR" b="1" dirty="0">
              <a:solidFill>
                <a:schemeClr val="bg1"/>
              </a:solidFill>
            </a:endParaRPr>
          </a:p>
        </p:txBody>
      </p:sp>
    </p:spTree>
    <p:extLst>
      <p:ext uri="{BB962C8B-B14F-4D97-AF65-F5344CB8AC3E}">
        <p14:creationId xmlns:p14="http://schemas.microsoft.com/office/powerpoint/2010/main" val="217473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2"/>
          <p:cNvSpPr/>
          <p:nvPr/>
        </p:nvSpPr>
        <p:spPr>
          <a:xfrm>
            <a:off x="3718350" y="704138"/>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2"/>
          <p:cNvSpPr txBox="1">
            <a:spLocks noGrp="1"/>
          </p:cNvSpPr>
          <p:nvPr>
            <p:ph type="title"/>
          </p:nvPr>
        </p:nvSpPr>
        <p:spPr>
          <a:xfrm>
            <a:off x="1660350" y="2266938"/>
            <a:ext cx="5823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smtClean="0"/>
              <a:t>Conclusion</a:t>
            </a:r>
            <a:endParaRPr dirty="0"/>
          </a:p>
        </p:txBody>
      </p:sp>
      <p:sp>
        <p:nvSpPr>
          <p:cNvPr id="664" name="Google Shape;664;p62"/>
          <p:cNvSpPr txBox="1">
            <a:spLocks noGrp="1"/>
          </p:cNvSpPr>
          <p:nvPr>
            <p:ph type="subTitle" idx="1"/>
          </p:nvPr>
        </p:nvSpPr>
        <p:spPr>
          <a:xfrm>
            <a:off x="3040745" y="3242163"/>
            <a:ext cx="3164100" cy="72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t>Les conséquences de la complexité des causes</a:t>
            </a:r>
            <a:endParaRPr dirty="0"/>
          </a:p>
        </p:txBody>
      </p:sp>
      <p:sp>
        <p:nvSpPr>
          <p:cNvPr id="665" name="Google Shape;665;p62"/>
          <p:cNvSpPr txBox="1">
            <a:spLocks noGrp="1"/>
          </p:cNvSpPr>
          <p:nvPr>
            <p:ph type="title" idx="2"/>
          </p:nvPr>
        </p:nvSpPr>
        <p:spPr>
          <a:xfrm>
            <a:off x="3595649" y="949700"/>
            <a:ext cx="1952700" cy="10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2"/>
          </p:nvPr>
        </p:nvSpPr>
        <p:spPr>
          <a:xfrm>
            <a:off x="935846" y="612653"/>
            <a:ext cx="7642747" cy="3386299"/>
          </a:xfrm>
        </p:spPr>
        <p:txBody>
          <a:bodyPr/>
          <a:lstStyle/>
          <a:p>
            <a:pPr algn="r"/>
            <a:r>
              <a:rPr lang="fr-FR" sz="2800" dirty="0"/>
              <a:t>« Dieu a fait de l’Islam une religion, les hommes en ont fait une politique. </a:t>
            </a:r>
            <a:r>
              <a:rPr lang="fr-FR" sz="2800" dirty="0" smtClean="0"/>
              <a:t>»</a:t>
            </a:r>
            <a:br>
              <a:rPr lang="fr-FR" sz="2800" dirty="0" smtClean="0"/>
            </a:br>
            <a:r>
              <a:rPr lang="fr-FR" sz="2800" dirty="0"/>
              <a:t/>
            </a:r>
            <a:br>
              <a:rPr lang="fr-FR" sz="2800" dirty="0"/>
            </a:br>
            <a:r>
              <a:rPr lang="fr-FR" sz="2800" dirty="0"/>
              <a:t>Mohammed Saïd Al-</a:t>
            </a:r>
            <a:r>
              <a:rPr lang="fr-FR" sz="2800" dirty="0" err="1"/>
              <a:t>Ashmawi</a:t>
            </a:r>
            <a:r>
              <a:rPr lang="fr-FR" sz="2800" dirty="0"/>
              <a:t> </a:t>
            </a:r>
          </a:p>
        </p:txBody>
      </p:sp>
      <p:pic>
        <p:nvPicPr>
          <p:cNvPr id="2" name="Image 1" descr="Capture d’écran 2023-10-13 à 23.30.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415" y="3301092"/>
            <a:ext cx="1397000" cy="393700"/>
          </a:xfrm>
          <a:prstGeom prst="rect">
            <a:avLst/>
          </a:prstGeom>
        </p:spPr>
      </p:pic>
      <p:sp>
        <p:nvSpPr>
          <p:cNvPr id="3" name="ZoneTexte 2"/>
          <p:cNvSpPr txBox="1"/>
          <p:nvPr/>
        </p:nvSpPr>
        <p:spPr>
          <a:xfrm>
            <a:off x="6081486" y="3788229"/>
            <a:ext cx="2219879" cy="307777"/>
          </a:xfrm>
          <a:prstGeom prst="rect">
            <a:avLst/>
          </a:prstGeom>
          <a:noFill/>
        </p:spPr>
        <p:txBody>
          <a:bodyPr wrap="none" rtlCol="0">
            <a:spAutoFit/>
          </a:bodyPr>
          <a:lstStyle/>
          <a:p>
            <a:r>
              <a:rPr lang="fr-FR" dirty="0" smtClean="0">
                <a:solidFill>
                  <a:srgbClr val="D4C4AD"/>
                </a:solidFill>
              </a:rPr>
              <a:t>L’islamisme contre l’islam</a:t>
            </a:r>
            <a:endParaRPr lang="fr-FR" dirty="0">
              <a:solidFill>
                <a:srgbClr val="D4C4AD"/>
              </a:solidFill>
            </a:endParaRPr>
          </a:p>
        </p:txBody>
      </p:sp>
    </p:spTree>
    <p:extLst>
      <p:ext uri="{BB962C8B-B14F-4D97-AF65-F5344CB8AC3E}">
        <p14:creationId xmlns:p14="http://schemas.microsoft.com/office/powerpoint/2010/main" val="1646624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080" y="451257"/>
            <a:ext cx="5823300" cy="841800"/>
          </a:xfrm>
        </p:spPr>
        <p:txBody>
          <a:bodyPr/>
          <a:lstStyle/>
          <a:p>
            <a:r>
              <a:rPr lang="fr-FR" dirty="0" smtClean="0"/>
              <a:t>Questionnements</a:t>
            </a:r>
            <a:endParaRPr lang="fr-FR" dirty="0"/>
          </a:p>
        </p:txBody>
      </p:sp>
      <p:sp>
        <p:nvSpPr>
          <p:cNvPr id="3" name="Sous-titre 2"/>
          <p:cNvSpPr>
            <a:spLocks noGrp="1"/>
          </p:cNvSpPr>
          <p:nvPr>
            <p:ph type="subTitle" idx="1"/>
          </p:nvPr>
        </p:nvSpPr>
        <p:spPr>
          <a:xfrm>
            <a:off x="958128" y="1381253"/>
            <a:ext cx="7130259" cy="2873899"/>
          </a:xfrm>
        </p:spPr>
        <p:txBody>
          <a:bodyPr>
            <a:noAutofit/>
          </a:bodyPr>
          <a:lstStyle/>
          <a:p>
            <a:r>
              <a:rPr lang="fr-FR" b="1" dirty="0" smtClean="0">
                <a:solidFill>
                  <a:schemeClr val="bg2">
                    <a:lumMod val="60000"/>
                    <a:lumOff val="40000"/>
                  </a:schemeClr>
                </a:solidFill>
              </a:rPr>
              <a:t>On peut néanmoins se poser des questions essentielles.</a:t>
            </a:r>
          </a:p>
          <a:p>
            <a:endParaRPr lang="fr-FR" b="1" dirty="0">
              <a:solidFill>
                <a:schemeClr val="bg2">
                  <a:lumMod val="60000"/>
                  <a:lumOff val="40000"/>
                </a:schemeClr>
              </a:solidFill>
            </a:endParaRPr>
          </a:p>
          <a:p>
            <a:r>
              <a:rPr lang="fr-FR" b="1" dirty="0" smtClean="0">
                <a:solidFill>
                  <a:schemeClr val="bg1"/>
                </a:solidFill>
              </a:rPr>
              <a:t>Les mouvements islamistes sont-ils des mouvements religieux ou une simple application des idées révolutionnaires marxistes ou </a:t>
            </a:r>
            <a:r>
              <a:rPr lang="fr-FR" b="1" dirty="0" err="1" smtClean="0">
                <a:solidFill>
                  <a:schemeClr val="bg1"/>
                </a:solidFill>
              </a:rPr>
              <a:t>gramscistes</a:t>
            </a:r>
            <a:r>
              <a:rPr lang="fr-FR" b="1" dirty="0" smtClean="0">
                <a:solidFill>
                  <a:schemeClr val="bg1"/>
                </a:solidFill>
              </a:rPr>
              <a:t> utilisées pour lutter contre des système politiques ou socioéconomiques (afin de motiver des perdants de la mondialisation) ? Comment faire la révolution alors que l’éducation des enfants s’y oppose ?</a:t>
            </a:r>
          </a:p>
          <a:p>
            <a:endParaRPr lang="fr-FR" b="1" dirty="0">
              <a:solidFill>
                <a:schemeClr val="bg1"/>
              </a:solidFill>
            </a:endParaRPr>
          </a:p>
          <a:p>
            <a:r>
              <a:rPr lang="fr-FR" b="1" dirty="0" smtClean="0">
                <a:solidFill>
                  <a:schemeClr val="bg1"/>
                </a:solidFill>
              </a:rPr>
              <a:t>Les mouvements islamistes sont-ils une des dernières manifestations de résistance de la </a:t>
            </a:r>
            <a:r>
              <a:rPr lang="fr-FR" b="1" dirty="0" err="1" smtClean="0">
                <a:solidFill>
                  <a:schemeClr val="bg1"/>
                </a:solidFill>
              </a:rPr>
              <a:t>patriarcalité</a:t>
            </a:r>
            <a:r>
              <a:rPr lang="fr-FR" b="1" dirty="0" smtClean="0">
                <a:solidFill>
                  <a:schemeClr val="bg1"/>
                </a:solidFill>
              </a:rPr>
              <a:t> (en particulier </a:t>
            </a:r>
            <a:r>
              <a:rPr lang="fr-FR" b="1" dirty="0" err="1" smtClean="0">
                <a:solidFill>
                  <a:schemeClr val="bg1"/>
                </a:solidFill>
              </a:rPr>
              <a:t>Boko</a:t>
            </a:r>
            <a:r>
              <a:rPr lang="fr-FR" b="1" dirty="0" smtClean="0">
                <a:solidFill>
                  <a:schemeClr val="bg1"/>
                </a:solidFill>
              </a:rPr>
              <a:t> </a:t>
            </a:r>
            <a:r>
              <a:rPr lang="fr-FR" b="1" dirty="0" err="1" smtClean="0">
                <a:solidFill>
                  <a:schemeClr val="bg1"/>
                </a:solidFill>
              </a:rPr>
              <a:t>Haram</a:t>
            </a:r>
            <a:r>
              <a:rPr lang="fr-FR" b="1" dirty="0" smtClean="0">
                <a:solidFill>
                  <a:schemeClr val="bg1"/>
                </a:solidFill>
              </a:rPr>
              <a:t>) ?</a:t>
            </a:r>
          </a:p>
          <a:p>
            <a:endParaRPr lang="fr-FR" b="1" dirty="0">
              <a:solidFill>
                <a:schemeClr val="bg1"/>
              </a:solidFill>
            </a:endParaRPr>
          </a:p>
        </p:txBody>
      </p:sp>
    </p:spTree>
    <p:extLst>
      <p:ext uri="{BB962C8B-B14F-4D97-AF65-F5344CB8AC3E}">
        <p14:creationId xmlns:p14="http://schemas.microsoft.com/office/powerpoint/2010/main" val="3673733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080" y="451257"/>
            <a:ext cx="5823300" cy="841800"/>
          </a:xfrm>
        </p:spPr>
        <p:txBody>
          <a:bodyPr/>
          <a:lstStyle/>
          <a:p>
            <a:r>
              <a:rPr lang="fr-FR" dirty="0" smtClean="0"/>
              <a:t>Questionnements</a:t>
            </a:r>
            <a:endParaRPr lang="fr-FR" dirty="0"/>
          </a:p>
        </p:txBody>
      </p:sp>
      <p:sp>
        <p:nvSpPr>
          <p:cNvPr id="3" name="Sous-titre 2"/>
          <p:cNvSpPr>
            <a:spLocks noGrp="1"/>
          </p:cNvSpPr>
          <p:nvPr>
            <p:ph type="subTitle" idx="1"/>
          </p:nvPr>
        </p:nvSpPr>
        <p:spPr>
          <a:xfrm>
            <a:off x="958128" y="1381253"/>
            <a:ext cx="7130259" cy="2873899"/>
          </a:xfrm>
        </p:spPr>
        <p:txBody>
          <a:bodyPr>
            <a:noAutofit/>
          </a:bodyPr>
          <a:lstStyle/>
          <a:p>
            <a:r>
              <a:rPr lang="fr-FR" b="1" dirty="0" smtClean="0">
                <a:solidFill>
                  <a:schemeClr val="bg2">
                    <a:lumMod val="60000"/>
                    <a:lumOff val="40000"/>
                  </a:schemeClr>
                </a:solidFill>
              </a:rPr>
              <a:t>On peut néanmoins se poser des questions essentielles.</a:t>
            </a:r>
          </a:p>
          <a:p>
            <a:endParaRPr lang="fr-FR" b="1" dirty="0">
              <a:solidFill>
                <a:schemeClr val="bg2">
                  <a:lumMod val="60000"/>
                  <a:lumOff val="40000"/>
                </a:schemeClr>
              </a:solidFill>
            </a:endParaRPr>
          </a:p>
          <a:p>
            <a:r>
              <a:rPr lang="fr-FR" b="1" dirty="0" smtClean="0">
                <a:solidFill>
                  <a:schemeClr val="bg1"/>
                </a:solidFill>
              </a:rPr>
              <a:t>L’islamisme est-il des mouvements religieux ou des mouvements politiques nés des vies politiques locales ? Par exemple de la revendication </a:t>
            </a:r>
            <a:r>
              <a:rPr lang="fr-FR" b="1" dirty="0">
                <a:solidFill>
                  <a:schemeClr val="bg1"/>
                </a:solidFill>
              </a:rPr>
              <a:t>issue de l’histoire du colonialisme, de la fondation du Pakistan, de la création de l’État d’Israël, des régimes militaires et semi-militaires, de la corruption, du déclin de l’Occident, de la richesse pétrolière, des frustrations dues à la technologie, du désordre croissant du système international, de la morale sexuelle et de l’instauration de l’imamat en </a:t>
            </a:r>
            <a:r>
              <a:rPr lang="fr-FR" b="1" dirty="0" smtClean="0">
                <a:solidFill>
                  <a:schemeClr val="bg1"/>
                </a:solidFill>
              </a:rPr>
              <a:t>Iran.</a:t>
            </a:r>
            <a:endParaRPr lang="fr-FR" b="1" dirty="0">
              <a:solidFill>
                <a:schemeClr val="bg1"/>
              </a:solidFill>
            </a:endParaRPr>
          </a:p>
        </p:txBody>
      </p:sp>
    </p:spTree>
    <p:extLst>
      <p:ext uri="{BB962C8B-B14F-4D97-AF65-F5344CB8AC3E}">
        <p14:creationId xmlns:p14="http://schemas.microsoft.com/office/powerpoint/2010/main" val="489526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080" y="451257"/>
            <a:ext cx="5823300" cy="841800"/>
          </a:xfrm>
        </p:spPr>
        <p:txBody>
          <a:bodyPr/>
          <a:lstStyle/>
          <a:p>
            <a:r>
              <a:rPr lang="fr-FR" dirty="0" smtClean="0"/>
              <a:t>Questionnements</a:t>
            </a:r>
            <a:endParaRPr lang="fr-FR" dirty="0"/>
          </a:p>
        </p:txBody>
      </p:sp>
      <p:sp>
        <p:nvSpPr>
          <p:cNvPr id="3" name="Sous-titre 2"/>
          <p:cNvSpPr>
            <a:spLocks noGrp="1"/>
          </p:cNvSpPr>
          <p:nvPr>
            <p:ph type="subTitle" idx="1"/>
          </p:nvPr>
        </p:nvSpPr>
        <p:spPr>
          <a:xfrm>
            <a:off x="958128" y="1381254"/>
            <a:ext cx="7085695" cy="2740230"/>
          </a:xfrm>
        </p:spPr>
        <p:txBody>
          <a:bodyPr>
            <a:noAutofit/>
          </a:bodyPr>
          <a:lstStyle/>
          <a:p>
            <a:r>
              <a:rPr lang="fr-FR" b="1" dirty="0" smtClean="0">
                <a:solidFill>
                  <a:schemeClr val="bg2">
                    <a:lumMod val="60000"/>
                    <a:lumOff val="40000"/>
                  </a:schemeClr>
                </a:solidFill>
              </a:rPr>
              <a:t>On peut néanmoins se poser une question essentielle.</a:t>
            </a:r>
          </a:p>
          <a:p>
            <a:endParaRPr lang="fr-FR" b="1" dirty="0">
              <a:solidFill>
                <a:schemeClr val="bg2">
                  <a:lumMod val="60000"/>
                  <a:lumOff val="40000"/>
                </a:schemeClr>
              </a:solidFill>
            </a:endParaRPr>
          </a:p>
          <a:p>
            <a:r>
              <a:rPr lang="fr-FR" b="1" dirty="0">
                <a:solidFill>
                  <a:schemeClr val="bg1"/>
                </a:solidFill>
              </a:rPr>
              <a:t>Les mouvements islamistes sont-ils des mouvements religieux ou une simple manifestation inconsciente de </a:t>
            </a:r>
            <a:r>
              <a:rPr lang="fr-FR" b="1" dirty="0" smtClean="0">
                <a:solidFill>
                  <a:schemeClr val="bg1"/>
                </a:solidFill>
              </a:rPr>
              <a:t>l’athéisme et donc une forme paradoxale de mort de l’islam </a:t>
            </a:r>
            <a:r>
              <a:rPr lang="fr-FR" b="1" dirty="0">
                <a:solidFill>
                  <a:schemeClr val="bg1"/>
                </a:solidFill>
              </a:rPr>
              <a:t>?</a:t>
            </a:r>
          </a:p>
          <a:p>
            <a:endParaRPr lang="fr-FR" b="1" dirty="0">
              <a:solidFill>
                <a:schemeClr val="bg1"/>
              </a:solidFill>
            </a:endParaRPr>
          </a:p>
        </p:txBody>
      </p:sp>
    </p:spTree>
    <p:extLst>
      <p:ext uri="{BB962C8B-B14F-4D97-AF65-F5344CB8AC3E}">
        <p14:creationId xmlns:p14="http://schemas.microsoft.com/office/powerpoint/2010/main" val="1869198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080" y="451257"/>
            <a:ext cx="5823300" cy="841800"/>
          </a:xfrm>
        </p:spPr>
        <p:txBody>
          <a:bodyPr/>
          <a:lstStyle/>
          <a:p>
            <a:r>
              <a:rPr lang="fr-FR" dirty="0" smtClean="0"/>
              <a:t>Bibliographie</a:t>
            </a:r>
            <a:endParaRPr lang="fr-FR" dirty="0"/>
          </a:p>
        </p:txBody>
      </p:sp>
      <p:sp>
        <p:nvSpPr>
          <p:cNvPr id="3" name="Sous-titre 2"/>
          <p:cNvSpPr>
            <a:spLocks noGrp="1"/>
          </p:cNvSpPr>
          <p:nvPr>
            <p:ph type="subTitle" idx="1"/>
          </p:nvPr>
        </p:nvSpPr>
        <p:spPr>
          <a:xfrm>
            <a:off x="958128" y="1381254"/>
            <a:ext cx="7085695" cy="2740230"/>
          </a:xfrm>
        </p:spPr>
        <p:txBody>
          <a:bodyPr>
            <a:noAutofit/>
          </a:bodyPr>
          <a:lstStyle/>
          <a:p>
            <a:pPr algn="just"/>
            <a:r>
              <a:rPr lang="fr-FR" sz="1000" dirty="0"/>
              <a:t>Abu </a:t>
            </a:r>
            <a:r>
              <a:rPr lang="fr-FR" sz="1000" dirty="0" err="1"/>
              <a:t>Rumman</a:t>
            </a:r>
            <a:r>
              <a:rPr lang="fr-FR" sz="1000" dirty="0"/>
              <a:t>, M. et </a:t>
            </a:r>
            <a:r>
              <a:rPr lang="fr-FR" sz="1000" dirty="0" err="1"/>
              <a:t>Bundakji</a:t>
            </a:r>
            <a:r>
              <a:rPr lang="fr-FR" sz="1000" dirty="0"/>
              <a:t>, N. (2018), « min al-</a:t>
            </a:r>
            <a:r>
              <a:rPr lang="fr-FR" sz="1000" dirty="0" err="1"/>
              <a:t>khilafat</a:t>
            </a:r>
            <a:r>
              <a:rPr lang="fr-FR" sz="1000" dirty="0"/>
              <a:t> al-</a:t>
            </a:r>
            <a:r>
              <a:rPr lang="fr-FR" sz="1000" dirty="0" err="1"/>
              <a:t>Islamiyat</a:t>
            </a:r>
            <a:r>
              <a:rPr lang="fr-FR" sz="1000" dirty="0"/>
              <a:t> Ila al-</a:t>
            </a:r>
            <a:r>
              <a:rPr lang="fr-FR" sz="1000" dirty="0" err="1"/>
              <a:t>Dawlat</a:t>
            </a:r>
            <a:r>
              <a:rPr lang="fr-FR" sz="1000" dirty="0"/>
              <a:t> al-</a:t>
            </a:r>
            <a:r>
              <a:rPr lang="fr-FR" sz="1000" dirty="0" err="1"/>
              <a:t>madaniya</a:t>
            </a:r>
            <a:r>
              <a:rPr lang="fr-FR" sz="1000" dirty="0"/>
              <a:t>, al- </a:t>
            </a:r>
            <a:r>
              <a:rPr lang="fr-FR" sz="1000" dirty="0" err="1"/>
              <a:t>Islamiyun</a:t>
            </a:r>
            <a:r>
              <a:rPr lang="fr-FR" sz="1000" dirty="0"/>
              <a:t> al-</a:t>
            </a:r>
            <a:r>
              <a:rPr lang="fr-FR" sz="1000" dirty="0" err="1"/>
              <a:t>chabab</a:t>
            </a:r>
            <a:r>
              <a:rPr lang="fr-FR" sz="1000" dirty="0"/>
              <a:t> al-‘</a:t>
            </a:r>
            <a:r>
              <a:rPr lang="fr-FR" sz="1000" dirty="0" err="1"/>
              <a:t>urduni</a:t>
            </a:r>
            <a:r>
              <a:rPr lang="fr-FR" sz="1000" dirty="0"/>
              <a:t> </a:t>
            </a:r>
            <a:r>
              <a:rPr lang="fr-FR" sz="1000" dirty="0" err="1"/>
              <a:t>wa</a:t>
            </a:r>
            <a:r>
              <a:rPr lang="fr-FR" sz="1000" dirty="0"/>
              <a:t> </a:t>
            </a:r>
            <a:r>
              <a:rPr lang="fr-FR" sz="1000" dirty="0" err="1"/>
              <a:t>Tahawulat</a:t>
            </a:r>
            <a:r>
              <a:rPr lang="fr-FR" sz="1000" dirty="0"/>
              <a:t> al-Rabi’ al-</a:t>
            </a:r>
            <a:r>
              <a:rPr lang="fr-FR" sz="1000" dirty="0" err="1"/>
              <a:t>Arabi</a:t>
            </a:r>
            <a:r>
              <a:rPr lang="fr-FR" sz="1000" dirty="0"/>
              <a:t> [Du califat islamique à l’</a:t>
            </a:r>
            <a:r>
              <a:rPr lang="fr-FR" sz="1000" dirty="0" err="1"/>
              <a:t>État</a:t>
            </a:r>
            <a:r>
              <a:rPr lang="fr-FR" sz="1000" dirty="0"/>
              <a:t> </a:t>
            </a:r>
            <a:r>
              <a:rPr lang="fr-FR" sz="1000" dirty="0" smtClean="0"/>
              <a:t>d’urbanité. </a:t>
            </a:r>
            <a:r>
              <a:rPr lang="fr-FR" sz="1000" dirty="0"/>
              <a:t>Les jeunes islamistes en Jordanie et les transformations du printemps arabe] », Amman, Friedrich Ebert </a:t>
            </a:r>
            <a:r>
              <a:rPr lang="fr-FR" sz="1000" dirty="0" err="1"/>
              <a:t>Stiftung</a:t>
            </a:r>
            <a:r>
              <a:rPr lang="fr-FR" sz="1000" dirty="0"/>
              <a:t> </a:t>
            </a:r>
          </a:p>
          <a:p>
            <a:pPr algn="just"/>
            <a:r>
              <a:rPr lang="it-IT" sz="1000" dirty="0" err="1" smtClean="0"/>
              <a:t>Mounia</a:t>
            </a:r>
            <a:r>
              <a:rPr lang="it-IT" sz="1000" dirty="0" smtClean="0"/>
              <a:t> </a:t>
            </a:r>
            <a:r>
              <a:rPr lang="it-IT" sz="1000" dirty="0" err="1"/>
              <a:t>Ait</a:t>
            </a:r>
            <a:r>
              <a:rPr lang="it-IT" sz="1000" dirty="0"/>
              <a:t> </a:t>
            </a:r>
            <a:r>
              <a:rPr lang="it-IT" sz="1000" dirty="0" err="1" smtClean="0"/>
              <a:t>Kabboura</a:t>
            </a:r>
            <a:r>
              <a:rPr lang="it-IT" sz="1000" dirty="0" smtClean="0"/>
              <a:t>, </a:t>
            </a:r>
            <a:r>
              <a:rPr lang="fr-FR" sz="1000" b="1" dirty="0"/>
              <a:t>L’islamisme mauritanien est-il en </a:t>
            </a:r>
            <a:r>
              <a:rPr lang="fr-FR" sz="1000" b="1" dirty="0" err="1"/>
              <a:t>métamorphose</a:t>
            </a:r>
            <a:r>
              <a:rPr lang="fr-FR" sz="1000" b="1" dirty="0"/>
              <a:t> ? De l’utopie </a:t>
            </a:r>
            <a:r>
              <a:rPr lang="fr-FR" sz="1000" b="1" dirty="0" err="1"/>
              <a:t>résurrectionniste</a:t>
            </a:r>
            <a:r>
              <a:rPr lang="fr-FR" sz="1000" b="1" dirty="0"/>
              <a:t> à l’</a:t>
            </a:r>
            <a:r>
              <a:rPr lang="fr-FR" sz="1000" b="1" dirty="0" err="1"/>
              <a:t>idéologie</a:t>
            </a:r>
            <a:r>
              <a:rPr lang="fr-FR" sz="1000" b="1" dirty="0"/>
              <a:t> </a:t>
            </a:r>
            <a:r>
              <a:rPr lang="fr-FR" sz="1000" b="1" dirty="0" smtClean="0"/>
              <a:t>conservatrice, </a:t>
            </a:r>
            <a:r>
              <a:rPr lang="fr-FR" sz="1000" i="1" dirty="0" err="1"/>
              <a:t>Théologiques</a:t>
            </a:r>
            <a:r>
              <a:rPr lang="fr-FR" sz="1000" dirty="0"/>
              <a:t>, </a:t>
            </a:r>
            <a:r>
              <a:rPr lang="fr-FR" sz="1000" i="1" dirty="0"/>
              <a:t>30</a:t>
            </a:r>
            <a:r>
              <a:rPr lang="fr-FR" sz="1000" dirty="0"/>
              <a:t>(1). </a:t>
            </a:r>
            <a:endParaRPr lang="fr-FR" sz="1000" dirty="0" smtClean="0"/>
          </a:p>
          <a:p>
            <a:pPr algn="just"/>
            <a:r>
              <a:rPr lang="fr-FR" sz="1000" dirty="0"/>
              <a:t>Ait </a:t>
            </a:r>
            <a:r>
              <a:rPr lang="fr-FR" sz="1000" dirty="0" err="1"/>
              <a:t>Kabboura</a:t>
            </a:r>
            <a:r>
              <a:rPr lang="fr-FR" sz="1000" dirty="0"/>
              <a:t>, M., (2021), « Les utopies </a:t>
            </a:r>
            <a:r>
              <a:rPr lang="fr-FR" sz="1000" dirty="0" err="1"/>
              <a:t>résurrectionnistes</a:t>
            </a:r>
            <a:r>
              <a:rPr lang="fr-FR" sz="1000" dirty="0"/>
              <a:t> radicales. Islamisme contre nationalisme », </a:t>
            </a:r>
            <a:r>
              <a:rPr lang="fr-FR" sz="1000" dirty="0" err="1"/>
              <a:t>Djihadisme</a:t>
            </a:r>
            <a:r>
              <a:rPr lang="fr-FR" sz="1000" dirty="0"/>
              <a:t>, radicalisation et islamophobie en </a:t>
            </a:r>
            <a:r>
              <a:rPr lang="fr-FR" sz="1000" dirty="0" err="1"/>
              <a:t>débats</a:t>
            </a:r>
            <a:r>
              <a:rPr lang="fr-FR" sz="1000" dirty="0"/>
              <a:t>, </a:t>
            </a:r>
            <a:r>
              <a:rPr lang="fr-FR" sz="1000" dirty="0" err="1"/>
              <a:t>dir</a:t>
            </a:r>
            <a:r>
              <a:rPr lang="fr-FR" sz="1000" dirty="0"/>
              <a:t>. </a:t>
            </a:r>
            <a:r>
              <a:rPr lang="fr-FR" sz="1000" dirty="0" err="1"/>
              <a:t>Khadiyatoulah</a:t>
            </a:r>
            <a:r>
              <a:rPr lang="fr-FR" sz="1000" dirty="0"/>
              <a:t> </a:t>
            </a:r>
            <a:r>
              <a:rPr lang="fr-FR" sz="1000" dirty="0" err="1"/>
              <a:t>Fall</a:t>
            </a:r>
            <a:r>
              <a:rPr lang="fr-FR" sz="1000" dirty="0"/>
              <a:t>, Presses de l’</a:t>
            </a:r>
            <a:r>
              <a:rPr lang="fr-FR" sz="1000" dirty="0" err="1"/>
              <a:t>Universite</a:t>
            </a:r>
            <a:r>
              <a:rPr lang="fr-FR" sz="1000" dirty="0"/>
              <a:t>́ Laval, </a:t>
            </a:r>
            <a:endParaRPr lang="fr-FR" sz="1000" dirty="0" smtClean="0"/>
          </a:p>
          <a:p>
            <a:pPr algn="just"/>
            <a:r>
              <a:rPr lang="en-US" sz="1000" dirty="0" err="1" smtClean="0"/>
              <a:t>Asef</a:t>
            </a:r>
            <a:r>
              <a:rPr lang="en-US" sz="1000" dirty="0" smtClean="0"/>
              <a:t> Bayat</a:t>
            </a:r>
            <a:r>
              <a:rPr lang="en-US" sz="1000" dirty="0"/>
              <a:t>,‘TheComingofaPost-IslamistSociety’,Critique:CriticalMiddleEastStudies9 (Fall 1996): 43–52 (45) (University of Hamline, MN). </a:t>
            </a:r>
          </a:p>
          <a:p>
            <a:pPr algn="just"/>
            <a:r>
              <a:rPr lang="fr-FR" sz="1000" dirty="0" smtClean="0"/>
              <a:t>Ahmed </a:t>
            </a:r>
            <a:r>
              <a:rPr lang="fr-FR" sz="1000" dirty="0"/>
              <a:t>El-</a:t>
            </a:r>
            <a:r>
              <a:rPr lang="fr-FR" sz="1000" dirty="0" err="1"/>
              <a:t>Din</a:t>
            </a:r>
            <a:r>
              <a:rPr lang="fr-FR" sz="1000" dirty="0"/>
              <a:t> (2009), al-</a:t>
            </a:r>
            <a:r>
              <a:rPr lang="fr-FR" sz="1000" dirty="0" err="1"/>
              <a:t>Intikhabat</a:t>
            </a:r>
            <a:r>
              <a:rPr lang="fr-FR" sz="1000" dirty="0"/>
              <a:t> </a:t>
            </a:r>
            <a:r>
              <a:rPr lang="fr-FR" sz="1000" dirty="0" err="1"/>
              <a:t>wa</a:t>
            </a:r>
            <a:r>
              <a:rPr lang="fr-FR" sz="1000" dirty="0"/>
              <a:t> </a:t>
            </a:r>
            <a:r>
              <a:rPr lang="fr-FR" sz="1000" dirty="0" err="1"/>
              <a:t>Waqi</a:t>
            </a:r>
            <a:r>
              <a:rPr lang="fr-FR" sz="1000" dirty="0"/>
              <a:t>‘ al-</a:t>
            </a:r>
            <a:r>
              <a:rPr lang="fr-FR" sz="1000" dirty="0" err="1"/>
              <a:t>Intikhabat</a:t>
            </a:r>
            <a:r>
              <a:rPr lang="fr-FR" sz="1000" dirty="0"/>
              <a:t> al-</a:t>
            </a:r>
            <a:r>
              <a:rPr lang="fr-FR" sz="1000" dirty="0" err="1"/>
              <a:t>Aqtar</a:t>
            </a:r>
            <a:r>
              <a:rPr lang="fr-FR" sz="1000" dirty="0"/>
              <a:t> al-</a:t>
            </a:r>
            <a:r>
              <a:rPr lang="fr-FR" sz="1000" dirty="0" err="1"/>
              <a:t>Arabia</a:t>
            </a:r>
            <a:r>
              <a:rPr lang="fr-FR" sz="1000" dirty="0"/>
              <a:t> [Les </a:t>
            </a:r>
            <a:r>
              <a:rPr lang="fr-FR" sz="1000" dirty="0" err="1"/>
              <a:t>élections</a:t>
            </a:r>
            <a:r>
              <a:rPr lang="fr-FR" sz="1000" dirty="0"/>
              <a:t> </a:t>
            </a:r>
            <a:r>
              <a:rPr lang="fr-FR" sz="1000" dirty="0" err="1"/>
              <a:t>démocratiques</a:t>
            </a:r>
            <a:r>
              <a:rPr lang="fr-FR" sz="1000" dirty="0"/>
              <a:t> et la </a:t>
            </a:r>
            <a:r>
              <a:rPr lang="fr-FR" sz="1000" dirty="0" err="1"/>
              <a:t>réalite</a:t>
            </a:r>
            <a:r>
              <a:rPr lang="fr-FR" sz="1000" dirty="0"/>
              <a:t>́ des </a:t>
            </a:r>
            <a:r>
              <a:rPr lang="fr-FR" sz="1000" dirty="0" err="1"/>
              <a:t>élections</a:t>
            </a:r>
            <a:r>
              <a:rPr lang="fr-FR" sz="1000" dirty="0"/>
              <a:t> dans les pays arabes], Beyrouth, The Centre for </a:t>
            </a:r>
            <a:r>
              <a:rPr lang="fr-FR" sz="1000" dirty="0" err="1"/>
              <a:t>Arab</a:t>
            </a:r>
            <a:r>
              <a:rPr lang="fr-FR" sz="1000" dirty="0"/>
              <a:t> </a:t>
            </a:r>
            <a:r>
              <a:rPr lang="fr-FR" sz="1000" dirty="0" err="1"/>
              <a:t>Unity</a:t>
            </a:r>
            <a:r>
              <a:rPr lang="fr-FR" sz="1000" dirty="0"/>
              <a:t> </a:t>
            </a:r>
            <a:r>
              <a:rPr lang="fr-FR" sz="1000" dirty="0" err="1"/>
              <a:t>Studies</a:t>
            </a:r>
            <a:r>
              <a:rPr lang="fr-FR" sz="1000" dirty="0"/>
              <a:t> </a:t>
            </a:r>
            <a:endParaRPr lang="fr-FR" sz="1000" dirty="0" smtClean="0"/>
          </a:p>
          <a:p>
            <a:pPr algn="just"/>
            <a:r>
              <a:rPr lang="fi-FI" sz="1000" dirty="0" err="1"/>
              <a:t>Kabis-Kechrid</a:t>
            </a:r>
            <a:r>
              <a:rPr lang="fi-FI" sz="1000" dirty="0"/>
              <a:t>, Laura </a:t>
            </a:r>
            <a:r>
              <a:rPr lang="fi-FI" sz="1000" dirty="0" err="1"/>
              <a:t>Lale</a:t>
            </a:r>
            <a:r>
              <a:rPr lang="fi-FI" sz="1000" dirty="0"/>
              <a:t> (Ed.</a:t>
            </a:r>
            <a:r>
              <a:rPr lang="fi-FI" sz="1000" dirty="0" smtClean="0"/>
              <a:t>), </a:t>
            </a:r>
            <a:r>
              <a:rPr lang="en-US" sz="1000" dirty="0"/>
              <a:t>Socio-Economic Development and Violent </a:t>
            </a:r>
            <a:r>
              <a:rPr lang="en-US" sz="1000" dirty="0" smtClean="0"/>
              <a:t> Extremism </a:t>
            </a:r>
            <a:r>
              <a:rPr lang="en-US" sz="1000" dirty="0"/>
              <a:t>in Morocco: Morocco's Regional Policy, </a:t>
            </a:r>
            <a:r>
              <a:rPr lang="en-US" sz="1000" dirty="0" smtClean="0"/>
              <a:t> Migration </a:t>
            </a:r>
            <a:r>
              <a:rPr lang="en-US" sz="1000" dirty="0"/>
              <a:t>and (De-)Radicalization - Policy Briefs </a:t>
            </a:r>
            <a:r>
              <a:rPr lang="en-US" sz="1000" dirty="0" smtClean="0"/>
              <a:t>from </a:t>
            </a:r>
            <a:r>
              <a:rPr lang="en-US" sz="1000" dirty="0"/>
              <a:t>the Region and </a:t>
            </a:r>
            <a:r>
              <a:rPr lang="en-US" sz="1000" dirty="0" smtClean="0"/>
              <a:t>Europe, </a:t>
            </a:r>
            <a:r>
              <a:rPr lang="de-DE" sz="1000" dirty="0"/>
              <a:t>(DGAP Report, 4). Berlin: Forschungsinstitut der Deutschen Gesellschaft </a:t>
            </a:r>
            <a:r>
              <a:rPr lang="de-DE" sz="1000" dirty="0" err="1"/>
              <a:t>für</a:t>
            </a:r>
            <a:r>
              <a:rPr lang="de-DE" sz="1000" dirty="0"/>
              <a:t> </a:t>
            </a:r>
            <a:r>
              <a:rPr lang="de-DE" sz="1000" dirty="0" err="1"/>
              <a:t>Auswärtige</a:t>
            </a:r>
            <a:r>
              <a:rPr lang="de-DE" sz="1000" dirty="0"/>
              <a:t> Politik </a:t>
            </a:r>
            <a:r>
              <a:rPr lang="de-DE" sz="1000" dirty="0" smtClean="0"/>
              <a:t>.</a:t>
            </a:r>
            <a:endParaRPr lang="fi-FI" sz="1000" dirty="0"/>
          </a:p>
          <a:p>
            <a:pPr algn="just"/>
            <a:r>
              <a:rPr lang="fr-FR" sz="1000" dirty="0" err="1" smtClean="0"/>
              <a:t>Ould</a:t>
            </a:r>
            <a:r>
              <a:rPr lang="fr-FR" sz="1000" dirty="0" smtClean="0"/>
              <a:t> </a:t>
            </a:r>
            <a:r>
              <a:rPr lang="fr-FR" sz="1000" dirty="0"/>
              <a:t>Ahmed Salem, Z. (2012), « Les mutations paradoxales de l’islamisme en Mauritanie », Cahiers d’</a:t>
            </a:r>
            <a:r>
              <a:rPr lang="fr-FR" sz="1000" dirty="0" err="1"/>
              <a:t>études</a:t>
            </a:r>
            <a:r>
              <a:rPr lang="fr-FR" sz="1000" dirty="0"/>
              <a:t> africaines. L’islam </a:t>
            </a:r>
            <a:r>
              <a:rPr lang="fr-FR" sz="1000" dirty="0" err="1"/>
              <a:t>au-dela</a:t>
            </a:r>
            <a:r>
              <a:rPr lang="fr-FR" sz="1000" dirty="0"/>
              <a:t>̀ des </a:t>
            </a:r>
            <a:r>
              <a:rPr lang="fr-FR" sz="1000" dirty="0" err="1"/>
              <a:t>catégories</a:t>
            </a:r>
            <a:r>
              <a:rPr lang="fr-FR" sz="1000" dirty="0"/>
              <a:t>, 206-207 | 2012, p. 648-649. </a:t>
            </a:r>
          </a:p>
          <a:p>
            <a:pPr algn="just"/>
            <a:endParaRPr lang="fr-FR" sz="1000" dirty="0"/>
          </a:p>
          <a:p>
            <a:pPr algn="just"/>
            <a:endParaRPr lang="tr-TR" sz="1000" dirty="0"/>
          </a:p>
          <a:p>
            <a:pPr algn="just"/>
            <a:r>
              <a:rPr lang="fr-FR" sz="1000" dirty="0"/>
              <a:t/>
            </a:r>
            <a:br>
              <a:rPr lang="fr-FR" sz="1000" dirty="0"/>
            </a:br>
            <a:endParaRPr lang="fr-FR" sz="1000" dirty="0"/>
          </a:p>
          <a:p>
            <a:pPr algn="just"/>
            <a:endParaRPr lang="en-US" sz="1000" dirty="0"/>
          </a:p>
          <a:p>
            <a:pPr algn="just"/>
            <a:endParaRPr lang="fr-FR" sz="1000" dirty="0"/>
          </a:p>
          <a:p>
            <a:pPr algn="just"/>
            <a:endParaRPr lang="fr-FR" sz="1000" dirty="0"/>
          </a:p>
          <a:p>
            <a:pPr algn="just"/>
            <a:endParaRPr lang="fr-FR" dirty="0" smtClean="0"/>
          </a:p>
          <a:p>
            <a:pPr algn="just"/>
            <a:endParaRPr lang="fr-FR" dirty="0"/>
          </a:p>
          <a:p>
            <a:pPr algn="just"/>
            <a:r>
              <a:rPr lang="fr-FR" b="1" dirty="0" smtClean="0"/>
              <a:t> </a:t>
            </a:r>
            <a:endParaRPr lang="fr-FR" dirty="0"/>
          </a:p>
          <a:p>
            <a:r>
              <a:rPr lang="it-IT" dirty="0" smtClean="0"/>
              <a:t> </a:t>
            </a:r>
            <a:endParaRPr lang="it-IT" dirty="0"/>
          </a:p>
          <a:p>
            <a:endParaRPr lang="fr-FR" b="1" dirty="0">
              <a:solidFill>
                <a:schemeClr val="bg1"/>
              </a:solidFill>
            </a:endParaRPr>
          </a:p>
        </p:txBody>
      </p:sp>
    </p:spTree>
    <p:extLst>
      <p:ext uri="{BB962C8B-B14F-4D97-AF65-F5344CB8AC3E}">
        <p14:creationId xmlns:p14="http://schemas.microsoft.com/office/powerpoint/2010/main" val="115143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080" y="451257"/>
            <a:ext cx="5823300" cy="841800"/>
          </a:xfrm>
        </p:spPr>
        <p:txBody>
          <a:bodyPr/>
          <a:lstStyle/>
          <a:p>
            <a:r>
              <a:rPr lang="fr-FR" dirty="0" smtClean="0"/>
              <a:t>Bibliographie</a:t>
            </a:r>
            <a:endParaRPr lang="fr-FR" dirty="0"/>
          </a:p>
        </p:txBody>
      </p:sp>
      <p:sp>
        <p:nvSpPr>
          <p:cNvPr id="3" name="Sous-titre 2"/>
          <p:cNvSpPr>
            <a:spLocks noGrp="1"/>
          </p:cNvSpPr>
          <p:nvPr>
            <p:ph type="subTitle" idx="1"/>
          </p:nvPr>
        </p:nvSpPr>
        <p:spPr>
          <a:xfrm>
            <a:off x="958128" y="1381254"/>
            <a:ext cx="7085695" cy="2740230"/>
          </a:xfrm>
        </p:spPr>
        <p:txBody>
          <a:bodyPr>
            <a:noAutofit/>
          </a:bodyPr>
          <a:lstStyle/>
          <a:p>
            <a:pPr algn="just"/>
            <a:r>
              <a:rPr lang="it-IT" sz="1000" dirty="0"/>
              <a:t>Omero Marongiu-</a:t>
            </a:r>
            <a:r>
              <a:rPr lang="it-IT" sz="1000" dirty="0" err="1"/>
              <a:t>Perria</a:t>
            </a:r>
            <a:r>
              <a:rPr lang="it-IT" sz="1000" dirty="0"/>
              <a:t>,</a:t>
            </a:r>
            <a:r>
              <a:rPr lang="fr-FR" sz="1000" dirty="0"/>
              <a:t> Les permanences de l’</a:t>
            </a:r>
            <a:r>
              <a:rPr lang="fr-FR" sz="1000" dirty="0" err="1"/>
              <a:t>hégémonisme</a:t>
            </a:r>
            <a:r>
              <a:rPr lang="fr-FR" sz="1000" dirty="0"/>
              <a:t> religieux dans l’islam </a:t>
            </a:r>
            <a:r>
              <a:rPr lang="fr-FR" sz="1000" b="1" dirty="0"/>
              <a:t>contemporain et leurs </a:t>
            </a:r>
            <a:r>
              <a:rPr lang="fr-FR" sz="1000" b="1" dirty="0" err="1"/>
              <a:t>porosités</a:t>
            </a:r>
            <a:r>
              <a:rPr lang="fr-FR" sz="1000" b="1" dirty="0"/>
              <a:t> avec la </a:t>
            </a:r>
            <a:r>
              <a:rPr lang="fr-FR" sz="1000" b="1" dirty="0" err="1"/>
              <a:t>pensée</a:t>
            </a:r>
            <a:r>
              <a:rPr lang="fr-FR" sz="1000" b="1" dirty="0"/>
              <a:t> </a:t>
            </a:r>
            <a:r>
              <a:rPr lang="fr-FR" sz="1000" b="1" dirty="0" err="1"/>
              <a:t>extrême</a:t>
            </a:r>
            <a:r>
              <a:rPr lang="fr-FR" sz="1000" b="1" dirty="0"/>
              <a:t>.</a:t>
            </a:r>
          </a:p>
          <a:p>
            <a:pPr algn="just"/>
            <a:r>
              <a:rPr lang="fr-FR" sz="1000" dirty="0" err="1"/>
              <a:t>Omero</a:t>
            </a:r>
            <a:r>
              <a:rPr lang="fr-FR" sz="1000" dirty="0"/>
              <a:t> </a:t>
            </a:r>
            <a:r>
              <a:rPr lang="fr-FR" sz="1000" dirty="0" err="1"/>
              <a:t>Marongiu-Perria</a:t>
            </a:r>
            <a:r>
              <a:rPr lang="fr-FR" sz="1000" dirty="0"/>
              <a:t>, Rouvrir les portes de l’Islam, </a:t>
            </a:r>
            <a:r>
              <a:rPr lang="fr-FR" sz="1000" dirty="0" err="1"/>
              <a:t>Atlande</a:t>
            </a:r>
            <a:r>
              <a:rPr lang="fr-FR" sz="1000" dirty="0"/>
              <a:t>, 2017. </a:t>
            </a:r>
            <a:r>
              <a:rPr lang="it-IT" sz="1000" dirty="0"/>
              <a:t/>
            </a:r>
            <a:br>
              <a:rPr lang="it-IT" sz="1000" dirty="0"/>
            </a:br>
            <a:r>
              <a:rPr lang="fr-FR" sz="1000" dirty="0" err="1" smtClean="0"/>
              <a:t>Musalli</a:t>
            </a:r>
            <a:r>
              <a:rPr lang="fr-FR" sz="1000" dirty="0"/>
              <a:t>, A. (1993) </a:t>
            </a:r>
            <a:r>
              <a:rPr lang="fr-FR" sz="1000" dirty="0" err="1"/>
              <a:t>al-Uṣuliyat</a:t>
            </a:r>
            <a:r>
              <a:rPr lang="fr-FR" sz="1000" dirty="0"/>
              <a:t>̈ </a:t>
            </a:r>
            <a:r>
              <a:rPr lang="fr-FR" sz="1000" dirty="0" err="1"/>
              <a:t>al-ẖiṭāb</a:t>
            </a:r>
            <a:r>
              <a:rPr lang="fr-FR" sz="1000" dirty="0"/>
              <a:t> </a:t>
            </a:r>
            <a:r>
              <a:rPr lang="fr-FR" sz="1000" dirty="0" err="1"/>
              <a:t>al-Idyūlūği</a:t>
            </a:r>
            <a:r>
              <a:rPr lang="fr-FR" sz="1000" dirty="0"/>
              <a:t> </a:t>
            </a:r>
            <a:r>
              <a:rPr lang="fr-FR" sz="1000" dirty="0" err="1"/>
              <a:t>wa-al-siyāsi</a:t>
            </a:r>
            <a:r>
              <a:rPr lang="fr-FR" sz="1000" dirty="0"/>
              <a:t> ‘</a:t>
            </a:r>
            <a:r>
              <a:rPr lang="fr-FR" sz="1000" dirty="0" err="1"/>
              <a:t>inda</a:t>
            </a:r>
            <a:r>
              <a:rPr lang="fr-FR" sz="1000" dirty="0"/>
              <a:t> </a:t>
            </a:r>
            <a:r>
              <a:rPr lang="fr-FR" sz="1000" dirty="0" err="1"/>
              <a:t>Sayyid</a:t>
            </a:r>
            <a:r>
              <a:rPr lang="fr-FR" sz="1000" dirty="0"/>
              <a:t> Qutb, [Le fondamentalisme islamique. </a:t>
            </a:r>
            <a:r>
              <a:rPr lang="fr-FR" sz="1000" dirty="0" err="1"/>
              <a:t>Étude</a:t>
            </a:r>
            <a:r>
              <a:rPr lang="fr-FR" sz="1000" dirty="0"/>
              <a:t> du discours </a:t>
            </a:r>
            <a:r>
              <a:rPr lang="fr-FR" sz="1000" dirty="0" err="1"/>
              <a:t>idéologique</a:t>
            </a:r>
            <a:r>
              <a:rPr lang="fr-FR" sz="1000" dirty="0"/>
              <a:t> et politique chez </a:t>
            </a:r>
            <a:r>
              <a:rPr lang="fr-FR" sz="1000" dirty="0" err="1"/>
              <a:t>Sayyid</a:t>
            </a:r>
            <a:r>
              <a:rPr lang="fr-FR" sz="1000" dirty="0"/>
              <a:t> Qutb], </a:t>
            </a:r>
            <a:r>
              <a:rPr lang="fr-FR" sz="1000" dirty="0" err="1"/>
              <a:t>Égypte</a:t>
            </a:r>
            <a:r>
              <a:rPr lang="fr-FR" sz="1000" dirty="0"/>
              <a:t>, </a:t>
            </a:r>
            <a:r>
              <a:rPr lang="fr-FR" sz="1000" dirty="0" err="1"/>
              <a:t>éd</a:t>
            </a:r>
            <a:r>
              <a:rPr lang="fr-FR" sz="1000" dirty="0"/>
              <a:t>. al-</a:t>
            </a:r>
            <a:r>
              <a:rPr lang="fr-FR" sz="1000" dirty="0" err="1"/>
              <a:t>Nasher</a:t>
            </a:r>
            <a:r>
              <a:rPr lang="fr-FR" sz="1000" dirty="0"/>
              <a:t> </a:t>
            </a:r>
          </a:p>
          <a:p>
            <a:pPr algn="just"/>
            <a:r>
              <a:rPr lang="en-US" sz="1000" dirty="0"/>
              <a:t>Nathan J. B. (2012), When Victory is Not an Option: Islamist Movements in Arab Politics, Cornell University Press, New York, 2012. </a:t>
            </a:r>
          </a:p>
          <a:p>
            <a:pPr algn="just"/>
            <a:r>
              <a:rPr lang="tr-TR" sz="1000" dirty="0" err="1"/>
              <a:t>Stéphane</a:t>
            </a:r>
            <a:r>
              <a:rPr lang="tr-TR" sz="1000" dirty="0"/>
              <a:t> </a:t>
            </a:r>
            <a:r>
              <a:rPr lang="tr-TR" sz="1000" dirty="0" err="1"/>
              <a:t>Papi</a:t>
            </a:r>
            <a:r>
              <a:rPr lang="tr-TR" sz="1000" dirty="0"/>
              <a:t>, </a:t>
            </a:r>
            <a:r>
              <a:rPr lang="fr-FR" sz="1000" dirty="0" err="1"/>
              <a:t>Laïcite</a:t>
            </a:r>
            <a:r>
              <a:rPr lang="fr-FR" sz="1000" dirty="0"/>
              <a:t>́ et islam dans l’espace </a:t>
            </a:r>
            <a:r>
              <a:rPr lang="fr-FR" sz="1000" dirty="0" err="1"/>
              <a:t>franco-maghrébin</a:t>
            </a:r>
            <a:r>
              <a:rPr lang="fr-FR" sz="1000" dirty="0"/>
              <a:t> : quelles </a:t>
            </a:r>
            <a:r>
              <a:rPr lang="fr-FR" sz="1000" dirty="0" err="1"/>
              <a:t>évolutions</a:t>
            </a:r>
            <a:r>
              <a:rPr lang="fr-FR" sz="1000" dirty="0"/>
              <a:t> juridiques ?, Les </a:t>
            </a:r>
            <a:r>
              <a:rPr lang="fr-FR" sz="1000" dirty="0" err="1"/>
              <a:t>Études</a:t>
            </a:r>
            <a:r>
              <a:rPr lang="fr-FR" sz="1000" dirty="0"/>
              <a:t> et Essais du Centre Jacques Berque N° 18 – Octobre 2013 </a:t>
            </a:r>
          </a:p>
          <a:p>
            <a:pPr algn="just"/>
            <a:r>
              <a:rPr lang="it-IT" sz="1000" dirty="0" err="1"/>
              <a:t>Hamadi</a:t>
            </a:r>
            <a:r>
              <a:rPr lang="it-IT" sz="1000" dirty="0"/>
              <a:t> </a:t>
            </a:r>
            <a:r>
              <a:rPr lang="it-IT" sz="1000" dirty="0" smtClean="0"/>
              <a:t>Redissi, </a:t>
            </a:r>
            <a:r>
              <a:rPr lang="en-US" sz="1000" dirty="0"/>
              <a:t>The decline of political Islam's legitimacy: The Tunisian </a:t>
            </a:r>
            <a:r>
              <a:rPr lang="en-US" sz="1000" dirty="0" smtClean="0"/>
              <a:t>case, </a:t>
            </a:r>
            <a:r>
              <a:rPr lang="en-US" sz="1000" i="1" dirty="0"/>
              <a:t>Philosophy Social Criticism </a:t>
            </a:r>
            <a:r>
              <a:rPr lang="en-US" sz="1000" dirty="0"/>
              <a:t>2014 40 </a:t>
            </a:r>
            <a:endParaRPr lang="fr-FR" sz="1000" dirty="0" smtClean="0"/>
          </a:p>
          <a:p>
            <a:pPr algn="just"/>
            <a:r>
              <a:rPr lang="fr-FR" sz="1000" dirty="0" smtClean="0"/>
              <a:t>Roy</a:t>
            </a:r>
            <a:r>
              <a:rPr lang="fr-FR" sz="1000" dirty="0"/>
              <a:t>, </a:t>
            </a:r>
            <a:r>
              <a:rPr lang="fr-FR" sz="1000" dirty="0" smtClean="0"/>
              <a:t>Olivier </a:t>
            </a:r>
            <a:r>
              <a:rPr lang="fr-FR" sz="1000" dirty="0"/>
              <a:t>(1992), L’</a:t>
            </a:r>
            <a:r>
              <a:rPr lang="fr-FR" sz="1000" dirty="0" err="1"/>
              <a:t>Échec</a:t>
            </a:r>
            <a:r>
              <a:rPr lang="fr-FR" sz="1000" dirty="0"/>
              <a:t> de l’Islam politique, Paris, Seuil</a:t>
            </a:r>
            <a:r>
              <a:rPr lang="fr-FR" sz="1000" dirty="0" smtClean="0"/>
              <a:t>.</a:t>
            </a:r>
          </a:p>
          <a:p>
            <a:pPr algn="just"/>
            <a:r>
              <a:rPr lang="fr-FR" sz="1000" dirty="0"/>
              <a:t>Olivier Roy, ‘Le post-islamisme’ [Post-</a:t>
            </a:r>
            <a:r>
              <a:rPr lang="fr-FR" sz="1000" dirty="0" err="1"/>
              <a:t>Islamism</a:t>
            </a:r>
            <a:r>
              <a:rPr lang="fr-FR" sz="1000" dirty="0"/>
              <a:t>], Revue du monde musulman et de la Me ́d- </a:t>
            </a:r>
            <a:r>
              <a:rPr lang="fr-FR" sz="1000" dirty="0" err="1"/>
              <a:t>iterrane</a:t>
            </a:r>
            <a:r>
              <a:rPr lang="fr-FR" sz="1000" dirty="0"/>
              <a:t> ́e 85–6 (1999): 11–30. </a:t>
            </a:r>
            <a:endParaRPr lang="fr-FR" sz="1000" dirty="0" smtClean="0"/>
          </a:p>
          <a:p>
            <a:pPr algn="just"/>
            <a:r>
              <a:rPr lang="fr-FR" sz="1000" dirty="0" err="1" smtClean="0"/>
              <a:t>Al</a:t>
            </a:r>
            <a:r>
              <a:rPr lang="fr-FR" sz="1000" dirty="0" err="1"/>
              <a:t>-Šubaki</a:t>
            </a:r>
            <a:r>
              <a:rPr lang="fr-FR" sz="1000" dirty="0"/>
              <a:t>, A. (2009), Les </a:t>
            </a:r>
            <a:r>
              <a:rPr lang="fr-FR" sz="1000" dirty="0" err="1"/>
              <a:t>Frères</a:t>
            </a:r>
            <a:r>
              <a:rPr lang="fr-FR" sz="1000" dirty="0"/>
              <a:t> musulmans des origines à nos jours, Paris : Karthala </a:t>
            </a:r>
          </a:p>
          <a:p>
            <a:pPr algn="just"/>
            <a:r>
              <a:rPr lang="fr-FR" sz="1000" dirty="0"/>
              <a:t/>
            </a:r>
            <a:br>
              <a:rPr lang="fr-FR" sz="1000" dirty="0"/>
            </a:br>
            <a:endParaRPr lang="fr-FR" sz="1000" dirty="0"/>
          </a:p>
          <a:p>
            <a:pPr algn="just"/>
            <a:endParaRPr lang="en-US" sz="1000" dirty="0"/>
          </a:p>
          <a:p>
            <a:pPr algn="just"/>
            <a:endParaRPr lang="fr-FR" sz="1000" dirty="0"/>
          </a:p>
          <a:p>
            <a:pPr algn="just"/>
            <a:endParaRPr lang="fr-FR" sz="1000" dirty="0"/>
          </a:p>
          <a:p>
            <a:pPr algn="just"/>
            <a:endParaRPr lang="fr-FR" dirty="0" smtClean="0"/>
          </a:p>
          <a:p>
            <a:pPr algn="just"/>
            <a:endParaRPr lang="fr-FR" dirty="0"/>
          </a:p>
          <a:p>
            <a:pPr algn="just"/>
            <a:r>
              <a:rPr lang="fr-FR" b="1" dirty="0" smtClean="0"/>
              <a:t> </a:t>
            </a:r>
            <a:endParaRPr lang="fr-FR" dirty="0"/>
          </a:p>
          <a:p>
            <a:r>
              <a:rPr lang="it-IT" dirty="0" smtClean="0"/>
              <a:t> </a:t>
            </a:r>
            <a:endParaRPr lang="it-IT" dirty="0"/>
          </a:p>
          <a:p>
            <a:endParaRPr lang="fr-FR" b="1" dirty="0">
              <a:solidFill>
                <a:schemeClr val="bg1"/>
              </a:solidFill>
            </a:endParaRPr>
          </a:p>
        </p:txBody>
      </p:sp>
    </p:spTree>
    <p:extLst>
      <p:ext uri="{BB962C8B-B14F-4D97-AF65-F5344CB8AC3E}">
        <p14:creationId xmlns:p14="http://schemas.microsoft.com/office/powerpoint/2010/main" val="419803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82962" y="1222415"/>
            <a:ext cx="6737257" cy="3567242"/>
          </a:xfrm>
          <a:prstGeom prst="rect">
            <a:avLst/>
          </a:prstGeom>
        </p:spPr>
        <p:txBody>
          <a:bodyPr spcFirstLastPara="1" wrap="square" lIns="91425" tIns="91425" rIns="91425" bIns="91425" anchor="t" anchorCtr="0">
            <a:noAutofit/>
          </a:bodyPr>
          <a:lstStyle/>
          <a:p>
            <a:endParaRPr lang="fr-FR" dirty="0" smtClean="0"/>
          </a:p>
          <a:p>
            <a:r>
              <a:rPr lang="fr-FR" dirty="0" smtClean="0"/>
              <a:t>Bref rappel historique des faits islamiques antérieurs aux mouvements islamistes apparus au XXe siècle après 1928 :</a:t>
            </a:r>
          </a:p>
          <a:p>
            <a:endParaRPr lang="fr-FR" dirty="0"/>
          </a:p>
          <a:p>
            <a:r>
              <a:rPr lang="fr-FR" dirty="0" smtClean="0"/>
              <a:t>Caractéristiques</a:t>
            </a:r>
          </a:p>
          <a:p>
            <a:r>
              <a:rPr lang="fr-FR" dirty="0" smtClean="0"/>
              <a:t>L’Etat califal islamique crée un Coran unique dont des </a:t>
            </a:r>
            <a:r>
              <a:rPr lang="fr-FR" dirty="0" err="1" smtClean="0"/>
              <a:t>jurisprudents</a:t>
            </a:r>
            <a:r>
              <a:rPr lang="fr-FR" dirty="0" smtClean="0"/>
              <a:t> se servent pour créer des </a:t>
            </a:r>
            <a:r>
              <a:rPr lang="fr-FR" dirty="0" err="1" smtClean="0"/>
              <a:t>chari‘as</a:t>
            </a:r>
            <a:r>
              <a:rPr lang="fr-FR" dirty="0" smtClean="0"/>
              <a:t> locales évolutives qui adaptent des valeurs et des contextes locaux pour produire des codes d’actions toujours locaux</a:t>
            </a:r>
          </a:p>
          <a:p>
            <a:endParaRPr lang="fr-FR" dirty="0"/>
          </a:p>
          <a:p>
            <a:r>
              <a:rPr lang="fr-FR" dirty="0" smtClean="0"/>
              <a:t>Composantes théologiques et historiques</a:t>
            </a:r>
          </a:p>
          <a:p>
            <a:r>
              <a:rPr lang="fr-FR" dirty="0" smtClean="0"/>
              <a:t>Une pensée philosophique rationnelle se développe aussi avant de disparaître en pleine période médiévale chez les sunnites alors qu’elle se maintient chez les chi‘ites.</a:t>
            </a:r>
          </a:p>
          <a:p>
            <a:endParaRPr lang="fr-FR" dirty="0"/>
          </a:p>
        </p:txBody>
      </p:sp>
      <p:sp>
        <p:nvSpPr>
          <p:cNvPr id="433" name="Google Shape;433;p44"/>
          <p:cNvSpPr txBox="1">
            <a:spLocks noGrp="1"/>
          </p:cNvSpPr>
          <p:nvPr>
            <p:ph type="title"/>
          </p:nvPr>
        </p:nvSpPr>
        <p:spPr>
          <a:xfrm>
            <a:off x="2125086" y="410077"/>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82962" y="1222415"/>
            <a:ext cx="7113942" cy="3567242"/>
          </a:xfrm>
          <a:prstGeom prst="rect">
            <a:avLst/>
          </a:prstGeom>
        </p:spPr>
        <p:txBody>
          <a:bodyPr spcFirstLastPara="1" wrap="square" lIns="91425" tIns="91425" rIns="91425" bIns="91425" anchor="t" anchorCtr="0">
            <a:noAutofit/>
          </a:bodyPr>
          <a:lstStyle/>
          <a:p>
            <a:r>
              <a:rPr lang="fr-FR" dirty="0" smtClean="0"/>
              <a:t>Se développa jadis un paradigme hégémonique en cinq points :</a:t>
            </a:r>
          </a:p>
          <a:p>
            <a:r>
              <a:rPr lang="fr-FR" sz="1200" dirty="0" smtClean="0"/>
              <a:t> </a:t>
            </a:r>
          </a:p>
          <a:p>
            <a:pPr algn="l"/>
            <a:r>
              <a:rPr lang="fr-FR" sz="1200" dirty="0"/>
              <a:t>• </a:t>
            </a:r>
            <a:r>
              <a:rPr lang="fr-FR" sz="1200" dirty="0" smtClean="0"/>
              <a:t>On considère </a:t>
            </a:r>
            <a:r>
              <a:rPr lang="fr-FR" sz="1200" dirty="0"/>
              <a:t>Dieu comme une sorte de dominateur sur le </a:t>
            </a:r>
            <a:r>
              <a:rPr lang="fr-FR" sz="1200" dirty="0" smtClean="0"/>
              <a:t>monde </a:t>
            </a:r>
            <a:r>
              <a:rPr lang="fr-FR" sz="1200" dirty="0"/>
              <a:t>obnubilé par la comptabilisation des actions humaines ; </a:t>
            </a:r>
          </a:p>
          <a:p>
            <a:pPr algn="l"/>
            <a:r>
              <a:rPr lang="fr-FR" sz="1200" dirty="0"/>
              <a:t>• la vision du rapport que l'homme entretient avec </a:t>
            </a:r>
            <a:r>
              <a:rPr lang="fr-FR" sz="1200" dirty="0" smtClean="0"/>
              <a:t>Dieu se fait </a:t>
            </a:r>
            <a:r>
              <a:rPr lang="fr-FR" sz="1200" dirty="0"/>
              <a:t>à travers la notion de </a:t>
            </a:r>
            <a:r>
              <a:rPr lang="fr-FR" sz="1200" dirty="0" smtClean="0"/>
              <a:t>«soumission </a:t>
            </a:r>
            <a:r>
              <a:rPr lang="fr-FR" sz="1200" dirty="0"/>
              <a:t>» face à la domination divine qui « contraint </a:t>
            </a:r>
            <a:r>
              <a:rPr lang="fr-FR" sz="1200" dirty="0" smtClean="0"/>
              <a:t>»</a:t>
            </a:r>
            <a:r>
              <a:rPr lang="fr-FR" sz="1200" dirty="0"/>
              <a:t> </a:t>
            </a:r>
            <a:r>
              <a:rPr lang="fr-FR" sz="1200" dirty="0" smtClean="0"/>
              <a:t>l’</a:t>
            </a:r>
            <a:r>
              <a:rPr lang="fr-FR" sz="1200" dirty="0" err="1" smtClean="0"/>
              <a:t>être</a:t>
            </a:r>
            <a:r>
              <a:rPr lang="fr-FR" sz="1200" dirty="0" smtClean="0"/>
              <a:t> </a:t>
            </a:r>
            <a:r>
              <a:rPr lang="fr-FR" sz="1200" dirty="0"/>
              <a:t>humain afin qu’il se conforme aux injonctions divines. Dans cette optique, le droit musulman est abordé comme une </a:t>
            </a:r>
            <a:r>
              <a:rPr lang="fr-FR" sz="1200" dirty="0" err="1"/>
              <a:t>déclinaison</a:t>
            </a:r>
            <a:r>
              <a:rPr lang="fr-FR" sz="1200" dirty="0"/>
              <a:t> pratique de cette contrainte divine ; </a:t>
            </a:r>
          </a:p>
          <a:p>
            <a:pPr algn="l"/>
            <a:r>
              <a:rPr lang="fr-FR" sz="1200" dirty="0"/>
              <a:t>• la vision du rapport à l'autre, le non musulman</a:t>
            </a:r>
            <a:r>
              <a:rPr lang="fr-FR" sz="1200" dirty="0" smtClean="0"/>
              <a:t>, s’exprime </a:t>
            </a:r>
            <a:r>
              <a:rPr lang="fr-FR" sz="1200" dirty="0"/>
              <a:t>dans une relation de domination, laquelle se traduit, dans le droit musulman classique, par la </a:t>
            </a:r>
            <a:r>
              <a:rPr lang="fr-FR" sz="1200" dirty="0" err="1"/>
              <a:t>définition</a:t>
            </a:r>
            <a:r>
              <a:rPr lang="fr-FR" sz="1200" dirty="0"/>
              <a:t> des statuts du non musulman – </a:t>
            </a:r>
            <a:r>
              <a:rPr lang="fr-FR" sz="1200" dirty="0" smtClean="0"/>
              <a:t>« </a:t>
            </a:r>
            <a:r>
              <a:rPr lang="fr-FR" sz="1200" dirty="0" err="1" smtClean="0"/>
              <a:t>protége</a:t>
            </a:r>
            <a:r>
              <a:rPr lang="fr-FR" sz="1200" dirty="0" smtClean="0"/>
              <a:t>́ </a:t>
            </a:r>
            <a:r>
              <a:rPr lang="fr-FR" sz="1200" dirty="0"/>
              <a:t>», ou </a:t>
            </a:r>
            <a:r>
              <a:rPr lang="fr-FR" sz="1200" i="1" dirty="0" err="1"/>
              <a:t>dhimmi</a:t>
            </a:r>
            <a:r>
              <a:rPr lang="fr-FR" sz="1200" i="1" dirty="0"/>
              <a:t> </a:t>
            </a:r>
            <a:r>
              <a:rPr lang="fr-FR" sz="1200" dirty="0"/>
              <a:t>ou </a:t>
            </a:r>
            <a:r>
              <a:rPr lang="fr-FR" sz="1200" dirty="0" err="1"/>
              <a:t>belligérant</a:t>
            </a:r>
            <a:r>
              <a:rPr lang="fr-FR" sz="1200" dirty="0"/>
              <a:t> – et des </a:t>
            </a:r>
            <a:r>
              <a:rPr lang="fr-FR" sz="1200" dirty="0" err="1"/>
              <a:t>modalités</a:t>
            </a:r>
            <a:r>
              <a:rPr lang="fr-FR" sz="1200" dirty="0"/>
              <a:t> de sa soumission au musulman ; </a:t>
            </a:r>
          </a:p>
          <a:p>
            <a:pPr algn="l"/>
            <a:r>
              <a:rPr lang="fr-FR" sz="1200" dirty="0"/>
              <a:t>• la vision des rapports de genre à partir d'une « </a:t>
            </a:r>
            <a:r>
              <a:rPr lang="fr-FR" sz="1200" dirty="0" err="1"/>
              <a:t>théorie</a:t>
            </a:r>
            <a:r>
              <a:rPr lang="fr-FR" sz="1200" dirty="0"/>
              <a:t> » de l'assignation de </a:t>
            </a:r>
            <a:r>
              <a:rPr lang="fr-FR" sz="1200" dirty="0" err="1"/>
              <a:t>rôles</a:t>
            </a:r>
            <a:r>
              <a:rPr lang="fr-FR" sz="1200" dirty="0"/>
              <a:t> selon laquelle les hommes et les femmes ont </a:t>
            </a:r>
            <a:r>
              <a:rPr lang="fr-FR" sz="1200" dirty="0" err="1"/>
              <a:t>éte</a:t>
            </a:r>
            <a:r>
              <a:rPr lang="fr-FR" sz="1200" dirty="0"/>
              <a:t>́ </a:t>
            </a:r>
            <a:r>
              <a:rPr lang="fr-FR" sz="1200" dirty="0" err="1"/>
              <a:t>créés</a:t>
            </a:r>
            <a:r>
              <a:rPr lang="fr-FR" sz="1200" dirty="0"/>
              <a:t> par Dieu pour des fonctions </a:t>
            </a:r>
            <a:r>
              <a:rPr lang="fr-FR" sz="1200" dirty="0" err="1"/>
              <a:t>précises</a:t>
            </a:r>
            <a:r>
              <a:rPr lang="fr-FR" sz="1200" dirty="0"/>
              <a:t>, avec un </a:t>
            </a:r>
            <a:r>
              <a:rPr lang="fr-FR" sz="1200" dirty="0" err="1"/>
              <a:t>contrôle</a:t>
            </a:r>
            <a:r>
              <a:rPr lang="fr-FR" sz="1200" dirty="0"/>
              <a:t> strict sur la vie </a:t>
            </a:r>
            <a:r>
              <a:rPr lang="fr-FR" sz="1200" dirty="0" err="1"/>
              <a:t>privée</a:t>
            </a:r>
            <a:r>
              <a:rPr lang="fr-FR" sz="1200" dirty="0"/>
              <a:t> et sociale de la femme ; </a:t>
            </a:r>
          </a:p>
          <a:p>
            <a:pPr algn="l"/>
            <a:r>
              <a:rPr lang="fr-FR" sz="1200" dirty="0"/>
              <a:t>• la vision du </a:t>
            </a:r>
            <a:r>
              <a:rPr lang="fr-FR" sz="1200" dirty="0" err="1"/>
              <a:t>contrôle</a:t>
            </a:r>
            <a:r>
              <a:rPr lang="fr-FR" sz="1200" dirty="0"/>
              <a:t> de la vie </a:t>
            </a:r>
            <a:r>
              <a:rPr lang="fr-FR" sz="1200" dirty="0" err="1"/>
              <a:t>privée</a:t>
            </a:r>
            <a:r>
              <a:rPr lang="fr-FR" sz="1200" dirty="0"/>
              <a:t> et publique des individus dans toutes les </a:t>
            </a:r>
            <a:r>
              <a:rPr lang="fr-FR" sz="1200" dirty="0" err="1"/>
              <a:t>sphères</a:t>
            </a:r>
            <a:r>
              <a:rPr lang="fr-FR" sz="1200" dirty="0"/>
              <a:t> de la vie sociale à partir d'une approche </a:t>
            </a:r>
            <a:r>
              <a:rPr lang="fr-FR" sz="1200" dirty="0" err="1"/>
              <a:t>hypernormée</a:t>
            </a:r>
            <a:r>
              <a:rPr lang="fr-FR" sz="1200" dirty="0"/>
              <a:t> et d'une « </a:t>
            </a:r>
            <a:r>
              <a:rPr lang="fr-FR" sz="1200" dirty="0" err="1"/>
              <a:t>théorie</a:t>
            </a:r>
            <a:r>
              <a:rPr lang="fr-FR" sz="1200" dirty="0"/>
              <a:t> » de l'assujettissement de </a:t>
            </a:r>
            <a:r>
              <a:rPr lang="fr-FR" sz="1200" dirty="0" smtClean="0"/>
              <a:t>la </a:t>
            </a:r>
            <a:r>
              <a:rPr lang="fr-FR" sz="1200" dirty="0"/>
              <a:t>femme, du </a:t>
            </a:r>
            <a:r>
              <a:rPr lang="fr-FR" sz="1200" dirty="0" smtClean="0"/>
              <a:t>non </a:t>
            </a:r>
            <a:r>
              <a:rPr lang="fr-FR" sz="1200" dirty="0"/>
              <a:t>musulman, </a:t>
            </a:r>
            <a:r>
              <a:rPr lang="fr-FR" sz="1200" dirty="0" smtClean="0"/>
              <a:t>et de l’administré</a:t>
            </a:r>
            <a:r>
              <a:rPr lang="fr-FR" sz="1200" dirty="0"/>
              <a:t>. </a:t>
            </a:r>
          </a:p>
          <a:p>
            <a:endParaRPr lang="fr-FR" dirty="0"/>
          </a:p>
        </p:txBody>
      </p:sp>
      <p:sp>
        <p:nvSpPr>
          <p:cNvPr id="433" name="Google Shape;433;p44"/>
          <p:cNvSpPr txBox="1">
            <a:spLocks noGrp="1"/>
          </p:cNvSpPr>
          <p:nvPr>
            <p:ph type="title"/>
          </p:nvPr>
        </p:nvSpPr>
        <p:spPr>
          <a:xfrm>
            <a:off x="2125086" y="410077"/>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Tree>
    <p:extLst>
      <p:ext uri="{BB962C8B-B14F-4D97-AF65-F5344CB8AC3E}">
        <p14:creationId xmlns:p14="http://schemas.microsoft.com/office/powerpoint/2010/main" val="84470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0" y="1222415"/>
            <a:ext cx="7278914" cy="3567242"/>
          </a:xfrm>
          <a:prstGeom prst="rect">
            <a:avLst/>
          </a:prstGeom>
        </p:spPr>
        <p:txBody>
          <a:bodyPr spcFirstLastPara="1" wrap="square" lIns="91425" tIns="91425" rIns="91425" bIns="91425" anchor="t" anchorCtr="0">
            <a:noAutofit/>
          </a:bodyPr>
          <a:lstStyle/>
          <a:p>
            <a:r>
              <a:rPr lang="fr-FR" dirty="0" smtClean="0"/>
              <a:t>Bref rappel historique des faits islamiques antérieurs aux mouvements islamistes apparus au XXe siècle après 1928 :</a:t>
            </a:r>
          </a:p>
          <a:p>
            <a:endParaRPr lang="fr-FR" dirty="0"/>
          </a:p>
          <a:p>
            <a:r>
              <a:rPr lang="fr-FR" dirty="0" smtClean="0"/>
              <a:t>Au XXe siècle après la crise mondiale de 1929-1930, apparaît une nouvelle idéologie, celle de l’islam politique qui souhaite déborder le domaine juridique ou même le domaine politique traditionnel fondé essentiellement sur des rapports de force légitimés ensuite religieusement (</a:t>
            </a:r>
            <a:r>
              <a:rPr lang="fr-FR" dirty="0" err="1" smtClean="0"/>
              <a:t>Said</a:t>
            </a:r>
            <a:r>
              <a:rPr lang="fr-FR" dirty="0" smtClean="0"/>
              <a:t> Qutb vers 1920-1930).</a:t>
            </a:r>
          </a:p>
          <a:p>
            <a:r>
              <a:rPr lang="fr-FR" dirty="0" smtClean="0"/>
              <a:t>L’islam, désormais modèle politique, est présenté comme la panacée contre tous les maux de la société. On appelle cette utopie islamisme.</a:t>
            </a:r>
          </a:p>
          <a:p>
            <a:r>
              <a:rPr lang="fr-FR" dirty="0" smtClean="0"/>
              <a:t>En effaçant plusieurs siècles de production jurisprudentielle, et en l’absence de toute théologie (sauf chez les chi‘ites), les islamistes (qui désormais savent lire par eux-mêmes) créent une </a:t>
            </a:r>
            <a:r>
              <a:rPr lang="fr-FR" dirty="0" err="1" smtClean="0"/>
              <a:t>chari‘a</a:t>
            </a:r>
            <a:r>
              <a:rPr lang="fr-FR" dirty="0" smtClean="0"/>
              <a:t> intangible à leurs yeux (mais variable d’un groupe islamiste à l’autre).</a:t>
            </a:r>
          </a:p>
          <a:p>
            <a:endParaRPr lang="fr-FR" dirty="0"/>
          </a:p>
        </p:txBody>
      </p:sp>
      <p:sp>
        <p:nvSpPr>
          <p:cNvPr id="433" name="Google Shape;433;p44"/>
          <p:cNvSpPr txBox="1">
            <a:spLocks noGrp="1"/>
          </p:cNvSpPr>
          <p:nvPr>
            <p:ph type="title"/>
          </p:nvPr>
        </p:nvSpPr>
        <p:spPr>
          <a:xfrm>
            <a:off x="2125086" y="410077"/>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Tree>
    <p:extLst>
      <p:ext uri="{BB962C8B-B14F-4D97-AF65-F5344CB8AC3E}">
        <p14:creationId xmlns:p14="http://schemas.microsoft.com/office/powerpoint/2010/main" val="44538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82962" y="1222415"/>
            <a:ext cx="6737257" cy="3567242"/>
          </a:xfrm>
          <a:prstGeom prst="rect">
            <a:avLst/>
          </a:prstGeom>
        </p:spPr>
        <p:txBody>
          <a:bodyPr spcFirstLastPara="1" wrap="square" lIns="91425" tIns="91425" rIns="91425" bIns="91425" anchor="t" anchorCtr="0">
            <a:noAutofit/>
          </a:bodyPr>
          <a:lstStyle/>
          <a:p>
            <a:r>
              <a:rPr lang="fr-FR" dirty="0" smtClean="0"/>
              <a:t>Il existe actuellement cinq catégories de classement des mouvements </a:t>
            </a:r>
            <a:r>
              <a:rPr lang="fr-FR" dirty="0"/>
              <a:t>islamistes en fonction de leurs caractéristiques </a:t>
            </a:r>
            <a:r>
              <a:rPr lang="fr-FR" dirty="0" smtClean="0"/>
              <a:t>principales (</a:t>
            </a:r>
            <a:r>
              <a:rPr lang="fr-FR" dirty="0"/>
              <a:t>Idéologie et </a:t>
            </a:r>
            <a:r>
              <a:rPr lang="fr-FR" dirty="0" smtClean="0"/>
              <a:t>objectifs, </a:t>
            </a:r>
            <a:r>
              <a:rPr lang="fr-FR" dirty="0"/>
              <a:t>p</a:t>
            </a:r>
            <a:r>
              <a:rPr lang="fr-FR" dirty="0" smtClean="0"/>
              <a:t>ortée géographique, affiliations, </a:t>
            </a:r>
            <a:r>
              <a:rPr lang="fr-FR" dirty="0"/>
              <a:t>m</a:t>
            </a:r>
            <a:r>
              <a:rPr lang="fr-FR" dirty="0" smtClean="0"/>
              <a:t>éthodes </a:t>
            </a:r>
            <a:r>
              <a:rPr lang="fr-FR" dirty="0"/>
              <a:t>et </a:t>
            </a:r>
            <a:r>
              <a:rPr lang="fr-FR" dirty="0" smtClean="0"/>
              <a:t>tactiques, enfin contexte et motivation).</a:t>
            </a:r>
          </a:p>
          <a:p>
            <a:endParaRPr lang="fr-FR" dirty="0" smtClean="0"/>
          </a:p>
          <a:p>
            <a:r>
              <a:rPr lang="fr-FR" dirty="0" smtClean="0"/>
              <a:t>On peut ainsi classer ces mouvements en fonction de leurs idéologies ou de leurs conceptions souvent contradictoires de l’islam, de leurs actes (non violents ou de leurs tactiques ou stratégies violentes allant de l’insurrection locale au terrorisme planétaire, donc leur portée géographique allant du régional à l’international), de leurs affiliations symboliques ou réelles ou de leur indépendance, enfin de leurs contextes déterminant leurs motivations (réagir à une occupation étrangère, lutter contre les musulmans perçus comme impies ou la</a:t>
            </a:r>
            <a:r>
              <a:rPr lang="fr-FR" dirty="0"/>
              <a:t> </a:t>
            </a:r>
            <a:r>
              <a:rPr lang="fr-FR" dirty="0" smtClean="0"/>
              <a:t>promotion d’un islam strict.  </a:t>
            </a:r>
          </a:p>
          <a:p>
            <a:endParaRPr lang="fr-FR" dirty="0"/>
          </a:p>
        </p:txBody>
      </p:sp>
      <p:sp>
        <p:nvSpPr>
          <p:cNvPr id="433" name="Google Shape;433;p44"/>
          <p:cNvSpPr txBox="1">
            <a:spLocks noGrp="1"/>
          </p:cNvSpPr>
          <p:nvPr>
            <p:ph type="title"/>
          </p:nvPr>
        </p:nvSpPr>
        <p:spPr>
          <a:xfrm>
            <a:off x="2125086" y="410077"/>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Tree>
    <p:extLst>
      <p:ext uri="{BB962C8B-B14F-4D97-AF65-F5344CB8AC3E}">
        <p14:creationId xmlns:p14="http://schemas.microsoft.com/office/powerpoint/2010/main" val="218449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678032" y="1685236"/>
            <a:ext cx="6349812" cy="2910682"/>
          </a:xfrm>
          <a:prstGeom prst="rect">
            <a:avLst/>
          </a:prstGeom>
        </p:spPr>
        <p:txBody>
          <a:bodyPr spcFirstLastPara="1" wrap="square" lIns="91425" tIns="91425" rIns="91425" bIns="91425" anchor="t" anchorCtr="0">
            <a:normAutofit/>
          </a:bodyPr>
          <a:lstStyle/>
          <a:p>
            <a:r>
              <a:rPr lang="fr-FR" dirty="0"/>
              <a:t>Que penser à la fois du psychisme des experts créateurs de </a:t>
            </a:r>
            <a:r>
              <a:rPr lang="fr-FR" dirty="0" smtClean="0"/>
              <a:t>ces typologies </a:t>
            </a:r>
            <a:r>
              <a:rPr lang="fr-FR" dirty="0"/>
              <a:t>et des situations objectives qui </a:t>
            </a:r>
            <a:r>
              <a:rPr lang="fr-FR" dirty="0" smtClean="0"/>
              <a:t>peuvent les justifier ?</a:t>
            </a:r>
          </a:p>
          <a:p>
            <a:endParaRPr lang="fr-FR" dirty="0"/>
          </a:p>
          <a:p>
            <a:r>
              <a:rPr lang="fr-FR" dirty="0" smtClean="0"/>
              <a:t>D’ailleurs, ces mouvements islamistes sont-ils vraiment islamiques? Sont-ils de nature religieuse ou politiques (en utilisant le levier religieux créateur de légitimité dont ils sont dépourvus) ? Ou sont-ils seulement culturels défendant un </a:t>
            </a:r>
            <a:r>
              <a:rPr lang="fr-FR" dirty="0" err="1" smtClean="0"/>
              <a:t>patriarcalisme</a:t>
            </a:r>
            <a:r>
              <a:rPr lang="fr-FR" dirty="0" smtClean="0"/>
              <a:t> venu du néolithique contre les valeurs coraniques ou contre le principe </a:t>
            </a:r>
            <a:r>
              <a:rPr lang="fr-FR" dirty="0"/>
              <a:t>d</a:t>
            </a:r>
            <a:r>
              <a:rPr lang="fr-FR" dirty="0" smtClean="0"/>
              <a:t>’égalité entre les hommes et les femmes ? </a:t>
            </a:r>
            <a:endParaRPr lang="fr-FR" dirty="0"/>
          </a:p>
        </p:txBody>
      </p:sp>
      <p:sp>
        <p:nvSpPr>
          <p:cNvPr id="433" name="Google Shape;433;p44"/>
          <p:cNvSpPr txBox="1">
            <a:spLocks noGrp="1"/>
          </p:cNvSpPr>
          <p:nvPr>
            <p:ph type="title"/>
          </p:nvPr>
        </p:nvSpPr>
        <p:spPr>
          <a:xfrm>
            <a:off x="2103562" y="539237"/>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Tree>
    <p:extLst>
      <p:ext uri="{BB962C8B-B14F-4D97-AF65-F5344CB8AC3E}">
        <p14:creationId xmlns:p14="http://schemas.microsoft.com/office/powerpoint/2010/main" val="412719622"/>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3818</Words>
  <Application>Microsoft Macintosh PowerPoint</Application>
  <PresentationFormat>Présentation à l'écran (16:9)</PresentationFormat>
  <Paragraphs>253</Paragraphs>
  <Slides>49</Slides>
  <Notes>43</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Islamic Dietary Laws by Slidesgo</vt:lpstr>
      <vt:lpstr>L’islam politique ou islamisme : scénarios d’avenir</vt:lpstr>
      <vt:lpstr>Présentation PowerPoint</vt:lpstr>
      <vt:lpstr>Le plan proposé</vt:lpstr>
      <vt:lpstr>INTRODUCTION</vt:lpstr>
      <vt:lpstr>INTRODUCTION</vt:lpstr>
      <vt:lpstr>INTRODUCTION</vt:lpstr>
      <vt:lpstr>INTRODUCTION</vt:lpstr>
      <vt:lpstr>INTRODUCTION</vt:lpstr>
      <vt:lpstr>INTRODUCTION</vt:lpstr>
      <vt:lpstr>Mouvements modérés/mouvements radicaux</vt:lpstr>
      <vt:lpstr>Mouvements socialement réformistes/mouvements politiques</vt:lpstr>
      <vt:lpstr>Mouvements non violents/mouvements jihadistes</vt:lpstr>
      <vt:lpstr>Mouvements non violents/mouvements jihadistes</vt:lpstr>
      <vt:lpstr>Mouvements à recrutement locaux/mouvements internationalistes</vt:lpstr>
      <vt:lpstr>Mouvements insurrectionnels/mouvements terroristes</vt:lpstr>
      <vt:lpstr>Mouvements dépositaires de marques et mouvements affiliés/mouvements indépendants</vt:lpstr>
      <vt:lpstr>Mouvements mondialistes/mouvements localistes</vt:lpstr>
      <vt:lpstr>Remarques sur ces classifications</vt:lpstr>
      <vt:lpstr>11 Scénarios possibles</vt:lpstr>
      <vt:lpstr>Un classement des futuribles</vt:lpstr>
      <vt:lpstr>Hypothèse n° 1</vt:lpstr>
      <vt:lpstr>Hypothèse n° 2</vt:lpstr>
      <vt:lpstr>Hypothèse n° 3</vt:lpstr>
      <vt:lpstr>Hypothèse n° 4</vt:lpstr>
      <vt:lpstr>Hypothèse n° 5</vt:lpstr>
      <vt:lpstr>Hypothèse n° 6</vt:lpstr>
      <vt:lpstr>Hypothèse n° 7</vt:lpstr>
      <vt:lpstr>Hypothèse n° 8</vt:lpstr>
      <vt:lpstr>Hypothèse n° 9</vt:lpstr>
      <vt:lpstr>Hypothèse n° 10</vt:lpstr>
      <vt:lpstr>Hypothèse n° 11</vt:lpstr>
      <vt:lpstr>Remarque</vt:lpstr>
      <vt:lpstr>Ce sont essentiellement des facteurs culturels, politiques, économiques, sociaux, religieux, parfois même démographiques qui formeront ces contextes. Mais ces causes sont elles-mêmes complexes. Ainsi ces mouvements déclineront si les gouvernements sont en mesure de répondre aux besoins économiques et sociaux des citoyens, si les mouvements islamistes ne sont pas capables de s'adapter aux nouvelles réalités politiques et sociales et si les mouvements islamistes ne sont pas capables de prévenir en eux-mêmes les excès de violence et d'extrémisme. </vt:lpstr>
      <vt:lpstr>Probabilités</vt:lpstr>
      <vt:lpstr>Une observation préalable</vt:lpstr>
      <vt:lpstr>Une observation préalable</vt:lpstr>
      <vt:lpstr>Les facteurs intraétatiques</vt:lpstr>
      <vt:lpstr>Un exemple : Arabie saoudite et France</vt:lpstr>
      <vt:lpstr>Un exemple : 6 agents d’influence (cinq hommes et une femme), relais secondaires et destinataires finaux du radicalisme wahhabite</vt:lpstr>
      <vt:lpstr>Les outils récents montrent la photo, l’identité, le numéro de fixe, les numéros de portables de l’agent d’influence qui émet avec les contenus (même cryptés) par médias de ses messages.</vt:lpstr>
      <vt:lpstr>Un exemple : les relais secondaires et leurs réseaux propres</vt:lpstr>
      <vt:lpstr>Les facteurs géopolitiques</vt:lpstr>
      <vt:lpstr>Conclusion</vt:lpstr>
      <vt:lpstr>« Dieu a fait de l’Islam une religion, les hommes en ont fait une politique. »  Mohammed Saïd Al-Ashmawi </vt:lpstr>
      <vt:lpstr>Questionnements</vt:lpstr>
      <vt:lpstr>Questionnements</vt:lpstr>
      <vt:lpstr>Questionnements</vt:lpstr>
      <vt:lpstr>Bibliographie</vt:lpstr>
      <vt:lpstr>Bibliographie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futuribles pour les mouvements islamistes</dc:title>
  <cp:lastModifiedBy>Jean-François Clément</cp:lastModifiedBy>
  <cp:revision>67</cp:revision>
  <dcterms:modified xsi:type="dcterms:W3CDTF">2023-11-03T21:38:08Z</dcterms:modified>
</cp:coreProperties>
</file>