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2"/>
  </p:notesMasterIdLst>
  <p:sldIdLst>
    <p:sldId id="256" r:id="rId2"/>
    <p:sldId id="257" r:id="rId3"/>
    <p:sldId id="302" r:id="rId4"/>
    <p:sldId id="276" r:id="rId5"/>
    <p:sldId id="264" r:id="rId6"/>
    <p:sldId id="265" r:id="rId7"/>
    <p:sldId id="266" r:id="rId8"/>
    <p:sldId id="267" r:id="rId9"/>
    <p:sldId id="263" r:id="rId10"/>
    <p:sldId id="268" r:id="rId11"/>
    <p:sldId id="269" r:id="rId12"/>
    <p:sldId id="270" r:id="rId13"/>
    <p:sldId id="258" r:id="rId14"/>
    <p:sldId id="260" r:id="rId15"/>
    <p:sldId id="279" r:id="rId16"/>
    <p:sldId id="280" r:id="rId17"/>
    <p:sldId id="294" r:id="rId18"/>
    <p:sldId id="281" r:id="rId19"/>
    <p:sldId id="283" r:id="rId20"/>
    <p:sldId id="284" r:id="rId21"/>
    <p:sldId id="298" r:id="rId22"/>
    <p:sldId id="300" r:id="rId23"/>
    <p:sldId id="271" r:id="rId24"/>
    <p:sldId id="278" r:id="rId25"/>
    <p:sldId id="301" r:id="rId26"/>
    <p:sldId id="282" r:id="rId27"/>
    <p:sldId id="285" r:id="rId28"/>
    <p:sldId id="272" r:id="rId29"/>
    <p:sldId id="287" r:id="rId30"/>
    <p:sldId id="274" r:id="rId31"/>
    <p:sldId id="288" r:id="rId32"/>
    <p:sldId id="289" r:id="rId33"/>
    <p:sldId id="299" r:id="rId34"/>
    <p:sldId id="261" r:id="rId35"/>
    <p:sldId id="293" r:id="rId36"/>
    <p:sldId id="295" r:id="rId37"/>
    <p:sldId id="297" r:id="rId38"/>
    <p:sldId id="290" r:id="rId39"/>
    <p:sldId id="291" r:id="rId40"/>
    <p:sldId id="296"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0D41FC-91BC-454C-8BE6-7A57793BE1F5}">
  <a:tblStyle styleId="{4A0D41FC-91BC-454C-8BE6-7A57793BE1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A3EBC9-A154-4DB8-A7D7-FC81214F533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31" d="100"/>
          <a:sy n="131" d="100"/>
        </p:scale>
        <p:origin x="-224" y="-1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71953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427f7c75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427f7c7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427f7c7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427f7c7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8650" y="1449975"/>
            <a:ext cx="5630400" cy="1696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b="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98650" y="3116300"/>
            <a:ext cx="5630400" cy="510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0" y="-171790"/>
            <a:ext cx="1761359" cy="5484755"/>
            <a:chOff x="0" y="-171790"/>
            <a:chExt cx="1761359" cy="5484755"/>
          </a:xfrm>
        </p:grpSpPr>
        <p:sp>
          <p:nvSpPr>
            <p:cNvPr id="12" name="Google Shape;12;p2"/>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1515618"/>
            <a:ext cx="8229600" cy="305638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9" name="Title 8"/>
          <p:cNvSpPr>
            <a:spLocks noGrp="1"/>
          </p:cNvSpPr>
          <p:nvPr>
            <p:ph type="title"/>
          </p:nvPr>
        </p:nvSpPr>
        <p:spPr/>
        <p:txBody>
          <a:bodyPr/>
          <a:lstStyle/>
          <a:p>
            <a:r>
              <a:rPr lang="fr-FR" smtClean="0"/>
              <a:t>Cliquez et modifiez le titre</a:t>
            </a:r>
            <a:endParaRPr lang="en-US"/>
          </a:p>
        </p:txBody>
      </p:sp>
      <p:sp>
        <p:nvSpPr>
          <p:cNvPr id="11" name="Date Placeholder 10"/>
          <p:cNvSpPr>
            <a:spLocks noGrp="1"/>
          </p:cNvSpPr>
          <p:nvPr>
            <p:ph type="dt" sz="half" idx="14"/>
          </p:nvPr>
        </p:nvSpPr>
        <p:spPr>
          <a:xfrm>
            <a:off x="2981325" y="204885"/>
            <a:ext cx="3181350" cy="219075"/>
          </a:xfrm>
          <a:prstGeom prst="rect">
            <a:avLst/>
          </a:prstGeom>
        </p:spPr>
        <p:txBody>
          <a:bodyPr/>
          <a:lstStyle/>
          <a:p>
            <a:fld id="{8995D68B-21AC-438B-BECE-4F17DA129F19}" type="datetime4">
              <a:rPr lang="en-US" smtClean="0"/>
              <a:pPr/>
              <a:t>octobre 24, 2023</a:t>
            </a:fld>
            <a:endParaRPr lang="en-US" dirty="0"/>
          </a:p>
        </p:txBody>
      </p:sp>
      <p:sp>
        <p:nvSpPr>
          <p:cNvPr id="12" name="Slide Number Placeholder 11"/>
          <p:cNvSpPr>
            <a:spLocks noGrp="1"/>
          </p:cNvSpPr>
          <p:nvPr>
            <p:ph type="sldNum" sz="quarter" idx="15"/>
          </p:nvPr>
        </p:nvSpPr>
        <p:spPr>
          <a:xfrm>
            <a:off x="4038600" y="4629150"/>
            <a:ext cx="1066800" cy="228600"/>
          </a:xfrm>
          <a:prstGeom prst="rect">
            <a:avLst/>
          </a:prstGeom>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a:xfrm>
            <a:off x="1447800" y="4864894"/>
            <a:ext cx="6248400" cy="219075"/>
          </a:xfrm>
          <a:prstGeom prst="rect">
            <a:avLst/>
          </a:prstGeom>
        </p:spPr>
        <p:txBody>
          <a:bodyPr/>
          <a:lstStyle/>
          <a:p>
            <a:endParaRPr lang="en-US" dirty="0"/>
          </a:p>
        </p:txBody>
      </p:sp>
    </p:spTree>
    <p:extLst>
      <p:ext uri="{BB962C8B-B14F-4D97-AF65-F5344CB8AC3E}">
        <p14:creationId xmlns:p14="http://schemas.microsoft.com/office/powerpoint/2010/main" val="97619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503150" y="2577838"/>
            <a:ext cx="582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subTitle" idx="1"/>
          </p:nvPr>
        </p:nvSpPr>
        <p:spPr>
          <a:xfrm>
            <a:off x="2503150" y="3385538"/>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2503150" y="1254500"/>
            <a:ext cx="19527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2" name="Google Shape;22;p3"/>
          <p:cNvGrpSpPr/>
          <p:nvPr/>
        </p:nvGrpSpPr>
        <p:grpSpPr>
          <a:xfrm>
            <a:off x="0" y="-171790"/>
            <a:ext cx="1761359" cy="5484755"/>
            <a:chOff x="0" y="-171790"/>
            <a:chExt cx="1761359" cy="5484755"/>
          </a:xfrm>
        </p:grpSpPr>
        <p:sp>
          <p:nvSpPr>
            <p:cNvPr id="23" name="Google Shape;23;p3"/>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31" name="Google Shape;31;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4"/>
          <p:cNvSpPr/>
          <p:nvPr/>
        </p:nvSpPr>
        <p:spPr>
          <a:xfrm rot="10800000">
            <a:off x="8266275"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2006700" y="1594038"/>
            <a:ext cx="4594800" cy="7908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5" name="Google Shape;75;p9"/>
          <p:cNvSpPr txBox="1">
            <a:spLocks noGrp="1"/>
          </p:cNvSpPr>
          <p:nvPr>
            <p:ph type="subTitle" idx="1"/>
          </p:nvPr>
        </p:nvSpPr>
        <p:spPr>
          <a:xfrm>
            <a:off x="2718150" y="2384850"/>
            <a:ext cx="3883500" cy="1164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76" name="Google Shape;76;p9"/>
          <p:cNvGrpSpPr/>
          <p:nvPr/>
        </p:nvGrpSpPr>
        <p:grpSpPr>
          <a:xfrm flipH="1">
            <a:off x="7382650" y="-171790"/>
            <a:ext cx="1761359" cy="5484755"/>
            <a:chOff x="0" y="-171790"/>
            <a:chExt cx="1761359" cy="5484755"/>
          </a:xfrm>
        </p:grpSpPr>
        <p:sp>
          <p:nvSpPr>
            <p:cNvPr id="77" name="Google Shape;77;p9"/>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3"/>
          <p:cNvSpPr txBox="1">
            <a:spLocks noGrp="1"/>
          </p:cNvSpPr>
          <p:nvPr>
            <p:ph type="subTitle" idx="1"/>
          </p:nvPr>
        </p:nvSpPr>
        <p:spPr>
          <a:xfrm>
            <a:off x="19351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99" name="Google Shape;99;p13"/>
          <p:cNvSpPr txBox="1">
            <a:spLocks noGrp="1"/>
          </p:cNvSpPr>
          <p:nvPr>
            <p:ph type="subTitle" idx="2"/>
          </p:nvPr>
        </p:nvSpPr>
        <p:spPr>
          <a:xfrm>
            <a:off x="58120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0" name="Google Shape;100;p13"/>
          <p:cNvSpPr txBox="1">
            <a:spLocks noGrp="1"/>
          </p:cNvSpPr>
          <p:nvPr>
            <p:ph type="subTitle" idx="3"/>
          </p:nvPr>
        </p:nvSpPr>
        <p:spPr>
          <a:xfrm>
            <a:off x="19351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1" name="Google Shape;101;p13"/>
          <p:cNvSpPr txBox="1">
            <a:spLocks noGrp="1"/>
          </p:cNvSpPr>
          <p:nvPr>
            <p:ph type="subTitle" idx="4"/>
          </p:nvPr>
        </p:nvSpPr>
        <p:spPr>
          <a:xfrm>
            <a:off x="58120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2" name="Google Shape;102;p13"/>
          <p:cNvSpPr txBox="1">
            <a:spLocks noGrp="1"/>
          </p:cNvSpPr>
          <p:nvPr>
            <p:ph type="subTitle" idx="5"/>
          </p:nvPr>
        </p:nvSpPr>
        <p:spPr>
          <a:xfrm>
            <a:off x="19352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13"/>
          <p:cNvSpPr txBox="1">
            <a:spLocks noGrp="1"/>
          </p:cNvSpPr>
          <p:nvPr>
            <p:ph type="subTitle" idx="6"/>
          </p:nvPr>
        </p:nvSpPr>
        <p:spPr>
          <a:xfrm>
            <a:off x="58121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Google Shape;104;p13"/>
          <p:cNvSpPr txBox="1">
            <a:spLocks noGrp="1"/>
          </p:cNvSpPr>
          <p:nvPr>
            <p:ph type="subTitle" idx="7"/>
          </p:nvPr>
        </p:nvSpPr>
        <p:spPr>
          <a:xfrm>
            <a:off x="19352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13"/>
          <p:cNvSpPr txBox="1">
            <a:spLocks noGrp="1"/>
          </p:cNvSpPr>
          <p:nvPr>
            <p:ph type="subTitle" idx="8"/>
          </p:nvPr>
        </p:nvSpPr>
        <p:spPr>
          <a:xfrm>
            <a:off x="58121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3"/>
          <p:cNvSpPr txBox="1">
            <a:spLocks noGrp="1"/>
          </p:cNvSpPr>
          <p:nvPr>
            <p:ph type="title" idx="9" hasCustomPrompt="1"/>
          </p:nvPr>
        </p:nvSpPr>
        <p:spPr>
          <a:xfrm>
            <a:off x="969275"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7" name="Google Shape;107;p13"/>
          <p:cNvSpPr txBox="1">
            <a:spLocks noGrp="1"/>
          </p:cNvSpPr>
          <p:nvPr>
            <p:ph type="title" idx="13" hasCustomPrompt="1"/>
          </p:nvPr>
        </p:nvSpPr>
        <p:spPr>
          <a:xfrm>
            <a:off x="4855200"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8" name="Google Shape;108;p13"/>
          <p:cNvSpPr txBox="1">
            <a:spLocks noGrp="1"/>
          </p:cNvSpPr>
          <p:nvPr>
            <p:ph type="title" idx="14" hasCustomPrompt="1"/>
          </p:nvPr>
        </p:nvSpPr>
        <p:spPr>
          <a:xfrm>
            <a:off x="969275"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9" name="Google Shape;109;p13"/>
          <p:cNvSpPr txBox="1">
            <a:spLocks noGrp="1"/>
          </p:cNvSpPr>
          <p:nvPr>
            <p:ph type="title" idx="15" hasCustomPrompt="1"/>
          </p:nvPr>
        </p:nvSpPr>
        <p:spPr>
          <a:xfrm>
            <a:off x="4855217"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grpSp>
        <p:nvGrpSpPr>
          <p:cNvPr id="110" name="Google Shape;110;p13"/>
          <p:cNvGrpSpPr/>
          <p:nvPr/>
        </p:nvGrpSpPr>
        <p:grpSpPr>
          <a:xfrm>
            <a:off x="-1658336" y="4257236"/>
            <a:ext cx="10802338" cy="881275"/>
            <a:chOff x="-1658336" y="4257236"/>
            <a:chExt cx="10802338" cy="881275"/>
          </a:xfrm>
        </p:grpSpPr>
        <p:sp>
          <p:nvSpPr>
            <p:cNvPr id="111" name="Google Shape;111;p1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351"/>
        <p:cNvGrpSpPr/>
        <p:nvPr/>
      </p:nvGrpSpPr>
      <p:grpSpPr>
        <a:xfrm>
          <a:off x="0" y="0"/>
          <a:ext cx="0" cy="0"/>
          <a:chOff x="0" y="0"/>
          <a:chExt cx="0" cy="0"/>
        </a:xfrm>
      </p:grpSpPr>
      <p:grpSp>
        <p:nvGrpSpPr>
          <p:cNvPr id="352" name="Google Shape;352;p33"/>
          <p:cNvGrpSpPr/>
          <p:nvPr/>
        </p:nvGrpSpPr>
        <p:grpSpPr>
          <a:xfrm>
            <a:off x="-1658336" y="4257236"/>
            <a:ext cx="10802338" cy="881275"/>
            <a:chOff x="-1658336" y="4257236"/>
            <a:chExt cx="10802338" cy="881275"/>
          </a:xfrm>
        </p:grpSpPr>
        <p:sp>
          <p:nvSpPr>
            <p:cNvPr id="353" name="Google Shape;353;p3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59"/>
        <p:cNvGrpSpPr/>
        <p:nvPr/>
      </p:nvGrpSpPr>
      <p:grpSpPr>
        <a:xfrm>
          <a:off x="0" y="0"/>
          <a:ext cx="0" cy="0"/>
          <a:chOff x="0" y="0"/>
          <a:chExt cx="0" cy="0"/>
        </a:xfrm>
      </p:grpSpPr>
      <p:grpSp>
        <p:nvGrpSpPr>
          <p:cNvPr id="360" name="Google Shape;360;p34"/>
          <p:cNvGrpSpPr/>
          <p:nvPr/>
        </p:nvGrpSpPr>
        <p:grpSpPr>
          <a:xfrm>
            <a:off x="0" y="-171790"/>
            <a:ext cx="1761359" cy="5484755"/>
            <a:chOff x="0" y="-171790"/>
            <a:chExt cx="1761359" cy="5484755"/>
          </a:xfrm>
        </p:grpSpPr>
        <p:sp>
          <p:nvSpPr>
            <p:cNvPr id="361" name="Google Shape;361;p34"/>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9_1_1">
    <p:spTree>
      <p:nvGrpSpPr>
        <p:cNvPr id="1" name="Shape 367"/>
        <p:cNvGrpSpPr/>
        <p:nvPr/>
      </p:nvGrpSpPr>
      <p:grpSpPr>
        <a:xfrm>
          <a:off x="0" y="0"/>
          <a:ext cx="0" cy="0"/>
          <a:chOff x="0" y="0"/>
          <a:chExt cx="0" cy="0"/>
        </a:xfrm>
      </p:grpSpPr>
      <p:grpSp>
        <p:nvGrpSpPr>
          <p:cNvPr id="368" name="Google Shape;368;p35"/>
          <p:cNvGrpSpPr/>
          <p:nvPr/>
        </p:nvGrpSpPr>
        <p:grpSpPr>
          <a:xfrm>
            <a:off x="-11" y="11"/>
            <a:ext cx="10802338" cy="881275"/>
            <a:chOff x="-11" y="11"/>
            <a:chExt cx="10802338" cy="881275"/>
          </a:xfrm>
        </p:grpSpPr>
        <p:sp>
          <p:nvSpPr>
            <p:cNvPr id="369" name="Google Shape;369;p3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5900" y="445025"/>
            <a:ext cx="799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75900" y="1152475"/>
            <a:ext cx="799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lef"/>
              <a:buChar char="●"/>
              <a:defRPr sz="1800">
                <a:solidFill>
                  <a:schemeClr val="dk2"/>
                </a:solidFill>
                <a:latin typeface="Alef"/>
                <a:ea typeface="Alef"/>
                <a:cs typeface="Alef"/>
                <a:sym typeface="Alef"/>
              </a:defRPr>
            </a:lvl1pPr>
            <a:lvl2pPr marL="914400" lvl="1"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2pPr>
            <a:lvl3pPr marL="1371600" lvl="2"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3pPr>
            <a:lvl4pPr marL="1828800" lvl="3"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4pPr>
            <a:lvl5pPr marL="2286000" lvl="4"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5pPr>
            <a:lvl6pPr marL="2743200" lvl="5"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6pPr>
            <a:lvl7pPr marL="3200400" lvl="6"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7pPr>
            <a:lvl8pPr marL="3657600" lvl="7"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8pPr>
            <a:lvl9pPr marL="4114800" lvl="8"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79" r:id="rId7"/>
    <p:sldLayoutId id="2147483680" r:id="rId8"/>
    <p:sldLayoutId id="2147483681"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4"/>
        <p:cNvGrpSpPr/>
        <p:nvPr/>
      </p:nvGrpSpPr>
      <p:grpSpPr>
        <a:xfrm>
          <a:off x="0" y="0"/>
          <a:ext cx="0" cy="0"/>
          <a:chOff x="0" y="0"/>
          <a:chExt cx="0" cy="0"/>
        </a:xfrm>
      </p:grpSpPr>
      <p:sp>
        <p:nvSpPr>
          <p:cNvPr id="385" name="Google Shape;385;p39"/>
          <p:cNvSpPr txBox="1">
            <a:spLocks noGrp="1"/>
          </p:cNvSpPr>
          <p:nvPr>
            <p:ph type="subTitle" idx="1"/>
          </p:nvPr>
        </p:nvSpPr>
        <p:spPr>
          <a:xfrm>
            <a:off x="1981675" y="4413029"/>
            <a:ext cx="5630400" cy="51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FFC703"/>
              </a:buClr>
              <a:buSzPts val="1100"/>
              <a:buFont typeface="Arial"/>
              <a:buNone/>
            </a:pPr>
            <a:r>
              <a:rPr lang="fr-FR" dirty="0" smtClean="0"/>
              <a:t>Jean-François Clément</a:t>
            </a:r>
            <a:endParaRPr dirty="0"/>
          </a:p>
        </p:txBody>
      </p:sp>
      <p:sp>
        <p:nvSpPr>
          <p:cNvPr id="386" name="Google Shape;386;p39"/>
          <p:cNvSpPr txBox="1">
            <a:spLocks noGrp="1"/>
          </p:cNvSpPr>
          <p:nvPr>
            <p:ph type="ctrTitle"/>
          </p:nvPr>
        </p:nvSpPr>
        <p:spPr>
          <a:xfrm>
            <a:off x="1959197" y="618175"/>
            <a:ext cx="6533237" cy="343478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a:t>
            </a:r>
            <a:r>
              <a:rPr lang="fr-FR" dirty="0" err="1" smtClean="0"/>
              <a:t>abaya</a:t>
            </a:r>
            <a:r>
              <a:rPr lang="fr-FR" dirty="0" smtClean="0"/>
              <a:t>, un habit indéterminable qui interroge la laïcité et l’idée de « tradition »</a:t>
            </a:r>
            <a:endParaRP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a:t>L</a:t>
            </a:r>
            <a:r>
              <a:rPr lang="fr-FR" sz="2800" dirty="0" smtClean="0"/>
              <a:t>e </a:t>
            </a:r>
            <a:r>
              <a:rPr lang="fr-FR" sz="2800" dirty="0" err="1" smtClean="0"/>
              <a:t>qamis</a:t>
            </a:r>
            <a:r>
              <a:rPr lang="fr-FR" sz="2800" dirty="0" smtClean="0"/>
              <a:t> masculin</a:t>
            </a:r>
            <a:endParaRPr sz="2800" dirty="0"/>
          </a:p>
        </p:txBody>
      </p:sp>
      <p:sp>
        <p:nvSpPr>
          <p:cNvPr id="2" name="Espace réservé du texte 1"/>
          <p:cNvSpPr>
            <a:spLocks noGrp="1"/>
          </p:cNvSpPr>
          <p:nvPr>
            <p:ph type="body" idx="1"/>
          </p:nvPr>
        </p:nvSpPr>
        <p:spPr>
          <a:xfrm>
            <a:off x="331782" y="1161655"/>
            <a:ext cx="8008508" cy="3827368"/>
          </a:xfrm>
        </p:spPr>
        <p:txBody>
          <a:bodyPr/>
          <a:lstStyle/>
          <a:p>
            <a:pPr marL="152400" indent="0">
              <a:buNone/>
            </a:pPr>
            <a:r>
              <a:rPr lang="fr-FR" sz="1400" dirty="0"/>
              <a:t>En août 2023, le ministre de l’éducation nationale, Gabriel </a:t>
            </a:r>
            <a:r>
              <a:rPr lang="fr-FR" sz="1400" dirty="0" err="1"/>
              <a:t>Attal</a:t>
            </a:r>
            <a:r>
              <a:rPr lang="fr-FR" sz="1400" dirty="0"/>
              <a:t>, annonce que le port du </a:t>
            </a:r>
            <a:r>
              <a:rPr lang="fr-FR" sz="1400" dirty="0" err="1"/>
              <a:t>qamis</a:t>
            </a:r>
            <a:r>
              <a:rPr lang="fr-FR" sz="1400" dirty="0"/>
              <a:t>, comme celui de l’</a:t>
            </a:r>
            <a:r>
              <a:rPr lang="fr-FR" sz="1400" dirty="0" err="1"/>
              <a:t>abaya</a:t>
            </a:r>
            <a:r>
              <a:rPr lang="fr-FR" sz="1400" dirty="0"/>
              <a:t>, est interdit dans tous les établissements scolaires </a:t>
            </a:r>
            <a:r>
              <a:rPr lang="fr-FR" sz="1400" dirty="0" smtClean="0"/>
              <a:t>publics </a:t>
            </a:r>
            <a:r>
              <a:rPr lang="fr-FR" sz="1400" dirty="0"/>
              <a:t>à partir de la rentrée de septembre 2023. Le Conseil d'Etat, statuant en référé, avalise cette décision le 7 septembre 2023</a:t>
            </a:r>
            <a:r>
              <a:rPr lang="fr-FR" sz="1400" dirty="0" smtClean="0"/>
              <a:t>.</a:t>
            </a:r>
          </a:p>
          <a:p>
            <a:pPr marL="152400" indent="0">
              <a:buNone/>
            </a:pPr>
            <a:r>
              <a:rPr lang="fr-FR" sz="1400" dirty="0" smtClean="0"/>
              <a:t> </a:t>
            </a:r>
            <a:r>
              <a:rPr lang="fr-FR" sz="1400" dirty="0"/>
              <a:t>« La montée en puissance du port de tenues de type </a:t>
            </a:r>
            <a:r>
              <a:rPr lang="fr-FR" sz="1400" dirty="0" err="1"/>
              <a:t>abaya</a:t>
            </a:r>
            <a:r>
              <a:rPr lang="fr-FR" sz="1400" dirty="0"/>
              <a:t> ou </a:t>
            </a:r>
            <a:r>
              <a:rPr lang="fr-FR" sz="1400" dirty="0" err="1"/>
              <a:t>qamis</a:t>
            </a:r>
            <a:r>
              <a:rPr lang="fr-FR" sz="1400" dirty="0"/>
              <a:t> a fait naître un grand nombre de questions sur la conduite à tenir », souligne le texte en préambule. Or « le port de telles tenues, qui manifeste ostensiblement en milieu scolaire une appartenance religieuse, ne peut y être toléré ». « Tout est dans cette phrase, par laquelle le ministère fait de l’</a:t>
            </a:r>
            <a:r>
              <a:rPr lang="fr-FR" sz="1400" dirty="0" err="1"/>
              <a:t>abaya</a:t>
            </a:r>
            <a:r>
              <a:rPr lang="fr-FR" sz="1400" dirty="0"/>
              <a:t> et du </a:t>
            </a:r>
            <a:r>
              <a:rPr lang="fr-FR" sz="1400" dirty="0" err="1"/>
              <a:t>qamis</a:t>
            </a:r>
            <a:r>
              <a:rPr lang="fr-FR" sz="1400" dirty="0"/>
              <a:t> des vêtements dont le port, par lui-même, manifeste une appartenance religieuse, et qui entrent ainsi systématiquement dans le champ d’application de la loi de 2004 », analyse Jean-Paul Markus, professeur de droit public à l’université Paris-Saclay</a:t>
            </a:r>
            <a:r>
              <a:rPr lang="fr-FR" sz="1400" dirty="0" smtClean="0"/>
              <a:t>.</a:t>
            </a:r>
          </a:p>
          <a:p>
            <a:pPr marL="152400" indent="0">
              <a:buNone/>
            </a:pPr>
            <a:r>
              <a:rPr lang="fr-FR" sz="1400" dirty="0"/>
              <a:t>La loi du 15 mars 2004, qui encadre cette question, ne dresse pas une liste des tenues et signes religieux, mais rappelle un grand principe qui tient en quelques lignes : « Dans les écoles, les collèges et les lycées publics, le port de signes ou tenues par lesquels les élèves manifestent ostensiblement une appartenance religieuse est interdit. » Sa circulaire d’application, de mai 2004, ainsi que la jurisprudence établie par le Conseil d’Etat, a ainsi prohibé les signes qui conduisent à « se faire immédiatement reconnaître par son appartenance religieuse </a:t>
            </a:r>
            <a:r>
              <a:rPr lang="fr-FR" sz="1400" dirty="0" smtClean="0"/>
              <a:t>».</a:t>
            </a:r>
          </a:p>
        </p:txBody>
      </p:sp>
    </p:spTree>
    <p:extLst>
      <p:ext uri="{BB962C8B-B14F-4D97-AF65-F5344CB8AC3E}">
        <p14:creationId xmlns:p14="http://schemas.microsoft.com/office/powerpoint/2010/main" val="211360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a:t>L</a:t>
            </a:r>
            <a:r>
              <a:rPr lang="fr-FR" sz="2800" dirty="0" smtClean="0"/>
              <a:t>e problème du </a:t>
            </a:r>
            <a:r>
              <a:rPr lang="fr-FR" sz="2800" dirty="0" err="1" smtClean="0"/>
              <a:t>qamis</a:t>
            </a:r>
            <a:endParaRPr sz="2800" dirty="0"/>
          </a:p>
        </p:txBody>
      </p:sp>
      <p:sp>
        <p:nvSpPr>
          <p:cNvPr id="2" name="Espace réservé du texte 1"/>
          <p:cNvSpPr>
            <a:spLocks noGrp="1"/>
          </p:cNvSpPr>
          <p:nvPr>
            <p:ph type="body" idx="1"/>
          </p:nvPr>
        </p:nvSpPr>
        <p:spPr>
          <a:xfrm>
            <a:off x="297460" y="1533543"/>
            <a:ext cx="7985626" cy="3449759"/>
          </a:xfrm>
        </p:spPr>
        <p:txBody>
          <a:bodyPr/>
          <a:lstStyle/>
          <a:p>
            <a:pPr marL="152400" indent="0">
              <a:buNone/>
            </a:pPr>
            <a:r>
              <a:rPr lang="fr-FR" sz="1800" dirty="0" smtClean="0"/>
              <a:t>Aucun des 150 établissements scolaires français qui ont </a:t>
            </a:r>
            <a:r>
              <a:rPr lang="fr-FR" sz="1800" dirty="0"/>
              <a:t>o</a:t>
            </a:r>
            <a:r>
              <a:rPr lang="fr-FR" sz="1800" dirty="0" smtClean="0"/>
              <a:t>nt signalé un incident à propos de vêtements religieux au cours de l’année scolaire 2022-2023 n’a signalé la présence de </a:t>
            </a:r>
            <a:r>
              <a:rPr lang="fr-FR" sz="1800" dirty="0" err="1" smtClean="0"/>
              <a:t>qamis</a:t>
            </a:r>
            <a:r>
              <a:rPr lang="fr-FR" sz="1800" dirty="0" smtClean="0"/>
              <a:t>.</a:t>
            </a:r>
          </a:p>
          <a:p>
            <a:pPr marL="152400" indent="0">
              <a:buNone/>
            </a:pPr>
            <a:r>
              <a:rPr lang="fr-FR" sz="1800" dirty="0" smtClean="0"/>
              <a:t>Il n’y avait donc pas lieu de créer une police du vêtement concernant cette mode nouvelle.</a:t>
            </a:r>
          </a:p>
          <a:p>
            <a:pPr marL="152400" indent="0">
              <a:buNone/>
            </a:pPr>
            <a:endParaRPr lang="fr-FR" sz="1800" dirty="0"/>
          </a:p>
          <a:p>
            <a:pPr marL="152400" indent="0">
              <a:buNone/>
            </a:pPr>
            <a:r>
              <a:rPr lang="fr-FR" sz="1800" dirty="0" smtClean="0"/>
              <a:t>Il s’agissait surtout de ne pas stigmatiser les filles en tant que filles, exactement comme lorsqu’on condamne la kippa ou une grande croix lorsqu’on vise seulement, en réalité, le voile. Il s’agit alors d’échapper à l’accusation d’islamophobie en énonçant un principe général.</a:t>
            </a:r>
          </a:p>
          <a:p>
            <a:pPr marL="152400" indent="0">
              <a:buNone/>
            </a:pPr>
            <a:r>
              <a:rPr lang="fr-FR" sz="1800" dirty="0" smtClean="0"/>
              <a:t>Il en est de même pour le </a:t>
            </a:r>
            <a:r>
              <a:rPr lang="fr-FR" sz="1800" dirty="0" err="1" smtClean="0"/>
              <a:t>qamis</a:t>
            </a:r>
            <a:r>
              <a:rPr lang="fr-FR" sz="1800" dirty="0" smtClean="0"/>
              <a:t> qui ne fait que de la figuration dans les textes puisque les islamistes le refusent</a:t>
            </a:r>
            <a:r>
              <a:rPr lang="fr-FR" sz="1800" dirty="0"/>
              <a:t> </a:t>
            </a:r>
            <a:r>
              <a:rPr lang="fr-FR" sz="1800" dirty="0" smtClean="0"/>
              <a:t>habituellement.</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586" y="0"/>
            <a:ext cx="3532414" cy="1513029"/>
          </a:xfrm>
          <a:prstGeom prst="rect">
            <a:avLst/>
          </a:prstGeom>
        </p:spPr>
      </p:pic>
    </p:spTree>
    <p:extLst>
      <p:ext uri="{BB962C8B-B14F-4D97-AF65-F5344CB8AC3E}">
        <p14:creationId xmlns:p14="http://schemas.microsoft.com/office/powerpoint/2010/main" val="205211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Une problématique</a:t>
            </a:r>
            <a:endParaRPr sz="2800" dirty="0"/>
          </a:p>
        </p:txBody>
      </p:sp>
      <p:sp>
        <p:nvSpPr>
          <p:cNvPr id="2" name="Espace réservé du texte 1"/>
          <p:cNvSpPr>
            <a:spLocks noGrp="1"/>
          </p:cNvSpPr>
          <p:nvPr>
            <p:ph type="body" idx="1"/>
          </p:nvPr>
        </p:nvSpPr>
        <p:spPr>
          <a:xfrm>
            <a:off x="331782" y="1161655"/>
            <a:ext cx="8008508" cy="3827368"/>
          </a:xfrm>
        </p:spPr>
        <p:txBody>
          <a:bodyPr/>
          <a:lstStyle/>
          <a:p>
            <a:pPr marL="152400" indent="0">
              <a:buNone/>
            </a:pPr>
            <a:r>
              <a:rPr lang="fr-FR" sz="2000" dirty="0" smtClean="0"/>
              <a:t>Comment définir l’</a:t>
            </a:r>
            <a:r>
              <a:rPr lang="fr-FR" sz="2000" dirty="0" err="1" smtClean="0"/>
              <a:t>abaya</a:t>
            </a:r>
            <a:r>
              <a:rPr lang="fr-FR" sz="2000" dirty="0" smtClean="0"/>
              <a:t> ?</a:t>
            </a:r>
          </a:p>
          <a:p>
            <a:pPr marL="152400" indent="0">
              <a:buNone/>
            </a:pPr>
            <a:endParaRPr lang="fr-FR" sz="2000" dirty="0"/>
          </a:p>
          <a:p>
            <a:pPr marL="152400" indent="0">
              <a:buNone/>
            </a:pPr>
            <a:r>
              <a:rPr lang="fr-FR" sz="2000" dirty="0" smtClean="0"/>
              <a:t>Cet habit a-t-il des liens avec l’islam ?</a:t>
            </a:r>
          </a:p>
          <a:p>
            <a:pPr marL="152400" indent="0">
              <a:buNone/>
            </a:pPr>
            <a:r>
              <a:rPr lang="fr-FR" sz="2000" dirty="0"/>
              <a:t>	</a:t>
            </a:r>
            <a:r>
              <a:rPr lang="fr-FR" sz="2000" dirty="0" smtClean="0"/>
              <a:t>Est-il fabriqué dans des pays musulmans ou en Chine ?</a:t>
            </a:r>
          </a:p>
          <a:p>
            <a:pPr marL="152400" indent="0">
              <a:buNone/>
            </a:pPr>
            <a:r>
              <a:rPr lang="fr-FR" sz="2000" dirty="0"/>
              <a:t>	</a:t>
            </a:r>
            <a:r>
              <a:rPr lang="fr-FR" sz="2000" dirty="0" smtClean="0"/>
              <a:t>Répond-t-il à des critères religieux connus ?</a:t>
            </a:r>
          </a:p>
          <a:p>
            <a:pPr marL="152400" indent="0">
              <a:buNone/>
            </a:pPr>
            <a:r>
              <a:rPr lang="fr-FR" sz="2000" dirty="0" smtClean="0"/>
              <a:t>	Quel sens en donnent les marchands ou les revendeurs en 	gros ou en détail ?</a:t>
            </a:r>
          </a:p>
          <a:p>
            <a:pPr marL="152400" indent="0">
              <a:buNone/>
            </a:pPr>
            <a:r>
              <a:rPr lang="fr-FR" sz="2000" dirty="0" smtClean="0"/>
              <a:t>	Quel sens a ce vêtement pour celles qui le portent ?</a:t>
            </a:r>
          </a:p>
          <a:p>
            <a:pPr marL="152400" indent="0">
              <a:buNone/>
            </a:pPr>
            <a:endParaRPr lang="fr-FR" sz="2000" dirty="0"/>
          </a:p>
          <a:p>
            <a:pPr marL="152400" indent="0">
              <a:buNone/>
            </a:pPr>
            <a:r>
              <a:rPr lang="fr-FR" sz="2000" dirty="0" smtClean="0"/>
              <a:t>Comment réagissent les autorités françaises pour gérer l’espace scolaire puisque le vêtement est légal dans l’espace public ?</a:t>
            </a:r>
          </a:p>
        </p:txBody>
      </p:sp>
    </p:spTree>
    <p:extLst>
      <p:ext uri="{BB962C8B-B14F-4D97-AF65-F5344CB8AC3E}">
        <p14:creationId xmlns:p14="http://schemas.microsoft.com/office/powerpoint/2010/main" val="292953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p:nvPr/>
        </p:nvSpPr>
        <p:spPr>
          <a:xfrm>
            <a:off x="940950" y="1613100"/>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940950" y="2785252"/>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4855200" y="1613100"/>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4855200" y="2785255"/>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sujets abordés</a:t>
            </a:r>
            <a:endParaRPr dirty="0"/>
          </a:p>
        </p:txBody>
      </p:sp>
      <p:sp>
        <p:nvSpPr>
          <p:cNvPr id="402" name="Google Shape;402;p41"/>
          <p:cNvSpPr txBox="1">
            <a:spLocks noGrp="1"/>
          </p:cNvSpPr>
          <p:nvPr>
            <p:ph type="subTitle" idx="1"/>
          </p:nvPr>
        </p:nvSpPr>
        <p:spPr>
          <a:xfrm>
            <a:off x="1935199" y="150820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a:t>
            </a:r>
            <a:r>
              <a:rPr lang="fr-FR" dirty="0" err="1" smtClean="0"/>
              <a:t>abaya</a:t>
            </a:r>
            <a:r>
              <a:rPr lang="fr-FR" dirty="0" smtClean="0"/>
              <a:t>, habit indécidable</a:t>
            </a:r>
            <a:endParaRPr dirty="0"/>
          </a:p>
        </p:txBody>
      </p:sp>
      <p:sp>
        <p:nvSpPr>
          <p:cNvPr id="403" name="Google Shape;403;p41"/>
          <p:cNvSpPr txBox="1">
            <a:spLocks noGrp="1"/>
          </p:cNvSpPr>
          <p:nvPr>
            <p:ph type="subTitle" idx="2"/>
          </p:nvPr>
        </p:nvSpPr>
        <p:spPr>
          <a:xfrm>
            <a:off x="5812099" y="150820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Quel lien avec l’islam?</a:t>
            </a:r>
            <a:endParaRPr dirty="0"/>
          </a:p>
        </p:txBody>
      </p:sp>
      <p:sp>
        <p:nvSpPr>
          <p:cNvPr id="404" name="Google Shape;404;p41"/>
          <p:cNvSpPr txBox="1">
            <a:spLocks noGrp="1"/>
          </p:cNvSpPr>
          <p:nvPr>
            <p:ph type="subTitle" idx="3"/>
          </p:nvPr>
        </p:nvSpPr>
        <p:spPr>
          <a:xfrm>
            <a:off x="1935199" y="2685003"/>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La loi française</a:t>
            </a:r>
            <a:endParaRPr dirty="0"/>
          </a:p>
        </p:txBody>
      </p:sp>
      <p:sp>
        <p:nvSpPr>
          <p:cNvPr id="410" name="Google Shape;410;p41"/>
          <p:cNvSpPr txBox="1">
            <a:spLocks noGrp="1"/>
          </p:cNvSpPr>
          <p:nvPr>
            <p:ph type="title" idx="9"/>
          </p:nvPr>
        </p:nvSpPr>
        <p:spPr>
          <a:xfrm>
            <a:off x="969275"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11" name="Google Shape;411;p41"/>
          <p:cNvSpPr txBox="1">
            <a:spLocks noGrp="1"/>
          </p:cNvSpPr>
          <p:nvPr>
            <p:ph type="title" idx="13"/>
          </p:nvPr>
        </p:nvSpPr>
        <p:spPr>
          <a:xfrm>
            <a:off x="4855200"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12" name="Google Shape;412;p41"/>
          <p:cNvSpPr txBox="1">
            <a:spLocks noGrp="1"/>
          </p:cNvSpPr>
          <p:nvPr>
            <p:ph type="title" idx="14"/>
          </p:nvPr>
        </p:nvSpPr>
        <p:spPr>
          <a:xfrm>
            <a:off x="969275"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480268" y="3104203"/>
            <a:ext cx="5823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a:t>
            </a:r>
            <a:r>
              <a:rPr lang="fr-FR" dirty="0" err="1" smtClean="0"/>
              <a:t>abaya</a:t>
            </a:r>
            <a:r>
              <a:rPr lang="fr-FR" dirty="0" smtClean="0"/>
              <a:t>, habit indéfinissable</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smtClean="0"/>
              <a:t>L ’</a:t>
            </a:r>
            <a:r>
              <a:rPr lang="fr-FR" sz="2000" dirty="0" err="1" smtClean="0"/>
              <a:t>abaya</a:t>
            </a:r>
            <a:r>
              <a:rPr lang="fr-FR" sz="2000" dirty="0" smtClean="0"/>
              <a:t> définie par les marchands habit « ample et </a:t>
            </a:r>
            <a:r>
              <a:rPr lang="fr-FR" sz="2000" dirty="0" err="1" smtClean="0"/>
              <a:t>fluideé</a:t>
            </a:r>
            <a:r>
              <a:rPr lang="fr-FR" sz="2000" dirty="0" smtClean="0"/>
              <a:t> »</a:t>
            </a:r>
            <a:endParaRPr lang="fr-FR" sz="2000" dirty="0"/>
          </a:p>
        </p:txBody>
      </p:sp>
      <p:pic>
        <p:nvPicPr>
          <p:cNvPr id="8" name="Espace réservé du contenu 7" descr="Capture d’écran 2023-10-16 à 13.34.32.pn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05" t="803" r="-13740" b="-1"/>
          <a:stretch/>
        </p:blipFill>
        <p:spPr>
          <a:xfrm>
            <a:off x="457200" y="1087057"/>
            <a:ext cx="8500888" cy="4056443"/>
          </a:xfrm>
        </p:spPr>
      </p:pic>
    </p:spTree>
    <p:extLst>
      <p:ext uri="{BB962C8B-B14F-4D97-AF65-F5344CB8AC3E}">
        <p14:creationId xmlns:p14="http://schemas.microsoft.com/office/powerpoint/2010/main" val="330716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199" y="1515618"/>
            <a:ext cx="8317837" cy="3358978"/>
          </a:xfrm>
        </p:spPr>
        <p:txBody>
          <a:bodyPr/>
          <a:lstStyle/>
          <a:p>
            <a:r>
              <a:rPr lang="fr-FR" sz="1200" dirty="0" smtClean="0">
                <a:solidFill>
                  <a:srgbClr val="F2F2F2"/>
                </a:solidFill>
              </a:rPr>
              <a:t>« La </a:t>
            </a:r>
            <a:r>
              <a:rPr lang="fr-FR" sz="1200" dirty="0" err="1">
                <a:solidFill>
                  <a:srgbClr val="F2F2F2"/>
                </a:solidFill>
              </a:rPr>
              <a:t>abaya</a:t>
            </a:r>
            <a:r>
              <a:rPr lang="fr-FR" sz="1200" dirty="0">
                <a:solidFill>
                  <a:srgbClr val="F2F2F2"/>
                </a:solidFill>
              </a:rPr>
              <a:t>  est une robe traditionnelle qui est ornée par les femmes musulmanes qui veulent porter une robe modeste, qui est portée en toutes occasions: une robe pour le mariage et l'</a:t>
            </a:r>
            <a:r>
              <a:rPr lang="fr-FR" sz="1200" dirty="0" err="1">
                <a:solidFill>
                  <a:srgbClr val="F2F2F2"/>
                </a:solidFill>
              </a:rPr>
              <a:t>aqeeqah</a:t>
            </a:r>
            <a:r>
              <a:rPr lang="fr-FR" sz="1200" dirty="0">
                <a:solidFill>
                  <a:srgbClr val="F2F2F2"/>
                </a:solidFill>
              </a:rPr>
              <a:t> ainsi que pour les fiançailles ou les promenades en famille. La robe arabe est l'une des plus belles portées par les femmes musulmanes, et avec le développement de la robe orientale, de nombreuses améliorations et ajouts ont été apportés pour la rendre plus attrayante et élégante.</a:t>
            </a:r>
          </a:p>
          <a:p>
            <a:r>
              <a:rPr lang="fr-FR" sz="1200" dirty="0">
                <a:solidFill>
                  <a:srgbClr val="F2F2F2"/>
                </a:solidFill>
              </a:rPr>
              <a:t>C'est ce que notre magasin vous propose, car nous vous proposons tous les styles de robes:</a:t>
            </a:r>
          </a:p>
          <a:p>
            <a:r>
              <a:rPr lang="fr-FR" sz="1200" dirty="0">
                <a:solidFill>
                  <a:srgbClr val="F2F2F2"/>
                </a:solidFill>
              </a:rPr>
              <a:t>Robes de mariée, robes de soirée, robes arabes élégantes, </a:t>
            </a:r>
            <a:r>
              <a:rPr lang="fr-FR" sz="1200" dirty="0" err="1">
                <a:solidFill>
                  <a:srgbClr val="F2F2F2"/>
                </a:solidFill>
              </a:rPr>
              <a:t>abaya</a:t>
            </a:r>
            <a:r>
              <a:rPr lang="fr-FR" sz="1200" dirty="0">
                <a:solidFill>
                  <a:srgbClr val="F2F2F2"/>
                </a:solidFill>
              </a:rPr>
              <a:t> arabe moderne, </a:t>
            </a:r>
            <a:r>
              <a:rPr lang="fr-FR" sz="1200" dirty="0" err="1">
                <a:solidFill>
                  <a:srgbClr val="F2F2F2"/>
                </a:solidFill>
              </a:rPr>
              <a:t>abaya</a:t>
            </a:r>
            <a:r>
              <a:rPr lang="fr-FR" sz="1200" dirty="0">
                <a:solidFill>
                  <a:srgbClr val="F2F2F2"/>
                </a:solidFill>
              </a:rPr>
              <a:t> musulmane chic et robe pour sortir pour des fêtes et des activités et vous trouverez quand vous le souhaitez dans notre magasin, nous vous le </a:t>
            </a:r>
            <a:r>
              <a:rPr lang="fr-FR" sz="1200" dirty="0" smtClean="0">
                <a:solidFill>
                  <a:srgbClr val="F2F2F2"/>
                </a:solidFill>
              </a:rPr>
              <a:t>promettons ».</a:t>
            </a:r>
            <a:endParaRPr lang="fr-FR" sz="1200" dirty="0">
              <a:solidFill>
                <a:srgbClr val="F2F2F2"/>
              </a:solidFill>
            </a:endParaRPr>
          </a:p>
          <a:p>
            <a:endParaRPr lang="fr-FR" sz="1200" dirty="0">
              <a:solidFill>
                <a:srgbClr val="F2F2F2"/>
              </a:solidFill>
            </a:endParaRPr>
          </a:p>
          <a:p>
            <a:r>
              <a:rPr lang="fr-FR" sz="1200" dirty="0" smtClean="0">
                <a:solidFill>
                  <a:srgbClr val="F2F2F2"/>
                </a:solidFill>
              </a:rPr>
              <a:t>« Il </a:t>
            </a:r>
            <a:r>
              <a:rPr lang="fr-FR" sz="1200" dirty="0">
                <a:solidFill>
                  <a:srgbClr val="F2F2F2"/>
                </a:solidFill>
              </a:rPr>
              <a:t>existe également de nombreux modèles et formes qui correspondent à la forme et aux tailles du corps dans les meilleures tenues pour les femmes musulmanes. Nous avons travaillé au cours des dernières années pour développer nos produits de robes arabes pour femmes musulmanes et femmes voilées, où il est possible d'habiller des </a:t>
            </a:r>
            <a:r>
              <a:rPr lang="fr-FR" sz="1200" dirty="0" err="1">
                <a:solidFill>
                  <a:srgbClr val="F2F2F2"/>
                </a:solidFill>
              </a:rPr>
              <a:t>abayas</a:t>
            </a:r>
            <a:r>
              <a:rPr lang="fr-FR" sz="1200" dirty="0">
                <a:solidFill>
                  <a:srgbClr val="F2F2F2"/>
                </a:solidFill>
              </a:rPr>
              <a:t> et des robes avec des pantalons ou des jupes et des chemises longues sous la forme de deux ou trois pièces, ce qui augmente l'élégance et l'élégance des femmes musulmanes. Dans cette catégorie, vous trouverez de nombreuses robes qui vous conviennent alors que nous nous préparons pour le Ramadan et l'Aïd Al </a:t>
            </a:r>
            <a:r>
              <a:rPr lang="fr-FR" sz="1200" dirty="0" err="1">
                <a:solidFill>
                  <a:srgbClr val="F2F2F2"/>
                </a:solidFill>
              </a:rPr>
              <a:t>Fitr</a:t>
            </a:r>
            <a:r>
              <a:rPr lang="fr-FR" sz="1200" dirty="0">
                <a:solidFill>
                  <a:srgbClr val="F2F2F2"/>
                </a:solidFill>
              </a:rPr>
              <a:t>. La </a:t>
            </a:r>
            <a:r>
              <a:rPr lang="fr-FR" sz="1200" dirty="0" err="1">
                <a:solidFill>
                  <a:srgbClr val="F2F2F2"/>
                </a:solidFill>
              </a:rPr>
              <a:t>abaya</a:t>
            </a:r>
            <a:r>
              <a:rPr lang="fr-FR" sz="1200" dirty="0">
                <a:solidFill>
                  <a:srgbClr val="F2F2F2"/>
                </a:solidFill>
              </a:rPr>
              <a:t> se porte au quotidien pour un confort </a:t>
            </a:r>
            <a:r>
              <a:rPr lang="fr-FR" sz="1200" dirty="0" smtClean="0">
                <a:solidFill>
                  <a:srgbClr val="F2F2F2"/>
                </a:solidFill>
              </a:rPr>
              <a:t>absolu » .</a:t>
            </a:r>
            <a:endParaRPr lang="fr-FR" sz="1200" dirty="0">
              <a:solidFill>
                <a:srgbClr val="F2F2F2"/>
              </a:solidFill>
            </a:endParaRPr>
          </a:p>
        </p:txBody>
      </p:sp>
      <p:sp>
        <p:nvSpPr>
          <p:cNvPr id="3" name="Titre 2"/>
          <p:cNvSpPr>
            <a:spLocks noGrp="1"/>
          </p:cNvSpPr>
          <p:nvPr>
            <p:ph type="title"/>
          </p:nvPr>
        </p:nvSpPr>
        <p:spPr/>
        <p:txBody>
          <a:bodyPr/>
          <a:lstStyle/>
          <a:p>
            <a:r>
              <a:rPr lang="fr-FR" dirty="0" smtClean="0"/>
              <a:t>L’</a:t>
            </a:r>
            <a:r>
              <a:rPr lang="fr-FR" dirty="0" err="1" smtClean="0"/>
              <a:t>abaya</a:t>
            </a:r>
            <a:r>
              <a:rPr lang="fr-FR" dirty="0" smtClean="0"/>
              <a:t> définie par les marchands</a:t>
            </a:r>
            <a:endParaRPr lang="fr-FR" dirty="0"/>
          </a:p>
        </p:txBody>
      </p:sp>
    </p:spTree>
    <p:extLst>
      <p:ext uri="{BB962C8B-B14F-4D97-AF65-F5344CB8AC3E}">
        <p14:creationId xmlns:p14="http://schemas.microsoft.com/office/powerpoint/2010/main" val="402800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solidFill>
                  <a:srgbClr val="F2F2F2"/>
                </a:solidFill>
              </a:rPr>
              <a:t>L’</a:t>
            </a:r>
            <a:r>
              <a:rPr lang="fr-FR" dirty="0" err="1" smtClean="0">
                <a:solidFill>
                  <a:srgbClr val="F2F2F2"/>
                </a:solidFill>
              </a:rPr>
              <a:t>abaya</a:t>
            </a:r>
            <a:r>
              <a:rPr lang="fr-FR" dirty="0" smtClean="0">
                <a:solidFill>
                  <a:srgbClr val="F2F2F2"/>
                </a:solidFill>
              </a:rPr>
              <a:t> définie par les marchands</a:t>
            </a:r>
            <a:endParaRPr lang="fr-FR" dirty="0">
              <a:solidFill>
                <a:srgbClr val="F2F2F2"/>
              </a:solidFill>
            </a:endParaRPr>
          </a:p>
        </p:txBody>
      </p:sp>
      <p:pic>
        <p:nvPicPr>
          <p:cNvPr id="5" name="Image 4" descr="Capture d’écran 2023-10-16 à 20.03.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43" y="1109567"/>
            <a:ext cx="5768986" cy="3827963"/>
          </a:xfrm>
          <a:prstGeom prst="rect">
            <a:avLst/>
          </a:prstGeom>
        </p:spPr>
      </p:pic>
      <p:sp>
        <p:nvSpPr>
          <p:cNvPr id="6" name="ZoneTexte 5"/>
          <p:cNvSpPr txBox="1"/>
          <p:nvPr/>
        </p:nvSpPr>
        <p:spPr>
          <a:xfrm>
            <a:off x="6681384" y="1750735"/>
            <a:ext cx="2219501" cy="2677656"/>
          </a:xfrm>
          <a:prstGeom prst="rect">
            <a:avLst/>
          </a:prstGeom>
          <a:noFill/>
        </p:spPr>
        <p:txBody>
          <a:bodyPr wrap="square" rtlCol="0">
            <a:spAutoFit/>
          </a:bodyPr>
          <a:lstStyle/>
          <a:p>
            <a:r>
              <a:rPr lang="fr-FR" dirty="0" smtClean="0">
                <a:solidFill>
                  <a:srgbClr val="F2F2F2"/>
                </a:solidFill>
              </a:rPr>
              <a:t>La « </a:t>
            </a:r>
            <a:r>
              <a:rPr lang="fr-FR" dirty="0" err="1" smtClean="0">
                <a:solidFill>
                  <a:srgbClr val="F2F2F2"/>
                </a:solidFill>
              </a:rPr>
              <a:t>modest</a:t>
            </a:r>
            <a:r>
              <a:rPr lang="fr-FR" dirty="0" smtClean="0">
                <a:solidFill>
                  <a:srgbClr val="F2F2F2"/>
                </a:solidFill>
              </a:rPr>
              <a:t> </a:t>
            </a:r>
            <a:r>
              <a:rPr lang="fr-FR" dirty="0" err="1" smtClean="0">
                <a:solidFill>
                  <a:srgbClr val="F2F2F2"/>
                </a:solidFill>
              </a:rPr>
              <a:t>fashion</a:t>
            </a:r>
            <a:r>
              <a:rPr lang="fr-FR" dirty="0" smtClean="0">
                <a:solidFill>
                  <a:srgbClr val="F2F2F2"/>
                </a:solidFill>
              </a:rPr>
              <a:t> </a:t>
            </a:r>
            <a:r>
              <a:rPr lang="fr-FR" dirty="0" err="1" smtClean="0">
                <a:solidFill>
                  <a:srgbClr val="F2F2F2"/>
                </a:solidFill>
              </a:rPr>
              <a:t>week</a:t>
            </a:r>
            <a:r>
              <a:rPr lang="fr-FR" dirty="0" smtClean="0">
                <a:solidFill>
                  <a:srgbClr val="F2F2F2"/>
                </a:solidFill>
              </a:rPr>
              <a:t> » de Londres reprend les codes des maisons de couture. Les tissus sont opaques, donc souvent épais. Cette mode proscrit les décolletés, les tissus collés à la peau ou toutes les transparences laissant soupçonner la présence de corps.</a:t>
            </a:r>
            <a:endParaRPr lang="fr-FR" dirty="0">
              <a:solidFill>
                <a:srgbClr val="F2F2F2"/>
              </a:solidFill>
            </a:endParaRPr>
          </a:p>
        </p:txBody>
      </p:sp>
    </p:spTree>
    <p:extLst>
      <p:ext uri="{BB962C8B-B14F-4D97-AF65-F5344CB8AC3E}">
        <p14:creationId xmlns:p14="http://schemas.microsoft.com/office/powerpoint/2010/main" val="45712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22878" y="1172337"/>
            <a:ext cx="8229600" cy="3056382"/>
          </a:xfrm>
        </p:spPr>
        <p:txBody>
          <a:bodyPr/>
          <a:lstStyle/>
          <a:p>
            <a:r>
              <a:rPr lang="fr-FR" sz="1600" dirty="0" smtClean="0"/>
              <a:t>Si l’habit, dans la publicité, est présenté comme « traditionnel » ou « musulman », ce qu’il est puisqu’il cache les formes du corps féminin sauf le visage et les mains, il est aussi, en réalité, totalement moderne :</a:t>
            </a:r>
          </a:p>
          <a:p>
            <a:r>
              <a:rPr lang="fr-FR" sz="1600" dirty="0" smtClean="0"/>
              <a:t>Par ses matériaux, le </a:t>
            </a:r>
            <a:r>
              <a:rPr lang="fr-FR" sz="1600" dirty="0" err="1" smtClean="0"/>
              <a:t>polyesther</a:t>
            </a:r>
            <a:r>
              <a:rPr lang="fr-FR" sz="1600" dirty="0" smtClean="0"/>
              <a:t> ou l’élasthanne (élastique et polyuréthane ou Lycra)  qui remplacent la laine de jadis ou la soie, ultérieurement les cotons du XIX ou XXe siècle. Ce sont des produits de la chimie occidentale diffusés après 1945.</a:t>
            </a:r>
          </a:p>
          <a:p>
            <a:r>
              <a:rPr lang="fr-FR" sz="1600" dirty="0" smtClean="0"/>
              <a:t>Par sa fabrication. Jadis l’</a:t>
            </a:r>
            <a:r>
              <a:rPr lang="fr-FR" sz="1600" dirty="0" err="1" smtClean="0"/>
              <a:t>abaya</a:t>
            </a:r>
            <a:r>
              <a:rPr lang="fr-FR" sz="1600" dirty="0" smtClean="0"/>
              <a:t> était faite main. Les </a:t>
            </a:r>
            <a:r>
              <a:rPr lang="fr-FR" sz="1600" dirty="0" err="1" smtClean="0"/>
              <a:t>abayas</a:t>
            </a:r>
            <a:r>
              <a:rPr lang="fr-FR" sz="1600" dirty="0" smtClean="0"/>
              <a:t> actuelles sont produites à la machine.</a:t>
            </a:r>
          </a:p>
          <a:p>
            <a:r>
              <a:rPr lang="fr-FR" sz="1600" dirty="0" smtClean="0"/>
              <a:t>La Chine est désormais le premier producteur, en particulier par l’exploitation des musulmans ouïghours de ces matériaux tous dérivés du pétrole avant l’Inde ou le Pakistan. L’</a:t>
            </a:r>
            <a:r>
              <a:rPr lang="fr-FR" sz="1600" dirty="0" err="1" smtClean="0"/>
              <a:t>abaya</a:t>
            </a:r>
            <a:r>
              <a:rPr lang="fr-FR" sz="1600" dirty="0" smtClean="0"/>
              <a:t> ne correspond toutefois à aucun type déterminé d’habit. Elle est seulement moderne  parce qu’elle répond à l’idée de mode ou de « </a:t>
            </a:r>
            <a:r>
              <a:rPr lang="fr-FR" sz="1600" dirty="0" err="1" smtClean="0"/>
              <a:t>dress</a:t>
            </a:r>
            <a:r>
              <a:rPr lang="fr-FR" sz="1600" dirty="0" smtClean="0"/>
              <a:t> code » à l’américaine, notion inconnue dans les sociétés musulmanes de jadis.</a:t>
            </a:r>
            <a:endParaRPr lang="fr-FR" sz="1600" dirty="0"/>
          </a:p>
        </p:txBody>
      </p:sp>
      <p:sp>
        <p:nvSpPr>
          <p:cNvPr id="3" name="Titre 2"/>
          <p:cNvSpPr>
            <a:spLocks noGrp="1"/>
          </p:cNvSpPr>
          <p:nvPr>
            <p:ph type="title"/>
          </p:nvPr>
        </p:nvSpPr>
        <p:spPr/>
        <p:txBody>
          <a:bodyPr/>
          <a:lstStyle/>
          <a:p>
            <a:r>
              <a:rPr lang="fr-FR" dirty="0" smtClean="0"/>
              <a:t>Quelles dire de ces « définitions » ?</a:t>
            </a:r>
            <a:endParaRPr lang="fr-FR" dirty="0"/>
          </a:p>
        </p:txBody>
      </p:sp>
    </p:spTree>
    <p:extLst>
      <p:ext uri="{BB962C8B-B14F-4D97-AF65-F5344CB8AC3E}">
        <p14:creationId xmlns:p14="http://schemas.microsoft.com/office/powerpoint/2010/main" val="87596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399996" y="943482"/>
            <a:ext cx="5194518" cy="3118681"/>
          </a:xfrm>
        </p:spPr>
        <p:txBody>
          <a:bodyPr/>
          <a:lstStyle/>
          <a:p>
            <a:r>
              <a:rPr lang="fr-FR" dirty="0" smtClean="0"/>
              <a:t>L’</a:t>
            </a:r>
            <a:r>
              <a:rPr lang="fr-FR" dirty="0" err="1" smtClean="0"/>
              <a:t>abaya</a:t>
            </a:r>
            <a:r>
              <a:rPr lang="fr-FR" dirty="0" smtClean="0"/>
              <a:t> existe sous de multiples formes ou couleurs, ce que récusent les femmes islamistes. </a:t>
            </a:r>
          </a:p>
          <a:p>
            <a:r>
              <a:rPr lang="fr-FR" dirty="0" smtClean="0"/>
              <a:t>Son port tolère l’image (de soi ou narcissique). Il est même recommandé de se photographier en train de (se) séduire, avec éventuellement des lunettes, noires</a:t>
            </a:r>
            <a:r>
              <a:rPr lang="fr-FR" dirty="0"/>
              <a:t> </a:t>
            </a:r>
            <a:r>
              <a:rPr lang="fr-FR" dirty="0" smtClean="0"/>
              <a:t>(ou de séduire les autres). Le rouge à lèvres est admis.</a:t>
            </a:r>
          </a:p>
          <a:p>
            <a:r>
              <a:rPr lang="fr-FR" dirty="0" smtClean="0"/>
              <a:t>En dessous, on n’est pas en string, mais en </a:t>
            </a:r>
            <a:r>
              <a:rPr lang="fr-FR" dirty="0" err="1" smtClean="0"/>
              <a:t>seroual</a:t>
            </a:r>
            <a:r>
              <a:rPr lang="fr-FR" dirty="0" smtClean="0"/>
              <a:t>.</a:t>
            </a:r>
          </a:p>
          <a:p>
            <a:r>
              <a:rPr lang="fr-FR" dirty="0" smtClean="0"/>
              <a:t>On ne porte pas de gants comme souvent  chez les islamistes.</a:t>
            </a:r>
            <a:endParaRPr lang="fr-FR" dirty="0"/>
          </a:p>
        </p:txBody>
      </p:sp>
      <p:sp>
        <p:nvSpPr>
          <p:cNvPr id="3" name="Titre 2"/>
          <p:cNvSpPr>
            <a:spLocks noGrp="1"/>
          </p:cNvSpPr>
          <p:nvPr>
            <p:ph type="title"/>
          </p:nvPr>
        </p:nvSpPr>
        <p:spPr/>
        <p:txBody>
          <a:bodyPr/>
          <a:lstStyle/>
          <a:p>
            <a:r>
              <a:rPr lang="fr-FR" dirty="0" smtClean="0"/>
              <a:t>Quelles dire de ces « définitions » ?</a:t>
            </a:r>
            <a:endParaRPr lang="fr-FR" dirty="0"/>
          </a:p>
        </p:txBody>
      </p:sp>
      <p:pic>
        <p:nvPicPr>
          <p:cNvPr id="4" name="Image 3" descr="chemise-oversize-bei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635" y="995375"/>
            <a:ext cx="2997200" cy="3873500"/>
          </a:xfrm>
          <a:prstGeom prst="rect">
            <a:avLst/>
          </a:prstGeom>
        </p:spPr>
      </p:pic>
      <p:sp>
        <p:nvSpPr>
          <p:cNvPr id="5" name="ZoneTexte 4"/>
          <p:cNvSpPr txBox="1"/>
          <p:nvPr/>
        </p:nvSpPr>
        <p:spPr>
          <a:xfrm>
            <a:off x="0" y="4668628"/>
            <a:ext cx="6192207" cy="307777"/>
          </a:xfrm>
          <a:prstGeom prst="rect">
            <a:avLst/>
          </a:prstGeom>
          <a:noFill/>
        </p:spPr>
        <p:txBody>
          <a:bodyPr wrap="none" rtlCol="0">
            <a:spAutoFit/>
          </a:bodyPr>
          <a:lstStyle/>
          <a:p>
            <a:r>
              <a:rPr lang="fr-FR" dirty="0" smtClean="0">
                <a:solidFill>
                  <a:srgbClr val="F2F2F2"/>
                </a:solidFill>
              </a:rPr>
              <a:t>Le juriste saoudien </a:t>
            </a:r>
            <a:r>
              <a:rPr lang="fr-FR" dirty="0" err="1" smtClean="0">
                <a:solidFill>
                  <a:srgbClr val="F2F2F2"/>
                </a:solidFill>
              </a:rPr>
              <a:t>Noor</a:t>
            </a:r>
            <a:r>
              <a:rPr lang="fr-FR" dirty="0" smtClean="0">
                <a:solidFill>
                  <a:srgbClr val="F2F2F2"/>
                </a:solidFill>
              </a:rPr>
              <a:t> al-</a:t>
            </a:r>
            <a:r>
              <a:rPr lang="fr-FR" dirty="0" err="1" smtClean="0">
                <a:solidFill>
                  <a:srgbClr val="F2F2F2"/>
                </a:solidFill>
              </a:rPr>
              <a:t>Qasimi</a:t>
            </a:r>
            <a:r>
              <a:rPr lang="fr-FR" dirty="0" smtClean="0">
                <a:solidFill>
                  <a:srgbClr val="F2F2F2"/>
                </a:solidFill>
              </a:rPr>
              <a:t> appelle cela la « modestie immodeste ».</a:t>
            </a:r>
            <a:endParaRPr lang="fr-FR" dirty="0">
              <a:solidFill>
                <a:srgbClr val="F2F2F2"/>
              </a:solidFill>
            </a:endParaRPr>
          </a:p>
        </p:txBody>
      </p:sp>
    </p:spTree>
    <p:extLst>
      <p:ext uri="{BB962C8B-B14F-4D97-AF65-F5344CB8AC3E}">
        <p14:creationId xmlns:p14="http://schemas.microsoft.com/office/powerpoint/2010/main" val="209720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4489071" cy="32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sz="1600" dirty="0">
              <a:solidFill>
                <a:schemeClr val="lt2"/>
              </a:solidFill>
            </a:endParaRPr>
          </a:p>
          <a:p>
            <a:pPr marL="0" lvl="0" indent="0" algn="l" rtl="0">
              <a:spcBef>
                <a:spcPts val="0"/>
              </a:spcBef>
              <a:spcAft>
                <a:spcPts val="0"/>
              </a:spcAft>
              <a:buNone/>
            </a:pPr>
            <a:endParaRPr lang="fr-FR" sz="1600" dirty="0" smtClean="0">
              <a:solidFill>
                <a:schemeClr val="lt2"/>
              </a:solidFill>
            </a:endParaRPr>
          </a:p>
          <a:p>
            <a:pPr marL="0" lvl="0" indent="0" algn="l" rtl="0">
              <a:spcBef>
                <a:spcPts val="0"/>
              </a:spcBef>
              <a:spcAft>
                <a:spcPts val="0"/>
              </a:spcAft>
              <a:buNone/>
            </a:pP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Introduction : le </a:t>
            </a:r>
            <a:r>
              <a:rPr lang="fr-FR" sz="2800" dirty="0" err="1" smtClean="0"/>
              <a:t>qamis</a:t>
            </a:r>
            <a:r>
              <a:rPr lang="fr-FR" sz="2800" dirty="0" smtClean="0"/>
              <a:t> un habit féminin</a:t>
            </a:r>
            <a:endParaRPr sz="2800" dirty="0"/>
          </a:p>
        </p:txBody>
      </p:sp>
      <p:sp>
        <p:nvSpPr>
          <p:cNvPr id="2" name="ZoneTexte 1"/>
          <p:cNvSpPr txBox="1"/>
          <p:nvPr/>
        </p:nvSpPr>
        <p:spPr>
          <a:xfrm>
            <a:off x="856074" y="1458147"/>
            <a:ext cx="6094626" cy="2246769"/>
          </a:xfrm>
          <a:prstGeom prst="rect">
            <a:avLst/>
          </a:prstGeom>
          <a:noFill/>
        </p:spPr>
        <p:txBody>
          <a:bodyPr wrap="square" rtlCol="0">
            <a:spAutoFit/>
          </a:bodyPr>
          <a:lstStyle/>
          <a:p>
            <a:r>
              <a:rPr lang="fr-FR" sz="2000" dirty="0" smtClean="0">
                <a:solidFill>
                  <a:schemeClr val="bg1"/>
                </a:solidFill>
              </a:rPr>
              <a:t>Au Maroc, le </a:t>
            </a:r>
            <a:r>
              <a:rPr lang="fr-FR" sz="2000" dirty="0" err="1" smtClean="0">
                <a:solidFill>
                  <a:schemeClr val="bg1"/>
                </a:solidFill>
              </a:rPr>
              <a:t>qamis</a:t>
            </a:r>
            <a:r>
              <a:rPr lang="fr-FR" sz="2000" dirty="0" smtClean="0">
                <a:solidFill>
                  <a:schemeClr val="bg1"/>
                </a:solidFill>
              </a:rPr>
              <a:t> est un habit exclusivement féminin. C’est un dessous qu’on ne peut absolument pas porter seul dans l’espace public, d’autant plus qu’il est souvent transparent. Les femmes le portent sous le caftan.</a:t>
            </a:r>
          </a:p>
          <a:p>
            <a:r>
              <a:rPr lang="fr-FR" sz="2000" dirty="0" smtClean="0">
                <a:solidFill>
                  <a:schemeClr val="bg1"/>
                </a:solidFill>
              </a:rPr>
              <a:t>Le </a:t>
            </a:r>
            <a:r>
              <a:rPr lang="fr-FR" sz="2000" dirty="0" err="1" smtClean="0">
                <a:solidFill>
                  <a:schemeClr val="bg1"/>
                </a:solidFill>
              </a:rPr>
              <a:t>qamis</a:t>
            </a:r>
            <a:r>
              <a:rPr lang="fr-FR" sz="2000" dirty="0" smtClean="0">
                <a:solidFill>
                  <a:schemeClr val="bg1"/>
                </a:solidFill>
              </a:rPr>
              <a:t> pour hommes est spécifique du Proche-Orient (Yémen et Arabie saoudite).</a:t>
            </a:r>
          </a:p>
        </p:txBody>
      </p:sp>
      <p:pic>
        <p:nvPicPr>
          <p:cNvPr id="3" name="Image 2" descr="Capture d’écran 2023-10-24 à 15.38.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465" y="1414220"/>
            <a:ext cx="1639845" cy="34481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Quelles dire de ces « définitions » ?</a:t>
            </a:r>
            <a:endParaRPr lang="fr-FR" dirty="0"/>
          </a:p>
        </p:txBody>
      </p:sp>
      <p:pic>
        <p:nvPicPr>
          <p:cNvPr id="6" name="Image 5" descr="Capture d’écran 2023-10-16 à 15.07.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21" y="1038210"/>
            <a:ext cx="5152212" cy="3830663"/>
          </a:xfrm>
          <a:prstGeom prst="rect">
            <a:avLst/>
          </a:prstGeom>
        </p:spPr>
      </p:pic>
      <p:sp>
        <p:nvSpPr>
          <p:cNvPr id="7" name="ZoneTexte 6"/>
          <p:cNvSpPr txBox="1"/>
          <p:nvPr/>
        </p:nvSpPr>
        <p:spPr>
          <a:xfrm>
            <a:off x="6109348" y="1476110"/>
            <a:ext cx="2860181" cy="3108544"/>
          </a:xfrm>
          <a:prstGeom prst="rect">
            <a:avLst/>
          </a:prstGeom>
          <a:noFill/>
        </p:spPr>
        <p:txBody>
          <a:bodyPr wrap="square" rtlCol="0">
            <a:spAutoFit/>
          </a:bodyPr>
          <a:lstStyle/>
          <a:p>
            <a:r>
              <a:rPr lang="fr-FR" dirty="0" smtClean="0">
                <a:solidFill>
                  <a:srgbClr val="F2F2F2"/>
                </a:solidFill>
              </a:rPr>
              <a:t>Tous les codes occidentaux de la mode sont présents. Les marchands changent l’offre au marché deux fois par an. Les bijoux sont des accessoires de mode acceptés.</a:t>
            </a:r>
          </a:p>
          <a:p>
            <a:r>
              <a:rPr lang="fr-FR" dirty="0" smtClean="0">
                <a:solidFill>
                  <a:srgbClr val="F2F2F2"/>
                </a:solidFill>
              </a:rPr>
              <a:t>Mais les marchands tiennent compte du pouvoir d’achat du marché : pas de prix supérieurs à 100 euros et surtout toujours inférieurs aux prix du marché destinés aux adolescentes en général. Un robe coûte en moyenne 35 euros.</a:t>
            </a:r>
            <a:endParaRPr lang="fr-FR" dirty="0">
              <a:solidFill>
                <a:srgbClr val="F2F2F2"/>
              </a:solidFill>
            </a:endParaRPr>
          </a:p>
        </p:txBody>
      </p:sp>
    </p:spTree>
    <p:extLst>
      <p:ext uri="{BB962C8B-B14F-4D97-AF65-F5344CB8AC3E}">
        <p14:creationId xmlns:p14="http://schemas.microsoft.com/office/powerpoint/2010/main" val="284546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9639" y="157895"/>
            <a:ext cx="7992300" cy="572700"/>
          </a:xfrm>
        </p:spPr>
        <p:txBody>
          <a:bodyPr/>
          <a:lstStyle/>
          <a:p>
            <a:r>
              <a:rPr lang="fr-FR" dirty="0" smtClean="0"/>
              <a:t>L’</a:t>
            </a:r>
            <a:r>
              <a:rPr lang="fr-FR" dirty="0" err="1" smtClean="0"/>
              <a:t>abaya</a:t>
            </a:r>
            <a:r>
              <a:rPr lang="fr-FR" dirty="0" smtClean="0"/>
              <a:t>, souvent associée au voile, met à part les « musulmanes » dans l’espace public</a:t>
            </a:r>
            <a:endParaRPr lang="fr-FR" dirty="0"/>
          </a:p>
        </p:txBody>
      </p:sp>
      <p:sp>
        <p:nvSpPr>
          <p:cNvPr id="7" name="ZoneTexte 6"/>
          <p:cNvSpPr txBox="1"/>
          <p:nvPr/>
        </p:nvSpPr>
        <p:spPr>
          <a:xfrm>
            <a:off x="6109348" y="1476110"/>
            <a:ext cx="2860181" cy="2893100"/>
          </a:xfrm>
          <a:prstGeom prst="rect">
            <a:avLst/>
          </a:prstGeom>
          <a:noFill/>
        </p:spPr>
        <p:txBody>
          <a:bodyPr wrap="square" rtlCol="0">
            <a:spAutoFit/>
          </a:bodyPr>
          <a:lstStyle/>
          <a:p>
            <a:r>
              <a:rPr lang="fr-FR" dirty="0" smtClean="0">
                <a:solidFill>
                  <a:srgbClr val="F2F2F2"/>
                </a:solidFill>
              </a:rPr>
              <a:t>Même dans l’espace public, elle est un signe religieux ostensible, ce qui est possible juridiquement. Il rend visible les femmes et les femmes seulement, la visibilité des hommes étant moins évidente. Seuls le sac et les chaussures restent en commun, parfois la ceinture absente des anciens habits des femmes musulmanes dans l’espace public, </a:t>
            </a:r>
            <a:r>
              <a:rPr lang="fr-FR" dirty="0" err="1" smtClean="0">
                <a:solidFill>
                  <a:srgbClr val="F2F2F2"/>
                </a:solidFill>
              </a:rPr>
              <a:t>selham</a:t>
            </a:r>
            <a:r>
              <a:rPr lang="fr-FR" dirty="0" smtClean="0">
                <a:solidFill>
                  <a:srgbClr val="F2F2F2"/>
                </a:solidFill>
              </a:rPr>
              <a:t> puis </a:t>
            </a:r>
            <a:r>
              <a:rPr lang="fr-FR" dirty="0" err="1" smtClean="0">
                <a:solidFill>
                  <a:srgbClr val="F2F2F2"/>
                </a:solidFill>
              </a:rPr>
              <a:t>jellaba</a:t>
            </a:r>
            <a:r>
              <a:rPr lang="fr-FR" dirty="0" smtClean="0">
                <a:solidFill>
                  <a:srgbClr val="F2F2F2"/>
                </a:solidFill>
              </a:rPr>
              <a:t> ou leurs équivalents.</a:t>
            </a:r>
            <a:endParaRPr lang="fr-FR" dirty="0">
              <a:solidFill>
                <a:srgbClr val="F2F2F2"/>
              </a:solidFill>
            </a:endParaRPr>
          </a:p>
        </p:txBody>
      </p:sp>
      <p:pic>
        <p:nvPicPr>
          <p:cNvPr id="2" name="Image 1" descr="Capture d’écran 2023-10-16 à 21.37.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74" y="1146037"/>
            <a:ext cx="5740400" cy="3848100"/>
          </a:xfrm>
          <a:prstGeom prst="rect">
            <a:avLst/>
          </a:prstGeom>
        </p:spPr>
      </p:pic>
    </p:spTree>
    <p:extLst>
      <p:ext uri="{BB962C8B-B14F-4D97-AF65-F5344CB8AC3E}">
        <p14:creationId xmlns:p14="http://schemas.microsoft.com/office/powerpoint/2010/main" val="303937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9639" y="157895"/>
            <a:ext cx="7992300" cy="572700"/>
          </a:xfrm>
        </p:spPr>
        <p:txBody>
          <a:bodyPr/>
          <a:lstStyle/>
          <a:p>
            <a:r>
              <a:rPr lang="fr-FR" dirty="0" smtClean="0"/>
              <a:t>L’</a:t>
            </a:r>
            <a:r>
              <a:rPr lang="fr-FR" dirty="0" err="1" smtClean="0"/>
              <a:t>abaya</a:t>
            </a:r>
            <a:r>
              <a:rPr lang="fr-FR" dirty="0" smtClean="0"/>
              <a:t>, souvent associée au voile, met à part les « musulmanes » dans les écoles</a:t>
            </a:r>
            <a:endParaRPr lang="fr-FR" dirty="0"/>
          </a:p>
        </p:txBody>
      </p:sp>
      <p:sp>
        <p:nvSpPr>
          <p:cNvPr id="7" name="ZoneTexte 6"/>
          <p:cNvSpPr txBox="1"/>
          <p:nvPr/>
        </p:nvSpPr>
        <p:spPr>
          <a:xfrm>
            <a:off x="6109348" y="1476110"/>
            <a:ext cx="2860181" cy="2246769"/>
          </a:xfrm>
          <a:prstGeom prst="rect">
            <a:avLst/>
          </a:prstGeom>
          <a:noFill/>
        </p:spPr>
        <p:txBody>
          <a:bodyPr wrap="square" rtlCol="0">
            <a:spAutoFit/>
          </a:bodyPr>
          <a:lstStyle/>
          <a:p>
            <a:r>
              <a:rPr lang="fr-FR" dirty="0" smtClean="0">
                <a:solidFill>
                  <a:srgbClr val="F2F2F2"/>
                </a:solidFill>
              </a:rPr>
              <a:t>Il était facile de faire des statistiques religieuses par ailleurs interdites. Des altercations ont eu lieu avec des CPE auxquels il a été dit que l’</a:t>
            </a:r>
            <a:r>
              <a:rPr lang="fr-FR" dirty="0" err="1" smtClean="0">
                <a:solidFill>
                  <a:srgbClr val="F2F2F2"/>
                </a:solidFill>
              </a:rPr>
              <a:t>abaya</a:t>
            </a:r>
            <a:r>
              <a:rPr lang="fr-FR" dirty="0" smtClean="0">
                <a:solidFill>
                  <a:srgbClr val="F2F2F2"/>
                </a:solidFill>
              </a:rPr>
              <a:t> est un antidote à la mécréance.</a:t>
            </a:r>
          </a:p>
          <a:p>
            <a:r>
              <a:rPr lang="fr-FR" dirty="0" smtClean="0">
                <a:solidFill>
                  <a:srgbClr val="F2F2F2"/>
                </a:solidFill>
              </a:rPr>
              <a:t>L’article L 141-5-1 du Code de l’éducation prohibe toute tenue montrant une identité religieuse.</a:t>
            </a:r>
            <a:endParaRPr lang="fr-FR" dirty="0">
              <a:solidFill>
                <a:srgbClr val="F2F2F2"/>
              </a:solidFill>
            </a:endParaRPr>
          </a:p>
        </p:txBody>
      </p:sp>
      <p:pic>
        <p:nvPicPr>
          <p:cNvPr id="4" name="Image 3" descr="Capture d’écran 2023-10-16 à 21.54.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41" y="1589708"/>
            <a:ext cx="5727700" cy="3225800"/>
          </a:xfrm>
          <a:prstGeom prst="rect">
            <a:avLst/>
          </a:prstGeom>
        </p:spPr>
      </p:pic>
    </p:spTree>
    <p:extLst>
      <p:ext uri="{BB962C8B-B14F-4D97-AF65-F5344CB8AC3E}">
        <p14:creationId xmlns:p14="http://schemas.microsoft.com/office/powerpoint/2010/main" val="374350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480268" y="3104203"/>
            <a:ext cx="631765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a:t>
            </a:r>
            <a:r>
              <a:rPr lang="fr-FR" dirty="0" err="1" smtClean="0"/>
              <a:t>abaya</a:t>
            </a:r>
            <a:r>
              <a:rPr lang="fr-FR" dirty="0" smtClean="0"/>
              <a:t>, quels liens avec l’islam?</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smtClean="0"/>
              <a:t>2</a:t>
            </a:r>
            <a:endParaRPr dirty="0"/>
          </a:p>
        </p:txBody>
      </p:sp>
    </p:spTree>
    <p:extLst>
      <p:ext uri="{BB962C8B-B14F-4D97-AF65-F5344CB8AC3E}">
        <p14:creationId xmlns:p14="http://schemas.microsoft.com/office/powerpoint/2010/main" val="899060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23-10-16 à 13.24.07.png"/>
          <p:cNvPicPr>
            <a:picLocks noGrp="1" noChangeAspect="1"/>
          </p:cNvPicPr>
          <p:nvPr>
            <p:ph sz="quarter" idx="13"/>
          </p:nvPr>
        </p:nvPicPr>
        <p:blipFill>
          <a:blip r:embed="rId2">
            <a:extLst>
              <a:ext uri="{28A0092B-C50C-407E-A947-70E740481C1C}">
                <a14:useLocalDpi xmlns:a14="http://schemas.microsoft.com/office/drawing/2010/main" val="0"/>
              </a:ext>
            </a:extLst>
          </a:blip>
          <a:srcRect l="1802" r="1802"/>
          <a:stretch>
            <a:fillRect/>
          </a:stretch>
        </p:blipFill>
        <p:spPr>
          <a:xfrm>
            <a:off x="445759" y="1149452"/>
            <a:ext cx="8229600" cy="3056382"/>
          </a:xfrm>
        </p:spPr>
      </p:pic>
      <p:sp>
        <p:nvSpPr>
          <p:cNvPr id="3" name="Titre 2"/>
          <p:cNvSpPr>
            <a:spLocks noGrp="1"/>
          </p:cNvSpPr>
          <p:nvPr>
            <p:ph type="title"/>
          </p:nvPr>
        </p:nvSpPr>
        <p:spPr/>
        <p:txBody>
          <a:bodyPr/>
          <a:lstStyle/>
          <a:p>
            <a:r>
              <a:rPr lang="fr-FR" dirty="0" smtClean="0"/>
              <a:t>Que disent les marchands ?</a:t>
            </a:r>
            <a:endParaRPr lang="fr-FR" dirty="0"/>
          </a:p>
        </p:txBody>
      </p:sp>
      <p:sp>
        <p:nvSpPr>
          <p:cNvPr id="5" name="ZoneTexte 4"/>
          <p:cNvSpPr txBox="1"/>
          <p:nvPr/>
        </p:nvSpPr>
        <p:spPr>
          <a:xfrm>
            <a:off x="457629" y="4382559"/>
            <a:ext cx="8305967" cy="523220"/>
          </a:xfrm>
          <a:prstGeom prst="rect">
            <a:avLst/>
          </a:prstGeom>
          <a:noFill/>
        </p:spPr>
        <p:txBody>
          <a:bodyPr wrap="square" rtlCol="0">
            <a:spAutoFit/>
          </a:bodyPr>
          <a:lstStyle/>
          <a:p>
            <a:r>
              <a:rPr lang="fr-FR" dirty="0" smtClean="0">
                <a:solidFill>
                  <a:srgbClr val="F2F2F2"/>
                </a:solidFill>
              </a:rPr>
              <a:t>C’est bien un habit pour femme musulmane, mais qui accepte la notion occidentale moderne de mode ou américanisée de « </a:t>
            </a:r>
            <a:r>
              <a:rPr lang="fr-FR" dirty="0" err="1" smtClean="0">
                <a:solidFill>
                  <a:srgbClr val="F2F2F2"/>
                </a:solidFill>
              </a:rPr>
              <a:t>dress</a:t>
            </a:r>
            <a:r>
              <a:rPr lang="fr-FR" dirty="0" smtClean="0">
                <a:solidFill>
                  <a:srgbClr val="F2F2F2"/>
                </a:solidFill>
              </a:rPr>
              <a:t> code ». L’habit évitant d’être moulant est « chic », « attrayant ou élégant ».</a:t>
            </a:r>
            <a:endParaRPr lang="fr-FR" dirty="0">
              <a:solidFill>
                <a:srgbClr val="F2F2F2"/>
              </a:solidFill>
            </a:endParaRPr>
          </a:p>
        </p:txBody>
      </p:sp>
    </p:spTree>
    <p:extLst>
      <p:ext uri="{BB962C8B-B14F-4D97-AF65-F5344CB8AC3E}">
        <p14:creationId xmlns:p14="http://schemas.microsoft.com/office/powerpoint/2010/main" val="112898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smtClean="0"/>
              <a:t>L ’</a:t>
            </a:r>
            <a:r>
              <a:rPr lang="fr-FR" sz="2000" dirty="0" err="1" smtClean="0"/>
              <a:t>abaya</a:t>
            </a:r>
            <a:r>
              <a:rPr lang="fr-FR" sz="2000" dirty="0" smtClean="0"/>
              <a:t> définie par les marchands habit aux formes diverses</a:t>
            </a:r>
            <a:endParaRPr lang="fr-FR" sz="2000" dirty="0"/>
          </a:p>
        </p:txBody>
      </p:sp>
      <p:pic>
        <p:nvPicPr>
          <p:cNvPr id="4" name="Espace réservé du contenu 3" descr="Capture d’écran 2023-10-16 à 22.05.39.png"/>
          <p:cNvPicPr>
            <a:picLocks noGrp="1" noChangeAspect="1"/>
          </p:cNvPicPr>
          <p:nvPr>
            <p:ph sz="quarter" idx="13"/>
          </p:nvPr>
        </p:nvPicPr>
        <p:blipFill>
          <a:blip r:embed="rId2">
            <a:extLst>
              <a:ext uri="{28A0092B-C50C-407E-A947-70E740481C1C}">
                <a14:useLocalDpi xmlns:a14="http://schemas.microsoft.com/office/drawing/2010/main" val="0"/>
              </a:ext>
            </a:extLst>
          </a:blip>
          <a:srcRect l="6405" r="6405"/>
          <a:stretch>
            <a:fillRect/>
          </a:stretch>
        </p:blipFill>
        <p:spPr>
          <a:xfrm>
            <a:off x="1329634" y="985531"/>
            <a:ext cx="6279322" cy="2332070"/>
          </a:xfrm>
        </p:spPr>
      </p:pic>
      <p:pic>
        <p:nvPicPr>
          <p:cNvPr id="5" name="Image 4" descr="Capture d’écran 2023-10-16 à 22.06.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062" y="3253059"/>
            <a:ext cx="5851938" cy="1890441"/>
          </a:xfrm>
          <a:prstGeom prst="rect">
            <a:avLst/>
          </a:prstGeom>
        </p:spPr>
      </p:pic>
    </p:spTree>
    <p:extLst>
      <p:ext uri="{BB962C8B-B14F-4D97-AF65-F5344CB8AC3E}">
        <p14:creationId xmlns:p14="http://schemas.microsoft.com/office/powerpoint/2010/main" val="303241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Que disent les marchands ?</a:t>
            </a:r>
            <a:endParaRPr lang="fr-FR" dirty="0"/>
          </a:p>
        </p:txBody>
      </p:sp>
      <p:sp>
        <p:nvSpPr>
          <p:cNvPr id="2" name="Espace réservé du contenu 1"/>
          <p:cNvSpPr>
            <a:spLocks noGrp="1"/>
          </p:cNvSpPr>
          <p:nvPr>
            <p:ph sz="quarter" idx="13"/>
          </p:nvPr>
        </p:nvSpPr>
        <p:spPr>
          <a:xfrm>
            <a:off x="205934" y="1149452"/>
            <a:ext cx="5342820" cy="3056382"/>
          </a:xfrm>
        </p:spPr>
        <p:txBody>
          <a:bodyPr/>
          <a:lstStyle/>
          <a:p>
            <a:r>
              <a:rPr lang="fr-FR" dirty="0" smtClean="0"/>
              <a:t>Les marchands présentent l’</a:t>
            </a:r>
            <a:r>
              <a:rPr lang="fr-FR" dirty="0" err="1" smtClean="0"/>
              <a:t>abaya</a:t>
            </a:r>
            <a:r>
              <a:rPr lang="fr-FR" dirty="0" smtClean="0"/>
              <a:t> comme un habit permettant la prière musulmane puisqu’il ne dévoile pas les fesses.</a:t>
            </a:r>
          </a:p>
          <a:p>
            <a:r>
              <a:rPr lang="fr-FR" dirty="0" smtClean="0"/>
              <a:t>Ils lient l’habit à la « </a:t>
            </a:r>
            <a:r>
              <a:rPr lang="fr-FR" dirty="0"/>
              <a:t>p</a:t>
            </a:r>
            <a:r>
              <a:rPr lang="fr-FR" dirty="0" smtClean="0"/>
              <a:t>udeur » ou à une « mode modeste » (par le pouvoir d’achat ou le désir de ne pas provoquer des hommes incapables de réprimer leur libido). C’est la mode où l’on est « </a:t>
            </a:r>
            <a:r>
              <a:rPr lang="fr-FR" dirty="0" err="1" smtClean="0"/>
              <a:t>mastour</a:t>
            </a:r>
            <a:r>
              <a:rPr lang="fr-FR" dirty="0" smtClean="0"/>
              <a:t> » ou (couvert).</a:t>
            </a:r>
          </a:p>
          <a:p>
            <a:r>
              <a:rPr lang="fr-FR" dirty="0" smtClean="0"/>
              <a:t>Il permet, selon eux,  le port d’un voile </a:t>
            </a:r>
            <a:r>
              <a:rPr lang="fr-FR" dirty="0" err="1" smtClean="0"/>
              <a:t>attachable</a:t>
            </a:r>
            <a:r>
              <a:rPr lang="fr-FR" dirty="0" smtClean="0"/>
              <a:t> ou que l’on peut facilement rentrer sous la partie haute de l’habit à la différence de la robe </a:t>
            </a:r>
            <a:r>
              <a:rPr lang="fr-FR" dirty="0" err="1" smtClean="0"/>
              <a:t>jilbab</a:t>
            </a:r>
            <a:r>
              <a:rPr lang="fr-FR" dirty="0" smtClean="0"/>
              <a:t> qui a une capuche.</a:t>
            </a:r>
            <a:endParaRPr lang="fr-FR" dirty="0"/>
          </a:p>
        </p:txBody>
      </p:sp>
      <p:pic>
        <p:nvPicPr>
          <p:cNvPr id="6" name="Image 5" descr="robe-longue-sweat-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550" y="892390"/>
            <a:ext cx="2997200" cy="3873500"/>
          </a:xfrm>
          <a:prstGeom prst="rect">
            <a:avLst/>
          </a:prstGeom>
        </p:spPr>
      </p:pic>
    </p:spTree>
    <p:extLst>
      <p:ext uri="{BB962C8B-B14F-4D97-AF65-F5344CB8AC3E}">
        <p14:creationId xmlns:p14="http://schemas.microsoft.com/office/powerpoint/2010/main" val="222141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84374" y="536567"/>
            <a:ext cx="7992300" cy="572700"/>
          </a:xfrm>
        </p:spPr>
        <p:txBody>
          <a:bodyPr/>
          <a:lstStyle/>
          <a:p>
            <a:r>
              <a:rPr lang="fr-FR" dirty="0" smtClean="0"/>
              <a:t>Que disent les jurisconsultes musulmans ?</a:t>
            </a:r>
            <a:endParaRPr lang="fr-FR" dirty="0"/>
          </a:p>
        </p:txBody>
      </p:sp>
      <p:sp>
        <p:nvSpPr>
          <p:cNvPr id="2" name="Espace réservé du contenu 1"/>
          <p:cNvSpPr>
            <a:spLocks noGrp="1"/>
          </p:cNvSpPr>
          <p:nvPr>
            <p:ph sz="quarter" idx="13"/>
          </p:nvPr>
        </p:nvSpPr>
        <p:spPr>
          <a:xfrm>
            <a:off x="445760" y="1149452"/>
            <a:ext cx="5102993" cy="3056382"/>
          </a:xfrm>
        </p:spPr>
        <p:txBody>
          <a:bodyPr/>
          <a:lstStyle/>
          <a:p>
            <a:r>
              <a:rPr lang="fr-FR" dirty="0" smtClean="0"/>
              <a:t>Cet habit n’est pas religieux. Sa raison d’être était de protéger les femmes, surtout rurales, des fortes chaleurs. </a:t>
            </a:r>
          </a:p>
          <a:p>
            <a:r>
              <a:rPr lang="fr-FR" dirty="0" smtClean="0"/>
              <a:t>Il existe de très nombreuses façons de s’habiller chez les femmes musulmanes sans lien avec la religion.</a:t>
            </a:r>
          </a:p>
          <a:p>
            <a:r>
              <a:rPr lang="fr-FR" dirty="0" smtClean="0"/>
              <a:t>L’</a:t>
            </a:r>
            <a:r>
              <a:rPr lang="fr-FR" dirty="0" err="1" smtClean="0"/>
              <a:t>abaya</a:t>
            </a:r>
            <a:r>
              <a:rPr lang="fr-FR" dirty="0" smtClean="0"/>
              <a:t> était jadis portée, par exemple en Algérie, aussi par les hommes.</a:t>
            </a:r>
          </a:p>
          <a:p>
            <a:r>
              <a:rPr lang="fr-FR" dirty="0" smtClean="0"/>
              <a:t>En particulier, il n’y a jamais existé de notion d’habit, a fortiori de robe publicitaire destiné à vendre l’islam. C’est là une innovation liée au capitalisme.</a:t>
            </a:r>
          </a:p>
        </p:txBody>
      </p:sp>
      <p:sp>
        <p:nvSpPr>
          <p:cNvPr id="4" name="ZoneTexte 3"/>
          <p:cNvSpPr txBox="1"/>
          <p:nvPr/>
        </p:nvSpPr>
        <p:spPr>
          <a:xfrm>
            <a:off x="5766124" y="1304469"/>
            <a:ext cx="2951707" cy="3539431"/>
          </a:xfrm>
          <a:prstGeom prst="rect">
            <a:avLst/>
          </a:prstGeom>
          <a:noFill/>
        </p:spPr>
        <p:txBody>
          <a:bodyPr wrap="square" rtlCol="0">
            <a:spAutoFit/>
          </a:bodyPr>
          <a:lstStyle/>
          <a:p>
            <a:r>
              <a:rPr lang="fr-FR" dirty="0">
                <a:solidFill>
                  <a:srgbClr val="F2F2F2"/>
                </a:solidFill>
              </a:rPr>
              <a:t>Le 9 février 2018, le cheikh saoudien Abdullah al-</a:t>
            </a:r>
            <a:r>
              <a:rPr lang="fr-FR" dirty="0" err="1">
                <a:solidFill>
                  <a:srgbClr val="F2F2F2"/>
                </a:solidFill>
              </a:rPr>
              <a:t>Mutlaq</a:t>
            </a:r>
            <a:r>
              <a:rPr lang="fr-FR" dirty="0">
                <a:solidFill>
                  <a:srgbClr val="F2F2F2"/>
                </a:solidFill>
              </a:rPr>
              <a:t> indique que le port de l'</a:t>
            </a:r>
            <a:r>
              <a:rPr lang="fr-FR" dirty="0" err="1">
                <a:solidFill>
                  <a:srgbClr val="F2F2F2"/>
                </a:solidFill>
              </a:rPr>
              <a:t>abaya</a:t>
            </a:r>
            <a:r>
              <a:rPr lang="fr-FR" dirty="0">
                <a:solidFill>
                  <a:srgbClr val="F2F2F2"/>
                </a:solidFill>
              </a:rPr>
              <a:t> ne fait pas partie des impératifs religieux pour les femmes </a:t>
            </a:r>
            <a:r>
              <a:rPr lang="fr-FR" dirty="0" smtClean="0">
                <a:solidFill>
                  <a:srgbClr val="F2F2F2"/>
                </a:solidFill>
              </a:rPr>
              <a:t>musulmanes. </a:t>
            </a:r>
            <a:r>
              <a:rPr lang="fr-FR" dirty="0">
                <a:solidFill>
                  <a:srgbClr val="F2F2F2"/>
                </a:solidFill>
              </a:rPr>
              <a:t>Le 2 novembre 2022, le vice-président du Conseil français du culte musulman confirme que l'</a:t>
            </a:r>
            <a:r>
              <a:rPr lang="fr-FR" dirty="0" err="1">
                <a:solidFill>
                  <a:srgbClr val="F2F2F2"/>
                </a:solidFill>
              </a:rPr>
              <a:t>abaya</a:t>
            </a:r>
            <a:r>
              <a:rPr lang="fr-FR" dirty="0">
                <a:solidFill>
                  <a:srgbClr val="F2F2F2"/>
                </a:solidFill>
              </a:rPr>
              <a:t> n'est pas une tenue religieuse mais plutôt une forme de mode </a:t>
            </a:r>
            <a:r>
              <a:rPr lang="fr-FR" dirty="0" smtClean="0">
                <a:solidFill>
                  <a:srgbClr val="F2F2F2"/>
                </a:solidFill>
              </a:rPr>
              <a:t>vestimentaire. Cela est confirmé le 12 juin 2023.</a:t>
            </a:r>
          </a:p>
          <a:p>
            <a:r>
              <a:rPr lang="fr-FR" dirty="0" smtClean="0">
                <a:solidFill>
                  <a:srgbClr val="F2F2F2"/>
                </a:solidFill>
              </a:rPr>
              <a:t>C’EST À LA FIN DU XXE SIÈCLE QUE L’HABIT DEVIENT POUR LA PREMIÈRE FOIS UN SYMBOLE RELIGIEUX ISLAMIQUE.</a:t>
            </a:r>
            <a:endParaRPr lang="fr-FR" dirty="0">
              <a:solidFill>
                <a:srgbClr val="F2F2F2"/>
              </a:solidFill>
            </a:endParaRPr>
          </a:p>
        </p:txBody>
      </p:sp>
    </p:spTree>
    <p:extLst>
      <p:ext uri="{BB962C8B-B14F-4D97-AF65-F5344CB8AC3E}">
        <p14:creationId xmlns:p14="http://schemas.microsoft.com/office/powerpoint/2010/main" val="428993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480268" y="3104203"/>
            <a:ext cx="631765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a:t>
            </a:r>
            <a:r>
              <a:rPr lang="fr-FR" dirty="0" err="1" smtClean="0"/>
              <a:t>abaya</a:t>
            </a:r>
            <a:r>
              <a:rPr lang="fr-FR" dirty="0"/>
              <a:t> </a:t>
            </a:r>
            <a:r>
              <a:rPr lang="fr-FR" dirty="0" smtClean="0"/>
              <a:t>et la loi française</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a:t>3</a:t>
            </a:r>
            <a:endParaRPr dirty="0"/>
          </a:p>
        </p:txBody>
      </p:sp>
    </p:spTree>
    <p:extLst>
      <p:ext uri="{BB962C8B-B14F-4D97-AF65-F5344CB8AC3E}">
        <p14:creationId xmlns:p14="http://schemas.microsoft.com/office/powerpoint/2010/main" val="380828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286019" y="1515618"/>
            <a:ext cx="8752154" cy="3056382"/>
          </a:xfrm>
        </p:spPr>
        <p:txBody>
          <a:bodyPr/>
          <a:lstStyle/>
          <a:p>
            <a:r>
              <a:rPr lang="fr-FR" dirty="0"/>
              <a:t> </a:t>
            </a:r>
            <a:r>
              <a:rPr lang="fr-FR" dirty="0" smtClean="0"/>
              <a:t>Le 27 </a:t>
            </a:r>
            <a:r>
              <a:rPr lang="fr-FR" dirty="0"/>
              <a:t>août </a:t>
            </a:r>
            <a:r>
              <a:rPr lang="fr-FR" dirty="0" smtClean="0"/>
              <a:t>2022, les services français alertent sur une offensive </a:t>
            </a:r>
            <a:r>
              <a:rPr lang="fr-FR" dirty="0"/>
              <a:t>sur Internet </a:t>
            </a:r>
            <a:r>
              <a:rPr lang="fr-FR" dirty="0" smtClean="0"/>
              <a:t>dans des </a:t>
            </a:r>
            <a:r>
              <a:rPr lang="fr-FR" dirty="0"/>
              <a:t>comptes gravitant autour de la mouvance islamiste afin de remettre en cause la loi sur les signes religieux dans les écoles publiques françaises</a:t>
            </a:r>
            <a:r>
              <a:rPr lang="fr-FR" dirty="0" smtClean="0"/>
              <a:t>.</a:t>
            </a:r>
          </a:p>
          <a:p>
            <a:r>
              <a:rPr lang="fr-FR" dirty="0"/>
              <a:t>Le 16 septembre 2022, le ministre de l’Éducation nationale de l'époque, </a:t>
            </a:r>
            <a:r>
              <a:rPr lang="fr-FR" dirty="0" err="1"/>
              <a:t>Pap</a:t>
            </a:r>
            <a:r>
              <a:rPr lang="fr-FR" dirty="0"/>
              <a:t> </a:t>
            </a:r>
            <a:r>
              <a:rPr lang="fr-FR" dirty="0" err="1"/>
              <a:t>Ndiaye</a:t>
            </a:r>
            <a:r>
              <a:rPr lang="fr-FR" dirty="0"/>
              <a:t>, adresse une note aux recteurs d'académies, afin de leur rappeler les procédures à suivre en cas d'atteintes à la laïcité dans les établissements, mais sans parler directement de </a:t>
            </a:r>
            <a:r>
              <a:rPr lang="fr-FR" dirty="0" smtClean="0"/>
              <a:t>l'</a:t>
            </a:r>
            <a:r>
              <a:rPr lang="fr-FR" dirty="0" err="1" smtClean="0"/>
              <a:t>abaya</a:t>
            </a:r>
            <a:r>
              <a:rPr lang="fr-FR" dirty="0" smtClean="0"/>
              <a:t>.</a:t>
            </a:r>
          </a:p>
          <a:p>
            <a:r>
              <a:rPr lang="fr-FR" dirty="0"/>
              <a:t>L</a:t>
            </a:r>
            <a:r>
              <a:rPr lang="fr-FR" dirty="0" smtClean="0"/>
              <a:t>e </a:t>
            </a:r>
            <a:r>
              <a:rPr lang="fr-FR" dirty="0"/>
              <a:t>28 septembre 2022, </a:t>
            </a:r>
            <a:r>
              <a:rPr lang="fr-FR" dirty="0" smtClean="0"/>
              <a:t>paraît une </a:t>
            </a:r>
            <a:r>
              <a:rPr lang="fr-FR" dirty="0"/>
              <a:t>note du Comité interministériel de prévention de la délinquance et de la radicalisation mettant en garde contre un prosélytisme islamiste encourageant le port de tenues religieuses dans le cadre scolaire et les difficultés de chefs d'établissement faisant notamment face au port de </a:t>
            </a:r>
            <a:r>
              <a:rPr lang="fr-FR" dirty="0" smtClean="0"/>
              <a:t>l'</a:t>
            </a:r>
            <a:r>
              <a:rPr lang="fr-FR" dirty="0" err="1" smtClean="0"/>
              <a:t>abaya</a:t>
            </a:r>
            <a:r>
              <a:rPr lang="fr-FR" dirty="0" smtClean="0"/>
              <a:t>.</a:t>
            </a:r>
            <a:endParaRPr lang="fr-FR" dirty="0"/>
          </a:p>
        </p:txBody>
      </p:sp>
      <p:sp>
        <p:nvSpPr>
          <p:cNvPr id="3" name="Titre 2"/>
          <p:cNvSpPr>
            <a:spLocks noGrp="1"/>
          </p:cNvSpPr>
          <p:nvPr>
            <p:ph type="title"/>
          </p:nvPr>
        </p:nvSpPr>
        <p:spPr/>
        <p:txBody>
          <a:bodyPr/>
          <a:lstStyle/>
          <a:p>
            <a:r>
              <a:rPr lang="fr-FR" dirty="0" smtClean="0"/>
              <a:t>Les réactions françaises pour les écoles</a:t>
            </a:r>
            <a:endParaRPr lang="fr-FR" dirty="0"/>
          </a:p>
        </p:txBody>
      </p:sp>
    </p:spTree>
    <p:extLst>
      <p:ext uri="{BB962C8B-B14F-4D97-AF65-F5344CB8AC3E}">
        <p14:creationId xmlns:p14="http://schemas.microsoft.com/office/powerpoint/2010/main" val="351540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p>
            <a:pPr marL="0" lvl="0" indent="0">
              <a:buNone/>
            </a:pPr>
            <a:r>
              <a:rPr lang="fr-FR" sz="1600" dirty="0" smtClean="0">
                <a:solidFill>
                  <a:schemeClr val="lt2"/>
                </a:solidFill>
              </a:rPr>
              <a:t>On </a:t>
            </a:r>
            <a:r>
              <a:rPr lang="fr-FR" sz="1600" dirty="0">
                <a:solidFill>
                  <a:schemeClr val="lt2"/>
                </a:solidFill>
              </a:rPr>
              <a:t>a vu </a:t>
            </a:r>
            <a:r>
              <a:rPr lang="fr-FR" sz="1600" dirty="0" smtClean="0">
                <a:solidFill>
                  <a:schemeClr val="lt2"/>
                </a:solidFill>
              </a:rPr>
              <a:t>apparaître dans l’espace public français, dep</a:t>
            </a:r>
            <a:r>
              <a:rPr lang="fr-FR" sz="1600" dirty="0">
                <a:solidFill>
                  <a:schemeClr val="lt2"/>
                </a:solidFill>
              </a:rPr>
              <a:t>u</a:t>
            </a:r>
            <a:r>
              <a:rPr lang="fr-FR" sz="1600" dirty="0" smtClean="0">
                <a:solidFill>
                  <a:schemeClr val="lt2"/>
                </a:solidFill>
              </a:rPr>
              <a:t>is quarante ans, de manière très discrète un nouvel habit masculin, le </a:t>
            </a:r>
            <a:r>
              <a:rPr lang="fr-FR" sz="1600" dirty="0" err="1">
                <a:solidFill>
                  <a:schemeClr val="lt2"/>
                </a:solidFill>
              </a:rPr>
              <a:t>q</a:t>
            </a:r>
            <a:r>
              <a:rPr lang="fr-FR" sz="1600" dirty="0" err="1" smtClean="0">
                <a:solidFill>
                  <a:schemeClr val="lt2"/>
                </a:solidFill>
              </a:rPr>
              <a:t>amis</a:t>
            </a:r>
            <a:r>
              <a:rPr lang="fr-FR" sz="1600" dirty="0" smtClean="0">
                <a:solidFill>
                  <a:schemeClr val="lt2"/>
                </a:solidFill>
              </a:rPr>
              <a:t>, et depuis cinq ans, un nouvel habit féminin, l’</a:t>
            </a:r>
            <a:r>
              <a:rPr lang="fr-FR" sz="1600" dirty="0" err="1" smtClean="0">
                <a:solidFill>
                  <a:schemeClr val="lt2"/>
                </a:solidFill>
              </a:rPr>
              <a:t>abaya</a:t>
            </a:r>
            <a:r>
              <a:rPr lang="fr-FR" sz="1600" dirty="0" smtClean="0">
                <a:solidFill>
                  <a:schemeClr val="lt2"/>
                </a:solidFill>
              </a:rPr>
              <a:t> qui est désormais présent dans l’espace public et parfois dans l’espace scolaire avant septembre 2023. </a:t>
            </a:r>
          </a:p>
          <a:p>
            <a:pPr marL="0" lvl="0" indent="0">
              <a:buNone/>
            </a:pPr>
            <a:r>
              <a:rPr lang="fr-FR" sz="1600" dirty="0" smtClean="0">
                <a:solidFill>
                  <a:schemeClr val="lt2"/>
                </a:solidFill>
              </a:rPr>
              <a:t>Pour les garçons, le </a:t>
            </a:r>
            <a:r>
              <a:rPr lang="fr-FR" sz="1600" dirty="0" err="1" smtClean="0">
                <a:solidFill>
                  <a:schemeClr val="lt2"/>
                </a:solidFill>
              </a:rPr>
              <a:t>qamis</a:t>
            </a:r>
            <a:r>
              <a:rPr lang="fr-FR" sz="1600" dirty="0" smtClean="0">
                <a:solidFill>
                  <a:schemeClr val="lt2"/>
                </a:solidFill>
              </a:rPr>
              <a:t>, toujours très rare dans l’espace </a:t>
            </a:r>
            <a:r>
              <a:rPr lang="fr-FR" sz="1600" dirty="0" smtClean="0">
                <a:solidFill>
                  <a:schemeClr val="lt2"/>
                </a:solidFill>
              </a:rPr>
              <a:t>public, </a:t>
            </a:r>
            <a:r>
              <a:rPr lang="fr-FR" sz="1600" dirty="0" smtClean="0">
                <a:solidFill>
                  <a:schemeClr val="lt2"/>
                </a:solidFill>
              </a:rPr>
              <a:t>est resté inconnu dans les écoles. La mode de cet habit a été lancée, il y a une quarantaine d’années dans les pays arabes par le </a:t>
            </a:r>
            <a:r>
              <a:rPr lang="fr-FR" sz="1600" dirty="0" err="1" smtClean="0">
                <a:solidFill>
                  <a:schemeClr val="lt2"/>
                </a:solidFill>
              </a:rPr>
              <a:t>tabligh</a:t>
            </a:r>
            <a:r>
              <a:rPr lang="fr-FR" sz="1600" dirty="0" smtClean="0">
                <a:solidFill>
                  <a:schemeClr val="lt2"/>
                </a:solidFill>
              </a:rPr>
              <a:t>, un mouvement piétiste pakistanais qui prétend qu’il s’agit de l’habit du Prophète. Il s’accompagne d’une barbe, mais non de khôl autour des yeux ou dans la barbe, ce qui lui donne une couleur rousse. Les garçons, du moins en Europe, semblent ainsi efféminés (ils sont perçus comme portant des « robes »). Dans les pays à majorité musulmane, ils sont perçus comme diffusant une idéologie venue d’Asie proposant, de manière visible et non spirituelle ou intérieure, un retour aux origines supposées en éliminant toute forme de modernité.</a:t>
            </a:r>
          </a:p>
          <a:p>
            <a:pPr marL="0" lvl="0" indent="0" algn="l" rtl="0">
              <a:spcBef>
                <a:spcPts val="0"/>
              </a:spcBef>
              <a:spcAft>
                <a:spcPts val="0"/>
              </a:spcAft>
              <a:buNone/>
            </a:pPr>
            <a:endParaRPr lang="fr-FR" sz="1600" dirty="0">
              <a:solidFill>
                <a:schemeClr val="lt2"/>
              </a:solidFill>
            </a:endParaRPr>
          </a:p>
          <a:p>
            <a:pPr marL="0" lvl="0" indent="0" algn="l" rtl="0">
              <a:spcBef>
                <a:spcPts val="0"/>
              </a:spcBef>
              <a:spcAft>
                <a:spcPts val="0"/>
              </a:spcAft>
              <a:buNone/>
            </a:pPr>
            <a:endParaRPr lang="fr-FR" sz="1600" dirty="0" smtClean="0">
              <a:solidFill>
                <a:schemeClr val="lt2"/>
              </a:solidFill>
            </a:endParaRPr>
          </a:p>
          <a:p>
            <a:pPr marL="0" lvl="0" indent="0" algn="l" rtl="0">
              <a:spcBef>
                <a:spcPts val="0"/>
              </a:spcBef>
              <a:spcAft>
                <a:spcPts val="0"/>
              </a:spcAft>
              <a:buNone/>
            </a:pP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Introduction : le </a:t>
            </a:r>
            <a:r>
              <a:rPr lang="fr-FR" sz="2800" dirty="0" err="1" smtClean="0"/>
              <a:t>qamis</a:t>
            </a:r>
            <a:r>
              <a:rPr lang="fr-FR" sz="2800" dirty="0" smtClean="0"/>
              <a:t> </a:t>
            </a:r>
            <a:r>
              <a:rPr lang="fr-FR" sz="2800" dirty="0" smtClean="0"/>
              <a:t>« masculin »</a:t>
            </a:r>
            <a:endParaRPr sz="2800" dirty="0"/>
          </a:p>
        </p:txBody>
      </p:sp>
    </p:spTree>
    <p:extLst>
      <p:ext uri="{BB962C8B-B14F-4D97-AF65-F5344CB8AC3E}">
        <p14:creationId xmlns:p14="http://schemas.microsoft.com/office/powerpoint/2010/main" val="27392882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Gérer l’islamophobie </a:t>
            </a:r>
            <a:endParaRPr lang="fr-FR" dirty="0"/>
          </a:p>
        </p:txBody>
      </p:sp>
      <p:sp>
        <p:nvSpPr>
          <p:cNvPr id="6" name="ZoneTexte 5"/>
          <p:cNvSpPr txBox="1"/>
          <p:nvPr/>
        </p:nvSpPr>
        <p:spPr>
          <a:xfrm>
            <a:off x="740230" y="4131128"/>
            <a:ext cx="184666" cy="307777"/>
          </a:xfrm>
          <a:prstGeom prst="rect">
            <a:avLst/>
          </a:prstGeom>
          <a:noFill/>
        </p:spPr>
        <p:txBody>
          <a:bodyPr wrap="none" rtlCol="0">
            <a:spAutoFit/>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15912"/>
            <a:ext cx="6518054" cy="382758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417" y="1317532"/>
            <a:ext cx="2409871" cy="3075215"/>
          </a:xfrm>
          <a:prstGeom prst="rect">
            <a:avLst/>
          </a:prstGeom>
        </p:spPr>
      </p:pic>
    </p:spTree>
    <p:extLst>
      <p:ext uri="{BB962C8B-B14F-4D97-AF65-F5344CB8AC3E}">
        <p14:creationId xmlns:p14="http://schemas.microsoft.com/office/powerpoint/2010/main" val="4143401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286019" y="1515618"/>
            <a:ext cx="8752154" cy="3056382"/>
          </a:xfrm>
        </p:spPr>
        <p:txBody>
          <a:bodyPr/>
          <a:lstStyle/>
          <a:p>
            <a:r>
              <a:rPr lang="fr-FR" dirty="0"/>
              <a:t>Début octobre, le syndicat de chefs d'établissements scolaires Indépendance et Direction - FO appelle </a:t>
            </a:r>
            <a:r>
              <a:rPr lang="fr-FR" dirty="0" smtClean="0"/>
              <a:t>le ministre à </a:t>
            </a:r>
            <a:r>
              <a:rPr lang="fr-FR" dirty="0"/>
              <a:t>donner des directives claires sur les </a:t>
            </a:r>
            <a:r>
              <a:rPr lang="fr-FR" dirty="0" err="1" smtClean="0"/>
              <a:t>abayas</a:t>
            </a:r>
            <a:r>
              <a:rPr lang="fr-FR" dirty="0" smtClean="0"/>
              <a:t>.</a:t>
            </a:r>
          </a:p>
          <a:p>
            <a:r>
              <a:rPr lang="fr-FR" dirty="0"/>
              <a:t>En août 2023, le nouveau ministre de l'Éducation nationale, Gabriel </a:t>
            </a:r>
            <a:r>
              <a:rPr lang="fr-FR" dirty="0" err="1"/>
              <a:t>Attal</a:t>
            </a:r>
            <a:r>
              <a:rPr lang="fr-FR" dirty="0"/>
              <a:t>, demande que le port de l'</a:t>
            </a:r>
            <a:r>
              <a:rPr lang="fr-FR" dirty="0" err="1"/>
              <a:t>abaya</a:t>
            </a:r>
            <a:r>
              <a:rPr lang="fr-FR" dirty="0"/>
              <a:t> soit interdit dans tous les établissements scolaires </a:t>
            </a:r>
            <a:r>
              <a:rPr lang="fr-FR" dirty="0" smtClean="0"/>
              <a:t>publics </a:t>
            </a:r>
            <a:r>
              <a:rPr lang="fr-FR" dirty="0"/>
              <a:t>et annonce le 27 août 2023, lors du journal télévisé de TF1 : </a:t>
            </a:r>
            <a:endParaRPr lang="fr-FR" dirty="0" smtClean="0"/>
          </a:p>
          <a:p>
            <a:r>
              <a:rPr lang="fr-FR" dirty="0" smtClean="0"/>
              <a:t>« </a:t>
            </a:r>
            <a:r>
              <a:rPr lang="fr-FR" dirty="0"/>
              <a:t>L'école de la </a:t>
            </a:r>
            <a:r>
              <a:rPr lang="fr-FR" dirty="0" smtClean="0"/>
              <a:t>République </a:t>
            </a:r>
            <a:r>
              <a:rPr lang="fr-FR" dirty="0"/>
              <a:t>s'est construite autour de valeurs et de principes extrêmement forts, et notamment de la laïcité. La laïcité ce n’est pas une </a:t>
            </a:r>
            <a:r>
              <a:rPr lang="fr-FR" dirty="0" smtClean="0"/>
              <a:t>contrainte, </a:t>
            </a:r>
            <a:r>
              <a:rPr lang="fr-FR" dirty="0"/>
              <a:t>mais une liberté. La liberté de se forger son opinion et de s'émanciper par l'école. […] Et donc j’ai décidé qu’on ne pourrait plus porter l'</a:t>
            </a:r>
            <a:r>
              <a:rPr lang="fr-FR" dirty="0" err="1"/>
              <a:t>abaya</a:t>
            </a:r>
            <a:r>
              <a:rPr lang="fr-FR" dirty="0"/>
              <a:t> à l’école. »</a:t>
            </a:r>
          </a:p>
        </p:txBody>
      </p:sp>
      <p:sp>
        <p:nvSpPr>
          <p:cNvPr id="3" name="Titre 2"/>
          <p:cNvSpPr>
            <a:spLocks noGrp="1"/>
          </p:cNvSpPr>
          <p:nvPr>
            <p:ph type="title"/>
          </p:nvPr>
        </p:nvSpPr>
        <p:spPr/>
        <p:txBody>
          <a:bodyPr/>
          <a:lstStyle/>
          <a:p>
            <a:r>
              <a:rPr lang="fr-FR" dirty="0" smtClean="0"/>
              <a:t>Les réactions françaises pour les écoles</a:t>
            </a:r>
            <a:endParaRPr lang="fr-FR" dirty="0"/>
          </a:p>
        </p:txBody>
      </p:sp>
    </p:spTree>
    <p:extLst>
      <p:ext uri="{BB962C8B-B14F-4D97-AF65-F5344CB8AC3E}">
        <p14:creationId xmlns:p14="http://schemas.microsoft.com/office/powerpoint/2010/main" val="3036984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241846" y="3235738"/>
            <a:ext cx="8703372" cy="1711740"/>
          </a:xfrm>
        </p:spPr>
        <p:txBody>
          <a:bodyPr/>
          <a:lstStyle/>
          <a:p>
            <a:r>
              <a:rPr lang="fr-FR" dirty="0"/>
              <a:t>Saisi d'une requête présentée par l’association Action Droits des musulmans (ADM), le juge des référés du Conseil d’État, le 7 septembre 2023, conforte le gouvernement dans sa décision </a:t>
            </a:r>
            <a:r>
              <a:rPr lang="fr-FR" dirty="0" smtClean="0"/>
              <a:t>d'interdire  « l’</a:t>
            </a:r>
            <a:r>
              <a:rPr lang="fr-FR" dirty="0" err="1" smtClean="0"/>
              <a:t>abaya</a:t>
            </a:r>
            <a:r>
              <a:rPr lang="fr-FR" dirty="0" smtClean="0"/>
              <a:t> </a:t>
            </a:r>
            <a:r>
              <a:rPr lang="fr-FR" dirty="0"/>
              <a:t>et le </a:t>
            </a:r>
            <a:r>
              <a:rPr lang="fr-FR" dirty="0" err="1" smtClean="0"/>
              <a:t>qamis</a:t>
            </a:r>
            <a:r>
              <a:rPr lang="fr-FR" dirty="0" smtClean="0"/>
              <a:t> » </a:t>
            </a:r>
            <a:r>
              <a:rPr lang="fr-FR" dirty="0"/>
              <a:t>à l’école. Toutefois d’autres recours ont déjà été engagés par d'autres associations ou </a:t>
            </a:r>
            <a:r>
              <a:rPr lang="fr-FR" dirty="0" smtClean="0"/>
              <a:t>syndicats.</a:t>
            </a:r>
            <a:endParaRPr lang="fr-FR" dirty="0"/>
          </a:p>
        </p:txBody>
      </p:sp>
      <p:sp>
        <p:nvSpPr>
          <p:cNvPr id="3" name="Titre 2"/>
          <p:cNvSpPr>
            <a:spLocks noGrp="1"/>
          </p:cNvSpPr>
          <p:nvPr>
            <p:ph type="title"/>
          </p:nvPr>
        </p:nvSpPr>
        <p:spPr/>
        <p:txBody>
          <a:bodyPr/>
          <a:lstStyle/>
          <a:p>
            <a:r>
              <a:rPr lang="fr-FR" dirty="0" smtClean="0"/>
              <a:t>Les réactions aux réactions ministérielles</a:t>
            </a:r>
            <a:endParaRPr lang="fr-FR" dirty="0"/>
          </a:p>
        </p:txBody>
      </p:sp>
      <p:pic>
        <p:nvPicPr>
          <p:cNvPr id="4" name="Image 3" descr="Capture d’écran 2023-10-16 à 21.50.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817" y="1188278"/>
            <a:ext cx="6146800" cy="1930400"/>
          </a:xfrm>
          <a:prstGeom prst="rect">
            <a:avLst/>
          </a:prstGeom>
        </p:spPr>
      </p:pic>
    </p:spTree>
    <p:extLst>
      <p:ext uri="{BB962C8B-B14F-4D97-AF65-F5344CB8AC3E}">
        <p14:creationId xmlns:p14="http://schemas.microsoft.com/office/powerpoint/2010/main" val="3504987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réactions aux réactions ministérielles</a:t>
            </a:r>
            <a:endParaRPr lang="fr-FR" dirty="0"/>
          </a:p>
        </p:txBody>
      </p:sp>
      <p:pic>
        <p:nvPicPr>
          <p:cNvPr id="6" name="Image 5" descr="Capture d’écran 2023-10-16 à 21.53.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551" y="1004546"/>
            <a:ext cx="5875406" cy="4017475"/>
          </a:xfrm>
          <a:prstGeom prst="rect">
            <a:avLst/>
          </a:prstGeom>
        </p:spPr>
      </p:pic>
    </p:spTree>
    <p:extLst>
      <p:ext uri="{BB962C8B-B14F-4D97-AF65-F5344CB8AC3E}">
        <p14:creationId xmlns:p14="http://schemas.microsoft.com/office/powerpoint/2010/main" val="3075729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786793" y="2625146"/>
            <a:ext cx="3980051" cy="175130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Un conflit qui dépasse la France </a:t>
            </a:r>
          </a:p>
          <a:p>
            <a:pPr marL="0" lvl="0" indent="0" algn="r" rtl="0">
              <a:spcBef>
                <a:spcPts val="0"/>
              </a:spcBef>
              <a:spcAft>
                <a:spcPts val="0"/>
              </a:spcAft>
              <a:buNone/>
            </a:pPr>
            <a:r>
              <a:rPr lang="fr-FR" dirty="0" smtClean="0"/>
              <a:t>Cette question est quasiment  inconnue au Maghreb, présente en Afghanistan et au Qatar et réglée récemment en Arabie saoudite comme en France par des interdictions dans le système scolaire</a:t>
            </a:r>
            <a:endParaRPr dirty="0"/>
          </a:p>
        </p:txBody>
      </p:sp>
      <p:sp>
        <p:nvSpPr>
          <p:cNvPr id="433" name="Google Shape;433;p44"/>
          <p:cNvSpPr txBox="1">
            <a:spLocks noGrp="1"/>
          </p:cNvSpPr>
          <p:nvPr>
            <p:ph type="title"/>
          </p:nvPr>
        </p:nvSpPr>
        <p:spPr>
          <a:xfrm>
            <a:off x="2006700" y="1594038"/>
            <a:ext cx="4594800" cy="7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conclusion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r>
              <a:rPr lang="fr-FR" dirty="0" smtClean="0"/>
              <a:t>Un marché d’origine étrangère, en Turquie depuis l’arrivée des islamistes du PJD au pouvoir, qui vise des adolescentes musulmanes en Europe.</a:t>
            </a:r>
          </a:p>
          <a:p>
            <a:r>
              <a:rPr lang="fr-FR" dirty="0" smtClean="0"/>
              <a:t>Ce marché de niche vise des filles récemment réglées, dont le corps change qui ne peuvent se payer des vêtements ou des accessoires de coût élevé. Il est surtout un marqueur social et un révélateur des troubles de l’adolescence face à des discours de culpabilisation des filles.</a:t>
            </a:r>
          </a:p>
          <a:p>
            <a:r>
              <a:rPr lang="fr-FR" dirty="0" smtClean="0"/>
              <a:t>Il manifeste aussi des formes de réponse à des stigmatisations.</a:t>
            </a:r>
          </a:p>
          <a:p>
            <a:r>
              <a:rPr lang="fr-FR" dirty="0" smtClean="0"/>
              <a:t>La rupture par rapport aux habits maternels est évidente.</a:t>
            </a:r>
          </a:p>
          <a:p>
            <a:r>
              <a:rPr lang="fr-FR" dirty="0" smtClean="0"/>
              <a:t>Ce sont des influenceuses, en France </a:t>
            </a:r>
            <a:r>
              <a:rPr lang="fr-FR" dirty="0" err="1" smtClean="0"/>
              <a:t>Raqwa</a:t>
            </a:r>
            <a:r>
              <a:rPr lang="fr-FR" dirty="0" smtClean="0"/>
              <a:t> </a:t>
            </a:r>
            <a:r>
              <a:rPr lang="fr-FR" dirty="0" err="1" smtClean="0"/>
              <a:t>bint</a:t>
            </a:r>
            <a:r>
              <a:rPr lang="fr-FR" dirty="0" smtClean="0"/>
              <a:t> Ali, qui pilotent les sites Internet faisant la publicité de ce vêtement.</a:t>
            </a:r>
            <a:endParaRPr lang="fr-FR" dirty="0"/>
          </a:p>
        </p:txBody>
      </p:sp>
      <p:sp>
        <p:nvSpPr>
          <p:cNvPr id="3" name="Titre 2"/>
          <p:cNvSpPr>
            <a:spLocks noGrp="1"/>
          </p:cNvSpPr>
          <p:nvPr>
            <p:ph type="title"/>
          </p:nvPr>
        </p:nvSpPr>
        <p:spPr/>
        <p:txBody>
          <a:bodyPr/>
          <a:lstStyle/>
          <a:p>
            <a:r>
              <a:rPr lang="fr-FR" dirty="0" smtClean="0"/>
              <a:t>L’</a:t>
            </a:r>
            <a:r>
              <a:rPr lang="fr-FR" dirty="0" err="1" smtClean="0"/>
              <a:t>abaya</a:t>
            </a:r>
            <a:r>
              <a:rPr lang="fr-FR" dirty="0" smtClean="0"/>
              <a:t>, des produits turcs ou chinois sans lien profond avec les pays arabes</a:t>
            </a:r>
            <a:endParaRPr lang="fr-FR" dirty="0"/>
          </a:p>
        </p:txBody>
      </p:sp>
      <p:pic>
        <p:nvPicPr>
          <p:cNvPr id="4" name="Image 3" descr="Capture d’écran 2023-10-16 à 19.47.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146" y="4188033"/>
            <a:ext cx="2586854" cy="955467"/>
          </a:xfrm>
          <a:prstGeom prst="rect">
            <a:avLst/>
          </a:prstGeom>
        </p:spPr>
      </p:pic>
      <p:sp>
        <p:nvSpPr>
          <p:cNvPr id="7" name="ZoneTexte 6"/>
          <p:cNvSpPr txBox="1"/>
          <p:nvPr/>
        </p:nvSpPr>
        <p:spPr>
          <a:xfrm>
            <a:off x="240256" y="4474100"/>
            <a:ext cx="5548751" cy="523220"/>
          </a:xfrm>
          <a:prstGeom prst="rect">
            <a:avLst/>
          </a:prstGeom>
          <a:noFill/>
        </p:spPr>
        <p:txBody>
          <a:bodyPr wrap="square" rtlCol="0">
            <a:spAutoFit/>
          </a:bodyPr>
          <a:lstStyle/>
          <a:p>
            <a:r>
              <a:rPr lang="fr-FR" dirty="0" smtClean="0">
                <a:solidFill>
                  <a:srgbClr val="F2F2F2"/>
                </a:solidFill>
              </a:rPr>
              <a:t>Plusieurs de ces sociétés commerciales spécialisées dans l’</a:t>
            </a:r>
            <a:r>
              <a:rPr lang="fr-FR" dirty="0" err="1" smtClean="0">
                <a:solidFill>
                  <a:srgbClr val="F2F2F2"/>
                </a:solidFill>
              </a:rPr>
              <a:t>abaya</a:t>
            </a:r>
            <a:r>
              <a:rPr lang="fr-FR" dirty="0" smtClean="0">
                <a:solidFill>
                  <a:srgbClr val="F2F2F2"/>
                </a:solidFill>
              </a:rPr>
              <a:t> viennent de se mettre en liquidation totale tout récemment.</a:t>
            </a:r>
            <a:endParaRPr lang="fr-FR" dirty="0">
              <a:solidFill>
                <a:srgbClr val="F2F2F2"/>
              </a:solidFill>
            </a:endParaRPr>
          </a:p>
        </p:txBody>
      </p:sp>
    </p:spTree>
    <p:extLst>
      <p:ext uri="{BB962C8B-B14F-4D97-AF65-F5344CB8AC3E}">
        <p14:creationId xmlns:p14="http://schemas.microsoft.com/office/powerpoint/2010/main" val="322719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69039" y="1708019"/>
            <a:ext cx="8189048" cy="2433285"/>
          </a:xfrm>
        </p:spPr>
        <p:txBody>
          <a:bodyPr/>
          <a:lstStyle/>
          <a:p>
            <a:r>
              <a:rPr lang="fr-FR" sz="2400" dirty="0" smtClean="0"/>
              <a:t>Plusieurs sociétés textiles européennes</a:t>
            </a:r>
            <a:r>
              <a:rPr lang="fr-FR" sz="2400" dirty="0"/>
              <a:t>, comme </a:t>
            </a:r>
            <a:r>
              <a:rPr lang="fr-FR" sz="2400" dirty="0" err="1"/>
              <a:t>Uniqlo</a:t>
            </a:r>
            <a:r>
              <a:rPr lang="fr-FR" sz="2400" dirty="0"/>
              <a:t>, Nike, H&amp;M ou encore Dolce &amp; </a:t>
            </a:r>
            <a:r>
              <a:rPr lang="fr-FR" sz="2400" dirty="0" err="1" smtClean="0"/>
              <a:t>Gabbana</a:t>
            </a:r>
            <a:r>
              <a:rPr lang="fr-FR" sz="2400" dirty="0" smtClean="0"/>
              <a:t>, fragilisées après le </a:t>
            </a:r>
            <a:r>
              <a:rPr lang="fr-FR" sz="2400" dirty="0" err="1" smtClean="0"/>
              <a:t>Covid</a:t>
            </a:r>
            <a:r>
              <a:rPr lang="fr-FR" sz="2400" dirty="0" smtClean="0"/>
              <a:t> et où les faillites se suivent ont tenté de lancer leurs propres produits, mais à des prix trop élevés.</a:t>
            </a:r>
          </a:p>
          <a:p>
            <a:endParaRPr lang="fr-FR" sz="2400" dirty="0"/>
          </a:p>
        </p:txBody>
      </p:sp>
      <p:sp>
        <p:nvSpPr>
          <p:cNvPr id="3" name="Titre 2"/>
          <p:cNvSpPr>
            <a:spLocks noGrp="1"/>
          </p:cNvSpPr>
          <p:nvPr>
            <p:ph type="title"/>
          </p:nvPr>
        </p:nvSpPr>
        <p:spPr/>
        <p:txBody>
          <a:bodyPr/>
          <a:lstStyle/>
          <a:p>
            <a:r>
              <a:rPr lang="fr-FR" dirty="0" smtClean="0"/>
              <a:t>L’</a:t>
            </a:r>
            <a:r>
              <a:rPr lang="fr-FR" dirty="0" err="1" smtClean="0"/>
              <a:t>abaya</a:t>
            </a:r>
            <a:r>
              <a:rPr lang="fr-FR" dirty="0" smtClean="0"/>
              <a:t>, des produits turcs ou chinois sans lien profond avec les pays arabes</a:t>
            </a:r>
            <a:endParaRPr lang="fr-FR" dirty="0"/>
          </a:p>
        </p:txBody>
      </p:sp>
    </p:spTree>
    <p:extLst>
      <p:ext uri="{BB962C8B-B14F-4D97-AF65-F5344CB8AC3E}">
        <p14:creationId xmlns:p14="http://schemas.microsoft.com/office/powerpoint/2010/main" val="4258377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résistances dans les pays arabes</a:t>
            </a:r>
            <a:endParaRPr lang="fr-FR" dirty="0"/>
          </a:p>
        </p:txBody>
      </p:sp>
      <p:pic>
        <p:nvPicPr>
          <p:cNvPr id="4" name="Image 3" descr="Capture d’écran 2023-09-20 à 07.23.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254" y="1557130"/>
            <a:ext cx="4983746" cy="3586370"/>
          </a:xfrm>
          <a:prstGeom prst="rect">
            <a:avLst/>
          </a:prstGeom>
        </p:spPr>
      </p:pic>
      <p:sp>
        <p:nvSpPr>
          <p:cNvPr id="5" name="ZoneTexte 4"/>
          <p:cNvSpPr txBox="1"/>
          <p:nvPr/>
        </p:nvSpPr>
        <p:spPr>
          <a:xfrm>
            <a:off x="463825" y="1523999"/>
            <a:ext cx="3324088" cy="3170099"/>
          </a:xfrm>
          <a:prstGeom prst="rect">
            <a:avLst/>
          </a:prstGeom>
          <a:noFill/>
        </p:spPr>
        <p:txBody>
          <a:bodyPr wrap="square" rtlCol="0">
            <a:spAutoFit/>
          </a:bodyPr>
          <a:lstStyle/>
          <a:p>
            <a:r>
              <a:rPr lang="fr-FR" sz="2000" dirty="0" smtClean="0">
                <a:solidFill>
                  <a:schemeClr val="bg1"/>
                </a:solidFill>
              </a:rPr>
              <a:t>L’</a:t>
            </a:r>
            <a:r>
              <a:rPr lang="fr-FR" sz="2000" dirty="0" err="1" smtClean="0">
                <a:solidFill>
                  <a:schemeClr val="bg1"/>
                </a:solidFill>
              </a:rPr>
              <a:t>abaya</a:t>
            </a:r>
            <a:r>
              <a:rPr lang="fr-FR" sz="2000" dirty="0" smtClean="0">
                <a:solidFill>
                  <a:schemeClr val="bg1"/>
                </a:solidFill>
              </a:rPr>
              <a:t> comme le </a:t>
            </a:r>
            <a:r>
              <a:rPr lang="fr-FR" sz="2000" dirty="0" err="1" smtClean="0">
                <a:solidFill>
                  <a:schemeClr val="bg1"/>
                </a:solidFill>
              </a:rPr>
              <a:t>qamis</a:t>
            </a:r>
            <a:r>
              <a:rPr lang="fr-FR" sz="2000" dirty="0" smtClean="0">
                <a:solidFill>
                  <a:schemeClr val="bg1"/>
                </a:solidFill>
              </a:rPr>
              <a:t> est déclarée créer des zombies. Si on est appelé à cacher les transformations corporelles de l’adolescence, une sexualité adulte ne sera plus possible et c’est même l’idée de corps propre qui disparaît.</a:t>
            </a:r>
            <a:endParaRPr lang="fr-FR" sz="2000" dirty="0">
              <a:solidFill>
                <a:schemeClr val="bg1"/>
              </a:solidFill>
            </a:endParaRPr>
          </a:p>
        </p:txBody>
      </p:sp>
    </p:spTree>
    <p:extLst>
      <p:ext uri="{BB962C8B-B14F-4D97-AF65-F5344CB8AC3E}">
        <p14:creationId xmlns:p14="http://schemas.microsoft.com/office/powerpoint/2010/main" val="179010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502963" y="1115123"/>
            <a:ext cx="6372913" cy="3542062"/>
          </a:xfrm>
        </p:spPr>
        <p:txBody>
          <a:bodyPr/>
          <a:lstStyle/>
          <a:p>
            <a:r>
              <a:rPr lang="fr-FR" dirty="0">
                <a:solidFill>
                  <a:srgbClr val="F2F2F2"/>
                </a:solidFill>
              </a:rPr>
              <a:t>L'</a:t>
            </a:r>
            <a:r>
              <a:rPr lang="fr-FR" dirty="0" err="1">
                <a:solidFill>
                  <a:srgbClr val="F2F2F2"/>
                </a:solidFill>
              </a:rPr>
              <a:t>abaya</a:t>
            </a:r>
            <a:r>
              <a:rPr lang="fr-FR" dirty="0">
                <a:solidFill>
                  <a:srgbClr val="F2F2F2"/>
                </a:solidFill>
              </a:rPr>
              <a:t> </a:t>
            </a:r>
            <a:r>
              <a:rPr lang="fr-FR" dirty="0" smtClean="0">
                <a:solidFill>
                  <a:srgbClr val="F2F2F2"/>
                </a:solidFill>
              </a:rPr>
              <a:t>est </a:t>
            </a:r>
            <a:r>
              <a:rPr lang="fr-FR" dirty="0">
                <a:solidFill>
                  <a:srgbClr val="F2F2F2"/>
                </a:solidFill>
              </a:rPr>
              <a:t>obligatoire au Qatar pour les femmes </a:t>
            </a:r>
            <a:r>
              <a:rPr lang="fr-FR" dirty="0" smtClean="0">
                <a:solidFill>
                  <a:srgbClr val="F2F2F2"/>
                </a:solidFill>
              </a:rPr>
              <a:t>qataries. De plus, elle est nécessairement de couleur noire. Mais </a:t>
            </a:r>
            <a:r>
              <a:rPr lang="fr-FR" dirty="0">
                <a:solidFill>
                  <a:srgbClr val="F2F2F2"/>
                </a:solidFill>
              </a:rPr>
              <a:t>elle n'est pas obligatoire pour les femmes </a:t>
            </a:r>
            <a:r>
              <a:rPr lang="fr-FR" dirty="0" smtClean="0">
                <a:solidFill>
                  <a:srgbClr val="F2F2F2"/>
                </a:solidFill>
              </a:rPr>
              <a:t>étrangères. </a:t>
            </a:r>
          </a:p>
          <a:p>
            <a:r>
              <a:rPr lang="fr-FR" dirty="0" smtClean="0">
                <a:solidFill>
                  <a:srgbClr val="F2F2F2"/>
                </a:solidFill>
              </a:rPr>
              <a:t>L’</a:t>
            </a:r>
            <a:r>
              <a:rPr lang="fr-FR" dirty="0" err="1" smtClean="0">
                <a:solidFill>
                  <a:srgbClr val="F2F2F2"/>
                </a:solidFill>
              </a:rPr>
              <a:t>abaya</a:t>
            </a:r>
            <a:r>
              <a:rPr lang="fr-FR" dirty="0" smtClean="0">
                <a:solidFill>
                  <a:srgbClr val="F2F2F2"/>
                </a:solidFill>
              </a:rPr>
              <a:t> </a:t>
            </a:r>
            <a:r>
              <a:rPr lang="fr-FR" dirty="0">
                <a:solidFill>
                  <a:srgbClr val="F2F2F2"/>
                </a:solidFill>
              </a:rPr>
              <a:t>noire se porte par-dessus les habits pour </a:t>
            </a:r>
            <a:r>
              <a:rPr lang="fr-FR" dirty="0" smtClean="0">
                <a:solidFill>
                  <a:srgbClr val="F2F2F2"/>
                </a:solidFill>
              </a:rPr>
              <a:t>sortir dans l’espace public. Elle est donc obligatoire dans les écoles. Le </a:t>
            </a:r>
            <a:r>
              <a:rPr lang="fr-FR" dirty="0">
                <a:solidFill>
                  <a:srgbClr val="F2F2F2"/>
                </a:solidFill>
              </a:rPr>
              <a:t>noir peut être atténué par une « bordure de dentelle, une bande de satin ou des broderies en perles ». </a:t>
            </a:r>
            <a:r>
              <a:rPr lang="fr-FR" dirty="0" smtClean="0">
                <a:solidFill>
                  <a:srgbClr val="F2F2F2"/>
                </a:solidFill>
              </a:rPr>
              <a:t>Toutefois, des </a:t>
            </a:r>
            <a:r>
              <a:rPr lang="fr-FR" dirty="0">
                <a:solidFill>
                  <a:srgbClr val="F2F2F2"/>
                </a:solidFill>
              </a:rPr>
              <a:t>accessoires peuvent être portés avec l'</a:t>
            </a:r>
            <a:r>
              <a:rPr lang="fr-FR" dirty="0" err="1">
                <a:solidFill>
                  <a:srgbClr val="F2F2F2"/>
                </a:solidFill>
              </a:rPr>
              <a:t>abaya</a:t>
            </a:r>
            <a:r>
              <a:rPr lang="fr-FR" dirty="0">
                <a:solidFill>
                  <a:srgbClr val="F2F2F2"/>
                </a:solidFill>
              </a:rPr>
              <a:t> noire ; sac à main, chaussures en vernis noir à talons hauts, baskets de marque ou encore des sandales laissant visible des ongles de pieds </a:t>
            </a:r>
            <a:r>
              <a:rPr lang="fr-FR" dirty="0" smtClean="0">
                <a:solidFill>
                  <a:srgbClr val="F2F2F2"/>
                </a:solidFill>
              </a:rPr>
              <a:t>vernis.</a:t>
            </a:r>
            <a:endParaRPr lang="fr-FR" dirty="0">
              <a:solidFill>
                <a:srgbClr val="F2F2F2"/>
              </a:solidFill>
            </a:endParaRPr>
          </a:p>
        </p:txBody>
      </p:sp>
      <p:sp>
        <p:nvSpPr>
          <p:cNvPr id="3" name="Titre 2"/>
          <p:cNvSpPr>
            <a:spLocks noGrp="1"/>
          </p:cNvSpPr>
          <p:nvPr>
            <p:ph type="title"/>
          </p:nvPr>
        </p:nvSpPr>
        <p:spPr>
          <a:xfrm>
            <a:off x="450053" y="170400"/>
            <a:ext cx="6883452" cy="572700"/>
          </a:xfrm>
        </p:spPr>
        <p:txBody>
          <a:bodyPr/>
          <a:lstStyle/>
          <a:p>
            <a:r>
              <a:rPr lang="fr-FR" dirty="0" smtClean="0"/>
              <a:t>L’</a:t>
            </a:r>
            <a:r>
              <a:rPr lang="fr-FR" dirty="0" err="1" smtClean="0"/>
              <a:t>abaya</a:t>
            </a:r>
            <a:r>
              <a:rPr lang="fr-FR" dirty="0" smtClean="0"/>
              <a:t> toujours valide </a:t>
            </a:r>
            <a:br>
              <a:rPr lang="fr-FR" dirty="0" smtClean="0"/>
            </a:br>
            <a:r>
              <a:rPr lang="fr-FR" dirty="0" smtClean="0"/>
              <a:t>légalement au Qatar</a:t>
            </a:r>
            <a:endParaRPr lang="fr-FR" dirty="0"/>
          </a:p>
        </p:txBody>
      </p:sp>
      <p:pic>
        <p:nvPicPr>
          <p:cNvPr id="4" name="Image 3" descr="A_walk_on_the_beach,_cropped_-_P10504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507" y="0"/>
            <a:ext cx="2005493" cy="5143500"/>
          </a:xfrm>
          <a:prstGeom prst="rect">
            <a:avLst/>
          </a:prstGeom>
        </p:spPr>
      </p:pic>
      <p:sp>
        <p:nvSpPr>
          <p:cNvPr id="5" name="ZoneTexte 4"/>
          <p:cNvSpPr txBox="1"/>
          <p:nvPr/>
        </p:nvSpPr>
        <p:spPr>
          <a:xfrm>
            <a:off x="5480108" y="4668628"/>
            <a:ext cx="1372253" cy="307777"/>
          </a:xfrm>
          <a:prstGeom prst="rect">
            <a:avLst/>
          </a:prstGeom>
          <a:noFill/>
        </p:spPr>
        <p:txBody>
          <a:bodyPr wrap="none" rtlCol="0">
            <a:spAutoFit/>
          </a:bodyPr>
          <a:lstStyle/>
          <a:p>
            <a:r>
              <a:rPr lang="fr-FR" dirty="0" err="1" smtClean="0">
                <a:solidFill>
                  <a:srgbClr val="F2F2F2"/>
                </a:solidFill>
              </a:rPr>
              <a:t>Abaya</a:t>
            </a:r>
            <a:r>
              <a:rPr lang="fr-FR" dirty="0" smtClean="0">
                <a:solidFill>
                  <a:srgbClr val="F2F2F2"/>
                </a:solidFill>
              </a:rPr>
              <a:t> d’Oman</a:t>
            </a:r>
            <a:endParaRPr lang="fr-FR" dirty="0">
              <a:solidFill>
                <a:srgbClr val="F2F2F2"/>
              </a:solidFill>
            </a:endParaRPr>
          </a:p>
        </p:txBody>
      </p:sp>
    </p:spTree>
    <p:extLst>
      <p:ext uri="{BB962C8B-B14F-4D97-AF65-F5344CB8AC3E}">
        <p14:creationId xmlns:p14="http://schemas.microsoft.com/office/powerpoint/2010/main" val="3793727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502963" y="1115123"/>
            <a:ext cx="8229600" cy="3056382"/>
          </a:xfrm>
        </p:spPr>
        <p:txBody>
          <a:bodyPr/>
          <a:lstStyle/>
          <a:p>
            <a:r>
              <a:rPr lang="fr-FR" sz="1400" dirty="0">
                <a:solidFill>
                  <a:srgbClr val="F2F2F2"/>
                </a:solidFill>
              </a:rPr>
              <a:t>En 2010, l'organisation Comité permanent des recherches islamiques et de la délivrance des fatwas affirme que l'</a:t>
            </a:r>
            <a:r>
              <a:rPr lang="fr-FR" sz="1400" dirty="0" err="1">
                <a:solidFill>
                  <a:srgbClr val="F2F2F2"/>
                </a:solidFill>
              </a:rPr>
              <a:t>abaya</a:t>
            </a:r>
            <a:r>
              <a:rPr lang="fr-FR" sz="1400" dirty="0">
                <a:solidFill>
                  <a:srgbClr val="F2F2F2"/>
                </a:solidFill>
              </a:rPr>
              <a:t> est obligatoire34. Des pressions, en faveur d'une évolution, opposent les réformateurs aux tenants d’une vision plus traditionnelle de l'islam</a:t>
            </a:r>
            <a:r>
              <a:rPr lang="fr-FR" sz="1400" dirty="0" smtClean="0">
                <a:solidFill>
                  <a:srgbClr val="F2F2F2"/>
                </a:solidFill>
              </a:rPr>
              <a:t>.</a:t>
            </a:r>
            <a:endParaRPr lang="fr-FR" sz="1400" dirty="0">
              <a:solidFill>
                <a:srgbClr val="F2F2F2"/>
              </a:solidFill>
            </a:endParaRPr>
          </a:p>
          <a:p>
            <a:r>
              <a:rPr lang="fr-FR" sz="1400" dirty="0">
                <a:solidFill>
                  <a:srgbClr val="F2F2F2"/>
                </a:solidFill>
              </a:rPr>
              <a:t>En 2018, l’obligation légale de la tenue modeste est contestée (sur la nécessité, la forme des vêtements…) par certains hauts dignitaires religieux dont le cheikh Abdullah al-</a:t>
            </a:r>
            <a:r>
              <a:rPr lang="fr-FR" sz="1400" dirty="0" err="1">
                <a:solidFill>
                  <a:srgbClr val="F2F2F2"/>
                </a:solidFill>
              </a:rPr>
              <a:t>Mutlaq</a:t>
            </a:r>
            <a:r>
              <a:rPr lang="fr-FR" sz="1400" dirty="0">
                <a:solidFill>
                  <a:srgbClr val="F2F2F2"/>
                </a:solidFill>
              </a:rPr>
              <a:t> qui déclare le 2 février 2018 que « plus de 90 % des femmes pieuses dans le monde musulman ne portent pas d'</a:t>
            </a:r>
            <a:r>
              <a:rPr lang="fr-FR" sz="1400" dirty="0" err="1">
                <a:solidFill>
                  <a:srgbClr val="F2F2F2"/>
                </a:solidFill>
              </a:rPr>
              <a:t>abaya</a:t>
            </a:r>
            <a:r>
              <a:rPr lang="fr-FR" sz="1400" dirty="0">
                <a:solidFill>
                  <a:srgbClr val="F2F2F2"/>
                </a:solidFill>
              </a:rPr>
              <a:t> </a:t>
            </a:r>
            <a:r>
              <a:rPr lang="fr-FR" sz="1400" dirty="0" smtClean="0">
                <a:solidFill>
                  <a:srgbClr val="F2F2F2"/>
                </a:solidFill>
              </a:rPr>
              <a:t>». </a:t>
            </a:r>
            <a:r>
              <a:rPr lang="fr-FR" sz="1400" dirty="0">
                <a:solidFill>
                  <a:srgbClr val="F2F2F2"/>
                </a:solidFill>
              </a:rPr>
              <a:t>D'après lui, les Saoudiennes ne devraient pas être contraintes à porter </a:t>
            </a:r>
            <a:r>
              <a:rPr lang="fr-FR" sz="1400" dirty="0" smtClean="0">
                <a:solidFill>
                  <a:srgbClr val="F2F2F2"/>
                </a:solidFill>
              </a:rPr>
              <a:t>l'</a:t>
            </a:r>
            <a:r>
              <a:rPr lang="fr-FR" sz="1400" dirty="0" err="1" smtClean="0">
                <a:solidFill>
                  <a:srgbClr val="F2F2F2"/>
                </a:solidFill>
              </a:rPr>
              <a:t>abaya</a:t>
            </a:r>
            <a:r>
              <a:rPr lang="fr-FR" sz="1400" dirty="0" smtClean="0">
                <a:solidFill>
                  <a:srgbClr val="F2F2F2"/>
                </a:solidFill>
              </a:rPr>
              <a:t>. </a:t>
            </a:r>
            <a:r>
              <a:rPr lang="fr-FR" sz="1400" dirty="0">
                <a:solidFill>
                  <a:srgbClr val="F2F2F2"/>
                </a:solidFill>
              </a:rPr>
              <a:t>Devant les réactions à son intervention le pousse néanmoins à revenir quelques jours après « Les femmes doivent s'habiller conformément à la loi islamique… cela signifie se couvrir la tête et les épaules ainsi que leur corps avec des vêtements amples qui ne révèlent pas le corps. Les vêtements ne doivent pas ressembler à ceux des hommes et des femmes impudiques, être épais et non transparents et ne pas être parfumés </a:t>
            </a:r>
            <a:r>
              <a:rPr lang="fr-FR" sz="1400" dirty="0" smtClean="0">
                <a:solidFill>
                  <a:srgbClr val="F2F2F2"/>
                </a:solidFill>
              </a:rPr>
              <a:t>».</a:t>
            </a:r>
            <a:endParaRPr lang="fr-FR" sz="1400" dirty="0">
              <a:solidFill>
                <a:srgbClr val="F2F2F2"/>
              </a:solidFill>
            </a:endParaRPr>
          </a:p>
          <a:p>
            <a:r>
              <a:rPr lang="fr-FR" sz="1400" dirty="0">
                <a:solidFill>
                  <a:srgbClr val="F2F2F2"/>
                </a:solidFill>
              </a:rPr>
              <a:t>En mars 2018, le prince héritier d'Arabie saoudite Mohammed ben </a:t>
            </a:r>
            <a:r>
              <a:rPr lang="fr-FR" sz="1400" dirty="0" err="1">
                <a:solidFill>
                  <a:srgbClr val="F2F2F2"/>
                </a:solidFill>
              </a:rPr>
              <a:t>Salmane</a:t>
            </a:r>
            <a:r>
              <a:rPr lang="fr-FR" sz="1400" dirty="0">
                <a:solidFill>
                  <a:srgbClr val="F2F2F2"/>
                </a:solidFill>
              </a:rPr>
              <a:t> indique que l'</a:t>
            </a:r>
            <a:r>
              <a:rPr lang="fr-FR" sz="1400" dirty="0" err="1">
                <a:solidFill>
                  <a:srgbClr val="F2F2F2"/>
                </a:solidFill>
              </a:rPr>
              <a:t>abaya</a:t>
            </a:r>
            <a:r>
              <a:rPr lang="fr-FR" sz="1400" dirty="0">
                <a:solidFill>
                  <a:srgbClr val="F2F2F2"/>
                </a:solidFill>
              </a:rPr>
              <a:t> n'est </a:t>
            </a:r>
            <a:r>
              <a:rPr lang="fr-FR" sz="1400" dirty="0" smtClean="0">
                <a:solidFill>
                  <a:srgbClr val="F2F2F2"/>
                </a:solidFill>
              </a:rPr>
              <a:t>plus une </a:t>
            </a:r>
            <a:r>
              <a:rPr lang="fr-FR" sz="1400" dirty="0">
                <a:solidFill>
                  <a:srgbClr val="F2F2F2"/>
                </a:solidFill>
              </a:rPr>
              <a:t>obligation légale ou du Coran tant que les femmes portent une tenue modeste. Ce vêtement reste porté et de nombreuses femmes se plaignent de toujours y être </a:t>
            </a:r>
            <a:r>
              <a:rPr lang="fr-FR" sz="1400" dirty="0" smtClean="0">
                <a:solidFill>
                  <a:srgbClr val="F2F2F2"/>
                </a:solidFill>
              </a:rPr>
              <a:t>contraintes. En </a:t>
            </a:r>
            <a:r>
              <a:rPr lang="fr-FR" sz="1400" dirty="0">
                <a:solidFill>
                  <a:srgbClr val="F2F2F2"/>
                </a:solidFill>
              </a:rPr>
              <a:t>2022, l'</a:t>
            </a:r>
            <a:r>
              <a:rPr lang="fr-FR" sz="1400" dirty="0" err="1">
                <a:solidFill>
                  <a:srgbClr val="F2F2F2"/>
                </a:solidFill>
              </a:rPr>
              <a:t>abaya</a:t>
            </a:r>
            <a:r>
              <a:rPr lang="fr-FR" sz="1400" dirty="0">
                <a:solidFill>
                  <a:srgbClr val="F2F2F2"/>
                </a:solidFill>
              </a:rPr>
              <a:t> est </a:t>
            </a:r>
            <a:r>
              <a:rPr lang="fr-FR" sz="1400" dirty="0" smtClean="0">
                <a:solidFill>
                  <a:srgbClr val="F2F2F2"/>
                </a:solidFill>
              </a:rPr>
              <a:t>interdite dans le système scolaire saoudien </a:t>
            </a:r>
            <a:r>
              <a:rPr lang="fr-FR" sz="1400" dirty="0">
                <a:solidFill>
                  <a:srgbClr val="F2F2F2"/>
                </a:solidFill>
              </a:rPr>
              <a:t>aux femmes participant aux examens dans les </a:t>
            </a:r>
            <a:r>
              <a:rPr lang="fr-FR" sz="1400" dirty="0" smtClean="0">
                <a:solidFill>
                  <a:srgbClr val="F2F2F2"/>
                </a:solidFill>
              </a:rPr>
              <a:t>universités.</a:t>
            </a:r>
            <a:endParaRPr lang="fr-FR" sz="1400" dirty="0">
              <a:solidFill>
                <a:srgbClr val="F2F2F2"/>
              </a:solidFill>
            </a:endParaRPr>
          </a:p>
        </p:txBody>
      </p:sp>
      <p:sp>
        <p:nvSpPr>
          <p:cNvPr id="3" name="Titre 2"/>
          <p:cNvSpPr>
            <a:spLocks noGrp="1"/>
          </p:cNvSpPr>
          <p:nvPr>
            <p:ph type="title"/>
          </p:nvPr>
        </p:nvSpPr>
        <p:spPr/>
        <p:txBody>
          <a:bodyPr/>
          <a:lstStyle/>
          <a:p>
            <a:r>
              <a:rPr lang="fr-FR" dirty="0" smtClean="0"/>
              <a:t>L’interdiction de l’</a:t>
            </a:r>
            <a:r>
              <a:rPr lang="fr-FR" dirty="0" err="1" smtClean="0"/>
              <a:t>abaya</a:t>
            </a:r>
            <a:r>
              <a:rPr lang="fr-FR" dirty="0" smtClean="0"/>
              <a:t> en Arabie saoudite</a:t>
            </a:r>
            <a:endParaRPr lang="fr-FR" dirty="0"/>
          </a:p>
        </p:txBody>
      </p:sp>
    </p:spTree>
    <p:extLst>
      <p:ext uri="{BB962C8B-B14F-4D97-AF65-F5344CB8AC3E}">
        <p14:creationId xmlns:p14="http://schemas.microsoft.com/office/powerpoint/2010/main" val="165835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537814" y="1514946"/>
            <a:ext cx="3706695" cy="3165123"/>
          </a:xfrm>
        </p:spPr>
        <p:txBody>
          <a:bodyPr>
            <a:normAutofit lnSpcReduction="10000"/>
          </a:bodyPr>
          <a:lstStyle/>
          <a:p>
            <a:pPr algn="l"/>
            <a:r>
              <a:rPr lang="fr-FR" dirty="0" smtClean="0"/>
              <a:t>Les modes islamistes prétendent aussi faire revivifier l’idéal de la figure prophétique en tant que guerrier exclusivement, mais le </a:t>
            </a:r>
            <a:r>
              <a:rPr lang="fr-FR" dirty="0" err="1" smtClean="0"/>
              <a:t>qamis</a:t>
            </a:r>
            <a:r>
              <a:rPr lang="fr-FR" dirty="0" smtClean="0"/>
              <a:t> s’accompagne d’un habit occidental militaire, d’une arme, d’une tête couverte et surtout d’une barbe teinte au khôl.</a:t>
            </a:r>
          </a:p>
          <a:p>
            <a:pPr algn="l"/>
            <a:r>
              <a:rPr lang="fr-FR" dirty="0" smtClean="0"/>
              <a:t>Ici un exemple : Abû </a:t>
            </a:r>
            <a:r>
              <a:rPr lang="fr-FR" dirty="0" err="1" smtClean="0"/>
              <a:t>Bakr</a:t>
            </a:r>
            <a:r>
              <a:rPr lang="fr-FR" dirty="0" smtClean="0"/>
              <a:t> al-</a:t>
            </a:r>
            <a:r>
              <a:rPr lang="fr-FR" dirty="0" err="1" smtClean="0"/>
              <a:t>Baghdadî</a:t>
            </a:r>
            <a:r>
              <a:rPr lang="fr-FR" dirty="0" smtClean="0"/>
              <a:t>, leader de </a:t>
            </a:r>
            <a:r>
              <a:rPr lang="fr-FR" dirty="0" err="1" smtClean="0"/>
              <a:t>Daech</a:t>
            </a:r>
            <a:r>
              <a:rPr lang="fr-FR" dirty="0" smtClean="0"/>
              <a:t>.</a:t>
            </a:r>
            <a:endParaRPr lang="fr-FR" dirty="0"/>
          </a:p>
        </p:txBody>
      </p:sp>
      <p:sp>
        <p:nvSpPr>
          <p:cNvPr id="3" name="Titre 2"/>
          <p:cNvSpPr>
            <a:spLocks noGrp="1"/>
          </p:cNvSpPr>
          <p:nvPr>
            <p:ph type="title"/>
          </p:nvPr>
        </p:nvSpPr>
        <p:spPr/>
        <p:txBody>
          <a:bodyPr/>
          <a:lstStyle/>
          <a:p>
            <a:r>
              <a:rPr lang="fr-FR" dirty="0" smtClean="0"/>
              <a:t>Les islamistes diffusent d’autres modes</a:t>
            </a:r>
            <a:endParaRPr lang="fr-FR" dirty="0"/>
          </a:p>
        </p:txBody>
      </p:sp>
      <p:pic>
        <p:nvPicPr>
          <p:cNvPr id="5" name="Image 4"/>
          <p:cNvPicPr>
            <a:picLocks noChangeAspect="1"/>
          </p:cNvPicPr>
          <p:nvPr/>
        </p:nvPicPr>
        <p:blipFill>
          <a:blip r:embed="rId2"/>
          <a:stretch>
            <a:fillRect/>
          </a:stretch>
        </p:blipFill>
        <p:spPr>
          <a:xfrm>
            <a:off x="4473324" y="1515619"/>
            <a:ext cx="4670677" cy="3042506"/>
          </a:xfrm>
          <a:prstGeom prst="rect">
            <a:avLst/>
          </a:prstGeom>
        </p:spPr>
      </p:pic>
    </p:spTree>
    <p:extLst>
      <p:ext uri="{BB962C8B-B14F-4D97-AF65-F5344CB8AC3E}">
        <p14:creationId xmlns:p14="http://schemas.microsoft.com/office/powerpoint/2010/main" val="12591995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537285" y="1607160"/>
            <a:ext cx="8229600" cy="3056382"/>
          </a:xfrm>
        </p:spPr>
        <p:txBody>
          <a:bodyPr/>
          <a:lstStyle/>
          <a:p>
            <a:r>
              <a:rPr lang="fr-FR" sz="1400" dirty="0" smtClean="0">
                <a:solidFill>
                  <a:srgbClr val="F2F2F2"/>
                </a:solidFill>
              </a:rPr>
              <a:t>L’Arabie saoudite avait lancé une mode analogue en Indonésie. Cela a été un échec.</a:t>
            </a:r>
          </a:p>
          <a:p>
            <a:endParaRPr lang="fr-FR" sz="1400" dirty="0">
              <a:solidFill>
                <a:srgbClr val="F2F2F2"/>
              </a:solidFill>
            </a:endParaRPr>
          </a:p>
          <a:p>
            <a:r>
              <a:rPr lang="fr-FR" sz="1400" dirty="0" smtClean="0">
                <a:solidFill>
                  <a:srgbClr val="F2F2F2"/>
                </a:solidFill>
              </a:rPr>
              <a:t>La publicité pour ce vêtement a commencé à être restreinte en Arabie Saoudite qui a eu peur de la politique des taliban en Afghanistan  : les filles ont été tolérées à l’Université juste après le retour des talibans, puis l’Etat a imposé le port de l’</a:t>
            </a:r>
            <a:r>
              <a:rPr lang="fr-FR" sz="1400" dirty="0" err="1" smtClean="0">
                <a:solidFill>
                  <a:srgbClr val="F2F2F2"/>
                </a:solidFill>
              </a:rPr>
              <a:t>abaya</a:t>
            </a:r>
            <a:r>
              <a:rPr lang="fr-FR" sz="1400" dirty="0" smtClean="0">
                <a:solidFill>
                  <a:srgbClr val="F2F2F2"/>
                </a:solidFill>
              </a:rPr>
              <a:t>, enfin les filles ont été interdites de scolarisation à l’Université.</a:t>
            </a:r>
          </a:p>
          <a:p>
            <a:endParaRPr lang="fr-FR" sz="1400" dirty="0">
              <a:solidFill>
                <a:srgbClr val="F2F2F2"/>
              </a:solidFill>
            </a:endParaRPr>
          </a:p>
          <a:p>
            <a:r>
              <a:rPr lang="fr-FR" sz="1400" dirty="0" smtClean="0">
                <a:solidFill>
                  <a:srgbClr val="F2F2F2"/>
                </a:solidFill>
              </a:rPr>
              <a:t>La Qatar continuera à diffuser ce vêtement. Cependant la propagande sera moindre.</a:t>
            </a:r>
          </a:p>
          <a:p>
            <a:endParaRPr lang="fr-FR" sz="1400" dirty="0">
              <a:solidFill>
                <a:srgbClr val="F2F2F2"/>
              </a:solidFill>
            </a:endParaRPr>
          </a:p>
          <a:p>
            <a:r>
              <a:rPr lang="fr-FR" sz="1400" dirty="0" smtClean="0">
                <a:solidFill>
                  <a:srgbClr val="F2F2F2"/>
                </a:solidFill>
              </a:rPr>
              <a:t>Toutefois la Chine, maîtresse des prix en exploitant des quasi-esclaves musulmans, gardera ce marché dans les années à venir, même s’il sera plus restreint.</a:t>
            </a:r>
            <a:endParaRPr lang="fr-FR" sz="1400" dirty="0">
              <a:solidFill>
                <a:srgbClr val="F2F2F2"/>
              </a:solidFill>
            </a:endParaRPr>
          </a:p>
        </p:txBody>
      </p:sp>
      <p:sp>
        <p:nvSpPr>
          <p:cNvPr id="3" name="Titre 2"/>
          <p:cNvSpPr>
            <a:spLocks noGrp="1"/>
          </p:cNvSpPr>
          <p:nvPr>
            <p:ph type="title"/>
          </p:nvPr>
        </p:nvSpPr>
        <p:spPr/>
        <p:txBody>
          <a:bodyPr/>
          <a:lstStyle/>
          <a:p>
            <a:r>
              <a:rPr lang="fr-FR" dirty="0" smtClean="0"/>
              <a:t>Une mode qui restera présente dans l’espace public</a:t>
            </a:r>
            <a:endParaRPr lang="fr-FR" dirty="0"/>
          </a:p>
        </p:txBody>
      </p:sp>
    </p:spTree>
    <p:extLst>
      <p:ext uri="{BB962C8B-B14F-4D97-AF65-F5344CB8AC3E}">
        <p14:creationId xmlns:p14="http://schemas.microsoft.com/office/powerpoint/2010/main" val="243096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400" dirty="0" smtClean="0"/>
              <a:t>Le </a:t>
            </a:r>
            <a:r>
              <a:rPr lang="fr-FR" sz="2400" dirty="0" err="1" smtClean="0"/>
              <a:t>qamis</a:t>
            </a:r>
            <a:r>
              <a:rPr lang="fr-FR" sz="2400" dirty="0" smtClean="0"/>
              <a:t> : un vêtement explicitement « islamique »</a:t>
            </a:r>
            <a:endParaRPr lang="fr-FR" sz="2400" dirty="0"/>
          </a:p>
        </p:txBody>
      </p:sp>
      <p:sp>
        <p:nvSpPr>
          <p:cNvPr id="6" name="ZoneTexte 5"/>
          <p:cNvSpPr txBox="1"/>
          <p:nvPr/>
        </p:nvSpPr>
        <p:spPr>
          <a:xfrm>
            <a:off x="740230" y="4131128"/>
            <a:ext cx="184666" cy="307777"/>
          </a:xfrm>
          <a:prstGeom prst="rect">
            <a:avLst/>
          </a:prstGeom>
          <a:noFill/>
        </p:spPr>
        <p:txBody>
          <a:bodyPr wrap="none" rtlCol="0">
            <a:spAutoFit/>
          </a:bodyPr>
          <a:lstStyle/>
          <a:p>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68" y="1045138"/>
            <a:ext cx="4332812" cy="398393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333" y="1063132"/>
            <a:ext cx="3514441" cy="3249386"/>
          </a:xfrm>
          <a:prstGeom prst="rect">
            <a:avLst/>
          </a:prstGeom>
        </p:spPr>
      </p:pic>
      <p:sp>
        <p:nvSpPr>
          <p:cNvPr id="5" name="ZoneTexte 4"/>
          <p:cNvSpPr txBox="1"/>
          <p:nvPr/>
        </p:nvSpPr>
        <p:spPr>
          <a:xfrm>
            <a:off x="5114005" y="4359674"/>
            <a:ext cx="3844084" cy="523220"/>
          </a:xfrm>
          <a:prstGeom prst="rect">
            <a:avLst/>
          </a:prstGeom>
          <a:noFill/>
        </p:spPr>
        <p:txBody>
          <a:bodyPr wrap="square" rtlCol="0">
            <a:spAutoFit/>
          </a:bodyPr>
          <a:lstStyle/>
          <a:p>
            <a:r>
              <a:rPr lang="fr-FR" dirty="0" smtClean="0">
                <a:solidFill>
                  <a:srgbClr val="F2F2F2"/>
                </a:solidFill>
              </a:rPr>
              <a:t>Le marchand souligne qu’il s’agit d’un « vêtement islamique ».</a:t>
            </a:r>
            <a:endParaRPr lang="fr-FR" dirty="0">
              <a:solidFill>
                <a:srgbClr val="F2F2F2"/>
              </a:solidFill>
            </a:endParaRPr>
          </a:p>
        </p:txBody>
      </p:sp>
    </p:spTree>
    <p:extLst>
      <p:ext uri="{BB962C8B-B14F-4D97-AF65-F5344CB8AC3E}">
        <p14:creationId xmlns:p14="http://schemas.microsoft.com/office/powerpoint/2010/main" val="291591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9921" y="422938"/>
            <a:ext cx="7992300" cy="572700"/>
          </a:xfrm>
        </p:spPr>
        <p:txBody>
          <a:bodyPr/>
          <a:lstStyle/>
          <a:p>
            <a:r>
              <a:rPr lang="fr-FR" sz="2400" dirty="0" smtClean="0">
                <a:solidFill>
                  <a:srgbClr val="F2F2F2"/>
                </a:solidFill>
              </a:rPr>
              <a:t>La publicité pour le </a:t>
            </a:r>
            <a:r>
              <a:rPr lang="fr-FR" sz="2400" dirty="0" err="1" smtClean="0">
                <a:solidFill>
                  <a:srgbClr val="F2F2F2"/>
                </a:solidFill>
              </a:rPr>
              <a:t>qamis</a:t>
            </a:r>
            <a:r>
              <a:rPr lang="fr-FR" sz="2400" dirty="0" smtClean="0">
                <a:solidFill>
                  <a:srgbClr val="F2F2F2"/>
                </a:solidFill>
              </a:rPr>
              <a:t> : des choix multiples</a:t>
            </a:r>
            <a:endParaRPr lang="fr-FR" sz="2400" dirty="0">
              <a:solidFill>
                <a:srgbClr val="F2F2F2"/>
              </a:solidFill>
            </a:endParaRPr>
          </a:p>
        </p:txBody>
      </p:sp>
      <p:sp>
        <p:nvSpPr>
          <p:cNvPr id="6" name="ZoneTexte 5"/>
          <p:cNvSpPr txBox="1"/>
          <p:nvPr/>
        </p:nvSpPr>
        <p:spPr>
          <a:xfrm>
            <a:off x="624251" y="4109041"/>
            <a:ext cx="184666" cy="307777"/>
          </a:xfrm>
          <a:prstGeom prst="rect">
            <a:avLst/>
          </a:prstGeom>
          <a:noFill/>
        </p:spPr>
        <p:txBody>
          <a:bodyPr wrap="none" rtlCol="0">
            <a:spAutoFit/>
          </a:bodyPr>
          <a:lstStyle/>
          <a:p>
            <a:endParaRPr lang="fr-FR">
              <a:solidFill>
                <a:srgbClr val="F2F2F2"/>
              </a:solidFill>
            </a:endParaRPr>
          </a:p>
        </p:txBody>
      </p:sp>
      <p:pic>
        <p:nvPicPr>
          <p:cNvPr id="5" name="Image 4" descr="Capture d’écran 2023-10-16 à 11.19.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7991"/>
            <a:ext cx="6532195" cy="3902987"/>
          </a:xfrm>
          <a:prstGeom prst="rect">
            <a:avLst/>
          </a:prstGeom>
        </p:spPr>
      </p:pic>
      <p:sp>
        <p:nvSpPr>
          <p:cNvPr id="8" name="ZoneTexte 7"/>
          <p:cNvSpPr txBox="1"/>
          <p:nvPr/>
        </p:nvSpPr>
        <p:spPr>
          <a:xfrm>
            <a:off x="6664716" y="1126434"/>
            <a:ext cx="2341218" cy="2031325"/>
          </a:xfrm>
          <a:prstGeom prst="rect">
            <a:avLst/>
          </a:prstGeom>
          <a:noFill/>
        </p:spPr>
        <p:txBody>
          <a:bodyPr wrap="square" rtlCol="0">
            <a:spAutoFit/>
          </a:bodyPr>
          <a:lstStyle/>
          <a:p>
            <a:r>
              <a:rPr lang="fr-FR" dirty="0" smtClean="0">
                <a:solidFill>
                  <a:srgbClr val="F2F2F2"/>
                </a:solidFill>
              </a:rPr>
              <a:t>« Al </a:t>
            </a:r>
            <a:r>
              <a:rPr lang="fr-FR" dirty="0" err="1">
                <a:solidFill>
                  <a:srgbClr val="F2F2F2"/>
                </a:solidFill>
              </a:rPr>
              <a:t>Mastour</a:t>
            </a:r>
            <a:r>
              <a:rPr lang="fr-FR" dirty="0">
                <a:solidFill>
                  <a:srgbClr val="F2F2F2"/>
                </a:solidFill>
              </a:rPr>
              <a:t> est votre boutique musulmane, pour toutes informations ou commandes, n'hésitez pas à nous contacter par le formulaire de contact ou par téléphone (de 10h à 19h)</a:t>
            </a:r>
            <a:r>
              <a:rPr lang="fr-FR" dirty="0" smtClean="0">
                <a:solidFill>
                  <a:srgbClr val="F2F2F2"/>
                </a:solidFill>
              </a:rPr>
              <a:t>. »</a:t>
            </a:r>
          </a:p>
          <a:p>
            <a:endParaRPr lang="fr-FR" dirty="0">
              <a:solidFill>
                <a:srgbClr val="F2F2F2"/>
              </a:solidFill>
            </a:endParaRPr>
          </a:p>
        </p:txBody>
      </p:sp>
      <p:pic>
        <p:nvPicPr>
          <p:cNvPr id="10" name="Image 9" descr="Capture d’écran 2023-10-16 à 11.47.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148" y="3003825"/>
            <a:ext cx="2517547" cy="924891"/>
          </a:xfrm>
          <a:prstGeom prst="rect">
            <a:avLst/>
          </a:prstGeom>
        </p:spPr>
      </p:pic>
      <p:sp>
        <p:nvSpPr>
          <p:cNvPr id="11" name="ZoneTexte 10"/>
          <p:cNvSpPr txBox="1"/>
          <p:nvPr/>
        </p:nvSpPr>
        <p:spPr>
          <a:xfrm>
            <a:off x="6713642" y="4026478"/>
            <a:ext cx="2244448" cy="954107"/>
          </a:xfrm>
          <a:prstGeom prst="rect">
            <a:avLst/>
          </a:prstGeom>
          <a:noFill/>
        </p:spPr>
        <p:txBody>
          <a:bodyPr wrap="square" rtlCol="0">
            <a:spAutoFit/>
          </a:bodyPr>
          <a:lstStyle/>
          <a:p>
            <a:r>
              <a:rPr lang="fr-FR" dirty="0" smtClean="0">
                <a:solidFill>
                  <a:srgbClr val="F2F2F2"/>
                </a:solidFill>
              </a:rPr>
              <a:t>Al </a:t>
            </a:r>
            <a:r>
              <a:rPr lang="fr-FR" dirty="0" err="1" smtClean="0">
                <a:solidFill>
                  <a:srgbClr val="F2F2F2"/>
                </a:solidFill>
              </a:rPr>
              <a:t>Mastour</a:t>
            </a:r>
            <a:r>
              <a:rPr lang="fr-FR" dirty="0" smtClean="0">
                <a:solidFill>
                  <a:srgbClr val="F2F2F2"/>
                </a:solidFill>
              </a:rPr>
              <a:t> vend aussi des parfums ou des huiles pour barbe musulmane</a:t>
            </a:r>
            <a:endParaRPr lang="fr-FR" dirty="0">
              <a:solidFill>
                <a:srgbClr val="F2F2F2"/>
              </a:solidFill>
            </a:endParaRPr>
          </a:p>
        </p:txBody>
      </p:sp>
    </p:spTree>
    <p:extLst>
      <p:ext uri="{BB962C8B-B14F-4D97-AF65-F5344CB8AC3E}">
        <p14:creationId xmlns:p14="http://schemas.microsoft.com/office/powerpoint/2010/main" val="64193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publicité pour le </a:t>
            </a:r>
            <a:r>
              <a:rPr lang="fr-FR" dirty="0" err="1" smtClean="0"/>
              <a:t>qamis</a:t>
            </a:r>
            <a:r>
              <a:rPr lang="fr-FR" dirty="0" smtClean="0"/>
              <a:t> sur Internet</a:t>
            </a:r>
            <a:endParaRPr lang="fr-FR" dirty="0"/>
          </a:p>
        </p:txBody>
      </p:sp>
      <p:sp>
        <p:nvSpPr>
          <p:cNvPr id="6" name="ZoneTexte 5"/>
          <p:cNvSpPr txBox="1"/>
          <p:nvPr/>
        </p:nvSpPr>
        <p:spPr>
          <a:xfrm>
            <a:off x="740230" y="4131128"/>
            <a:ext cx="184666" cy="307777"/>
          </a:xfrm>
          <a:prstGeom prst="rect">
            <a:avLst/>
          </a:prstGeom>
          <a:noFill/>
        </p:spPr>
        <p:txBody>
          <a:bodyPr wrap="none" rtlCol="0">
            <a:spAutoFit/>
          </a:bodyPr>
          <a:lstStyle/>
          <a:p>
            <a:endParaRPr lang="fr-FR"/>
          </a:p>
        </p:txBody>
      </p:sp>
      <p:pic>
        <p:nvPicPr>
          <p:cNvPr id="2" name="Image 1" descr="Capture d’écran 2023-10-16 à 11.25.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78" y="1247911"/>
            <a:ext cx="2938238" cy="3564283"/>
          </a:xfrm>
          <a:prstGeom prst="rect">
            <a:avLst/>
          </a:prstGeom>
        </p:spPr>
      </p:pic>
      <p:pic>
        <p:nvPicPr>
          <p:cNvPr id="4" name="Image 3" descr="Capture d’écran 2023-10-16 à 11.25.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594" y="1247912"/>
            <a:ext cx="2632232" cy="3586195"/>
          </a:xfrm>
          <a:prstGeom prst="rect">
            <a:avLst/>
          </a:prstGeom>
        </p:spPr>
      </p:pic>
      <p:sp>
        <p:nvSpPr>
          <p:cNvPr id="7" name="ZoneTexte 6"/>
          <p:cNvSpPr txBox="1"/>
          <p:nvPr/>
        </p:nvSpPr>
        <p:spPr>
          <a:xfrm>
            <a:off x="6471478" y="1236869"/>
            <a:ext cx="2506869" cy="3539430"/>
          </a:xfrm>
          <a:prstGeom prst="rect">
            <a:avLst/>
          </a:prstGeom>
          <a:noFill/>
        </p:spPr>
        <p:txBody>
          <a:bodyPr wrap="square" rtlCol="0">
            <a:spAutoFit/>
          </a:bodyPr>
          <a:lstStyle/>
          <a:p>
            <a:r>
              <a:rPr lang="fr-FR" sz="1600" dirty="0" smtClean="0">
                <a:solidFill>
                  <a:schemeClr val="bg1">
                    <a:lumMod val="95000"/>
                  </a:schemeClr>
                </a:solidFill>
              </a:rPr>
              <a:t>Il s’agit de variantes de la </a:t>
            </a:r>
            <a:r>
              <a:rPr lang="fr-FR" sz="1600" dirty="0" err="1" smtClean="0">
                <a:solidFill>
                  <a:schemeClr val="bg1">
                    <a:lumMod val="95000"/>
                  </a:schemeClr>
                </a:solidFill>
              </a:rPr>
              <a:t>jellaba</a:t>
            </a:r>
            <a:r>
              <a:rPr lang="fr-FR" sz="1600" dirty="0" smtClean="0">
                <a:solidFill>
                  <a:schemeClr val="bg1">
                    <a:lumMod val="95000"/>
                  </a:schemeClr>
                </a:solidFill>
              </a:rPr>
              <a:t> que les hommes citadins ont commencé à abandonner pour des habits européens après la crise de 1930. A la différence de la </a:t>
            </a:r>
            <a:r>
              <a:rPr lang="fr-FR" sz="1600" dirty="0" err="1" smtClean="0">
                <a:solidFill>
                  <a:schemeClr val="bg1">
                    <a:lumMod val="95000"/>
                  </a:schemeClr>
                </a:solidFill>
              </a:rPr>
              <a:t>jelaba</a:t>
            </a:r>
            <a:r>
              <a:rPr lang="fr-FR" sz="1600" dirty="0" smtClean="0">
                <a:solidFill>
                  <a:schemeClr val="bg1">
                    <a:lumMod val="95000"/>
                  </a:schemeClr>
                </a:solidFill>
              </a:rPr>
              <a:t>, des couleurs, que les islamistes condamnent car ils les perçoivent comme féminines, peuvent apparaître. Il y a de plus des fantasmes : ici des liens avec le vin.</a:t>
            </a:r>
            <a:endParaRPr lang="fr-FR" sz="1600" dirty="0">
              <a:solidFill>
                <a:schemeClr val="bg1">
                  <a:lumMod val="95000"/>
                </a:schemeClr>
              </a:solidFill>
            </a:endParaRPr>
          </a:p>
        </p:txBody>
      </p:sp>
    </p:spTree>
    <p:extLst>
      <p:ext uri="{BB962C8B-B14F-4D97-AF65-F5344CB8AC3E}">
        <p14:creationId xmlns:p14="http://schemas.microsoft.com/office/powerpoint/2010/main" val="288945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publicité pour le </a:t>
            </a:r>
            <a:r>
              <a:rPr lang="fr-FR" dirty="0" err="1" smtClean="0"/>
              <a:t>qamis</a:t>
            </a:r>
            <a:r>
              <a:rPr lang="fr-FR" dirty="0" smtClean="0"/>
              <a:t> sur Internet</a:t>
            </a:r>
            <a:endParaRPr lang="fr-FR" dirty="0"/>
          </a:p>
        </p:txBody>
      </p:sp>
      <p:sp>
        <p:nvSpPr>
          <p:cNvPr id="6" name="ZoneTexte 5"/>
          <p:cNvSpPr txBox="1"/>
          <p:nvPr/>
        </p:nvSpPr>
        <p:spPr>
          <a:xfrm>
            <a:off x="740230" y="4131128"/>
            <a:ext cx="184666" cy="307777"/>
          </a:xfrm>
          <a:prstGeom prst="rect">
            <a:avLst/>
          </a:prstGeom>
          <a:noFill/>
        </p:spPr>
        <p:txBody>
          <a:bodyPr wrap="none" rtlCol="0">
            <a:spAutoFit/>
          </a:bodyPr>
          <a:lstStyle/>
          <a:p>
            <a:endParaRPr lang="fr-FR"/>
          </a:p>
        </p:txBody>
      </p:sp>
      <p:sp>
        <p:nvSpPr>
          <p:cNvPr id="7" name="ZoneTexte 6"/>
          <p:cNvSpPr txBox="1"/>
          <p:nvPr/>
        </p:nvSpPr>
        <p:spPr>
          <a:xfrm>
            <a:off x="6957391" y="1501912"/>
            <a:ext cx="1998869" cy="3293209"/>
          </a:xfrm>
          <a:prstGeom prst="rect">
            <a:avLst/>
          </a:prstGeom>
          <a:noFill/>
        </p:spPr>
        <p:txBody>
          <a:bodyPr wrap="square" rtlCol="0">
            <a:spAutoFit/>
          </a:bodyPr>
          <a:lstStyle/>
          <a:p>
            <a:r>
              <a:rPr lang="fr-FR" sz="1600" dirty="0" smtClean="0">
                <a:solidFill>
                  <a:schemeClr val="bg1">
                    <a:lumMod val="95000"/>
                  </a:schemeClr>
                </a:solidFill>
              </a:rPr>
              <a:t>Les islamistes ont plus que des réticences à porter de tels habits liés aux jogging, des sports individualistes sans lien avec le combat, avec des fantasmes de domination « être sultan » et surtout une volonté de séduction.</a:t>
            </a:r>
            <a:endParaRPr lang="fr-FR" sz="1600" dirty="0">
              <a:solidFill>
                <a:schemeClr val="bg1">
                  <a:lumMod val="95000"/>
                </a:schemeClr>
              </a:solidFill>
            </a:endParaRPr>
          </a:p>
        </p:txBody>
      </p:sp>
      <p:pic>
        <p:nvPicPr>
          <p:cNvPr id="5" name="Image 4" descr="Capture d’écran 2023-10-16 à 11.24.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09" y="1502114"/>
            <a:ext cx="2043043" cy="2989819"/>
          </a:xfrm>
          <a:prstGeom prst="rect">
            <a:avLst/>
          </a:prstGeom>
        </p:spPr>
      </p:pic>
      <p:pic>
        <p:nvPicPr>
          <p:cNvPr id="8" name="Image 7" descr="Capture d’écran 2023-10-16 à 11.20.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559" y="1512955"/>
            <a:ext cx="2079180" cy="2983806"/>
          </a:xfrm>
          <a:prstGeom prst="rect">
            <a:avLst/>
          </a:prstGeom>
        </p:spPr>
      </p:pic>
      <p:pic>
        <p:nvPicPr>
          <p:cNvPr id="9" name="Image 8" descr="Capture d’écran 2023-10-16 à 11.22.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561" y="1523999"/>
            <a:ext cx="2220139" cy="2981739"/>
          </a:xfrm>
          <a:prstGeom prst="rect">
            <a:avLst/>
          </a:prstGeom>
        </p:spPr>
      </p:pic>
    </p:spTree>
    <p:extLst>
      <p:ext uri="{BB962C8B-B14F-4D97-AF65-F5344CB8AC3E}">
        <p14:creationId xmlns:p14="http://schemas.microsoft.com/office/powerpoint/2010/main" val="309875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a:t>L</a:t>
            </a:r>
            <a:r>
              <a:rPr lang="fr-FR" sz="2800" dirty="0" smtClean="0"/>
              <a:t>e </a:t>
            </a:r>
            <a:r>
              <a:rPr lang="fr-FR" sz="2800" dirty="0" err="1" smtClean="0"/>
              <a:t>qamis</a:t>
            </a:r>
            <a:r>
              <a:rPr lang="fr-FR" sz="2800" dirty="0" smtClean="0"/>
              <a:t> masculin</a:t>
            </a:r>
            <a:endParaRPr sz="2800" dirty="0"/>
          </a:p>
        </p:txBody>
      </p:sp>
      <p:sp>
        <p:nvSpPr>
          <p:cNvPr id="2" name="Espace réservé du texte 1"/>
          <p:cNvSpPr>
            <a:spLocks noGrp="1"/>
          </p:cNvSpPr>
          <p:nvPr>
            <p:ph type="body" idx="1"/>
          </p:nvPr>
        </p:nvSpPr>
        <p:spPr>
          <a:xfrm>
            <a:off x="713224" y="1287525"/>
            <a:ext cx="7924523" cy="3667170"/>
          </a:xfrm>
        </p:spPr>
        <p:txBody>
          <a:bodyPr/>
          <a:lstStyle/>
          <a:p>
            <a:r>
              <a:rPr lang="fr-FR" sz="1400" dirty="0" smtClean="0"/>
              <a:t>Le nom de ce vêtement est d’origine romaine (</a:t>
            </a:r>
            <a:r>
              <a:rPr lang="fr-FR" sz="1400" dirty="0" err="1" smtClean="0"/>
              <a:t>camisia</a:t>
            </a:r>
            <a:r>
              <a:rPr lang="fr-FR" sz="1400" dirty="0" smtClean="0"/>
              <a:t>, chemise est un </a:t>
            </a:r>
            <a:r>
              <a:rPr lang="fr-FR" sz="1400" dirty="0"/>
              <a:t>m</a:t>
            </a:r>
            <a:r>
              <a:rPr lang="fr-FR" sz="1400" dirty="0" smtClean="0"/>
              <a:t>ot latin).</a:t>
            </a:r>
          </a:p>
          <a:p>
            <a:r>
              <a:rPr lang="fr-FR" sz="1400" dirty="0" smtClean="0"/>
              <a:t>C’est une variante modernisée par de nouveaux décors de vêtements du Proche-Orient, mais il a des points communs avec le boubou d’Afrique noire, la </a:t>
            </a:r>
            <a:r>
              <a:rPr lang="fr-FR" sz="1400" dirty="0" err="1" smtClean="0"/>
              <a:t>jellaba</a:t>
            </a:r>
            <a:r>
              <a:rPr lang="fr-FR" sz="1400" dirty="0" smtClean="0"/>
              <a:t> du Maroc, la gandoura d’Algérie ou la </a:t>
            </a:r>
            <a:r>
              <a:rPr lang="fr-FR" sz="1400" dirty="0" err="1" smtClean="0"/>
              <a:t>jebba</a:t>
            </a:r>
            <a:r>
              <a:rPr lang="fr-FR" sz="1400" dirty="0" smtClean="0"/>
              <a:t> de Tunisie. Il ne couvre pas le corps pour laisser deviner les « parties intimes ou cachées », </a:t>
            </a:r>
            <a:r>
              <a:rPr lang="fr-FR" sz="1400" dirty="0" err="1" smtClean="0"/>
              <a:t>awra</a:t>
            </a:r>
            <a:r>
              <a:rPr lang="fr-FR" sz="1400" dirty="0" smtClean="0"/>
              <a:t>, de l’homme.</a:t>
            </a:r>
          </a:p>
          <a:p>
            <a:r>
              <a:rPr lang="fr-FR" sz="1400" dirty="0" smtClean="0"/>
              <a:t>Toutefois, le </a:t>
            </a:r>
            <a:r>
              <a:rPr lang="fr-FR" sz="1400" dirty="0" err="1" smtClean="0"/>
              <a:t>qamis</a:t>
            </a:r>
            <a:r>
              <a:rPr lang="fr-FR" sz="1400" dirty="0" smtClean="0"/>
              <a:t> actuel gomme les anciennes variantes régionales, voire tribales, des anciens vêtements masculins appelés </a:t>
            </a:r>
            <a:r>
              <a:rPr lang="fr-FR" sz="1400" dirty="0" err="1" smtClean="0"/>
              <a:t>qamis</a:t>
            </a:r>
            <a:r>
              <a:rPr lang="fr-FR" sz="1400" dirty="0" smtClean="0"/>
              <a:t> au Proche-Orient. </a:t>
            </a:r>
          </a:p>
          <a:p>
            <a:r>
              <a:rPr lang="fr-FR" sz="1400" dirty="0" smtClean="0"/>
              <a:t>La modernité est l’ajout de lunettes noires ou de baskets. Elle est aussi dans la présence de couleurs et le fait que le vêtement n’arrive plus aux chevilles.</a:t>
            </a:r>
          </a:p>
          <a:p>
            <a:r>
              <a:rPr lang="fr-FR" sz="1400" dirty="0" smtClean="0"/>
              <a:t>Ce vêtement est aussi moderne, car il n’est plus seulement fonctionnel. Il est un moyen d’affirmer une islamité dans l’espace public. Il est devenu ostentatoire ou même un outil de publicité.</a:t>
            </a:r>
          </a:p>
          <a:p>
            <a:r>
              <a:rPr lang="fr-FR" sz="1400" dirty="0" smtClean="0"/>
              <a:t>Il est relié au Prophète censé s’être habillé </a:t>
            </a:r>
            <a:r>
              <a:rPr lang="fr-FR" sz="1400" dirty="0"/>
              <a:t>ainsi. Abou Daoud </a:t>
            </a:r>
            <a:r>
              <a:rPr lang="fr-FR" sz="1400" dirty="0" smtClean="0"/>
              <a:t>rapporte, d’après </a:t>
            </a:r>
            <a:r>
              <a:rPr lang="fr-FR" sz="1400" dirty="0"/>
              <a:t>Oum </a:t>
            </a:r>
            <a:r>
              <a:rPr lang="fr-FR" sz="1400" dirty="0" err="1" smtClean="0"/>
              <a:t>Salama</a:t>
            </a:r>
            <a:r>
              <a:rPr lang="fr-FR" sz="1400" dirty="0" smtClean="0"/>
              <a:t> que </a:t>
            </a:r>
            <a:r>
              <a:rPr lang="fr-FR" sz="1400" dirty="0"/>
              <a:t>« l’habit que le Prophète aimait le plus est le </a:t>
            </a:r>
            <a:r>
              <a:rPr lang="fr-FR" sz="1400" dirty="0" err="1"/>
              <a:t>qamis</a:t>
            </a:r>
            <a:r>
              <a:rPr lang="fr-FR" sz="1400" dirty="0"/>
              <a:t> </a:t>
            </a:r>
            <a:r>
              <a:rPr lang="fr-FR" sz="1400" dirty="0" smtClean="0"/>
              <a:t>». </a:t>
            </a:r>
          </a:p>
          <a:p>
            <a:r>
              <a:rPr lang="fr-FR" sz="1400" dirty="0" smtClean="0"/>
              <a:t>Enfin, il n’y a pas de capuchon pour se cacher de la police.</a:t>
            </a:r>
            <a:endParaRPr lang="fr-FR" sz="1400" dirty="0"/>
          </a:p>
        </p:txBody>
      </p:sp>
    </p:spTree>
    <p:extLst>
      <p:ext uri="{BB962C8B-B14F-4D97-AF65-F5344CB8AC3E}">
        <p14:creationId xmlns:p14="http://schemas.microsoft.com/office/powerpoint/2010/main" val="1090274545"/>
      </p:ext>
    </p:extLst>
  </p:cSld>
  <p:clrMapOvr>
    <a:masterClrMapping/>
  </p:clrMapOvr>
</p:sld>
</file>

<file path=ppt/theme/theme1.xml><?xml version="1.0" encoding="utf-8"?>
<a:theme xmlns:a="http://schemas.openxmlformats.org/drawingml/2006/main" name="Islamic Dietary Laws by Slidesgo">
  <a:themeElements>
    <a:clrScheme name="Simple Light">
      <a:dk1>
        <a:srgbClr val="1A2752"/>
      </a:dk1>
      <a:lt1>
        <a:srgbClr val="FFFFFF"/>
      </a:lt1>
      <a:dk2>
        <a:srgbClr val="B89C76"/>
      </a:dk2>
      <a:lt2>
        <a:srgbClr val="B8B1A1"/>
      </a:lt2>
      <a:accent1>
        <a:srgbClr val="FFFFFF"/>
      </a:accent1>
      <a:accent2>
        <a:srgbClr val="FFFFFF"/>
      </a:accent2>
      <a:accent3>
        <a:srgbClr val="FFFFFF"/>
      </a:accent3>
      <a:accent4>
        <a:srgbClr val="FFFFFF"/>
      </a:accent4>
      <a:accent5>
        <a:srgbClr val="FFFFFF"/>
      </a:accent5>
      <a:accent6>
        <a:srgbClr val="FFFFFF"/>
      </a:accent6>
      <a:hlink>
        <a:srgbClr val="B8B1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8819</TotalTime>
  <Words>2706</Words>
  <Application>Microsoft Macintosh PowerPoint</Application>
  <PresentationFormat>Présentation à l'écran (16:9)</PresentationFormat>
  <Paragraphs>147</Paragraphs>
  <Slides>40</Slides>
  <Notes>12</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Islamic Dietary Laws by Slidesgo</vt:lpstr>
      <vt:lpstr>L’abaya, un habit indéterminable qui interroge la laïcité et l’idée de « tradition »</vt:lpstr>
      <vt:lpstr>Introduction : le qamis un habit féminin</vt:lpstr>
      <vt:lpstr>Introduction : le qamis « masculin »</vt:lpstr>
      <vt:lpstr>Les islamistes diffusent d’autres modes</vt:lpstr>
      <vt:lpstr>Le qamis : un vêtement explicitement « islamique »</vt:lpstr>
      <vt:lpstr>La publicité pour le qamis : des choix multiples</vt:lpstr>
      <vt:lpstr>La publicité pour le qamis sur Internet</vt:lpstr>
      <vt:lpstr>La publicité pour le qamis sur Internet</vt:lpstr>
      <vt:lpstr>Le qamis masculin</vt:lpstr>
      <vt:lpstr>Le qamis masculin</vt:lpstr>
      <vt:lpstr>Le problème du qamis</vt:lpstr>
      <vt:lpstr>Une problématique</vt:lpstr>
      <vt:lpstr>Les sujets abordés</vt:lpstr>
      <vt:lpstr>L’abaya, habit indéfinissable</vt:lpstr>
      <vt:lpstr>L ’abaya définie par les marchands habit « ample et fluideé »</vt:lpstr>
      <vt:lpstr>L’abaya définie par les marchands</vt:lpstr>
      <vt:lpstr>L’abaya définie par les marchands</vt:lpstr>
      <vt:lpstr>Quelles dire de ces « définitions » ?</vt:lpstr>
      <vt:lpstr>Quelles dire de ces « définitions » ?</vt:lpstr>
      <vt:lpstr>Quelles dire de ces « définitions » ?</vt:lpstr>
      <vt:lpstr>L’abaya, souvent associée au voile, met à part les « musulmanes » dans l’espace public</vt:lpstr>
      <vt:lpstr>L’abaya, souvent associée au voile, met à part les « musulmanes » dans les écoles</vt:lpstr>
      <vt:lpstr>L’abaya, quels liens avec l’islam?</vt:lpstr>
      <vt:lpstr>Que disent les marchands ?</vt:lpstr>
      <vt:lpstr>L ’abaya définie par les marchands habit aux formes diverses</vt:lpstr>
      <vt:lpstr>Que disent les marchands ?</vt:lpstr>
      <vt:lpstr>Que disent les jurisconsultes musulmans ?</vt:lpstr>
      <vt:lpstr>L’abaya et la loi française</vt:lpstr>
      <vt:lpstr>Les réactions françaises pour les écoles</vt:lpstr>
      <vt:lpstr>Gérer l’islamophobie </vt:lpstr>
      <vt:lpstr>Les réactions françaises pour les écoles</vt:lpstr>
      <vt:lpstr>Les réactions aux réactions ministérielles</vt:lpstr>
      <vt:lpstr>Les réactions aux réactions ministérielles</vt:lpstr>
      <vt:lpstr>conclusion</vt:lpstr>
      <vt:lpstr>L’abaya, des produits turcs ou chinois sans lien profond avec les pays arabes</vt:lpstr>
      <vt:lpstr>L’abaya, des produits turcs ou chinois sans lien profond avec les pays arabes</vt:lpstr>
      <vt:lpstr>Les résistances dans les pays arabes</vt:lpstr>
      <vt:lpstr>L’abaya toujours valide  légalement au Qatar</vt:lpstr>
      <vt:lpstr>L’interdiction de l’abaya en Arabie saoudite</vt:lpstr>
      <vt:lpstr>Une mode qui restera présente dans l’espace public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DIETARY LAWS</dc:title>
  <cp:lastModifiedBy>athanor</cp:lastModifiedBy>
  <cp:revision>102</cp:revision>
  <dcterms:modified xsi:type="dcterms:W3CDTF">2023-10-24T13:41:11Z</dcterms:modified>
</cp:coreProperties>
</file>